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17_D1663C5C.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66" r:id="rId6"/>
    <p:sldId id="275" r:id="rId7"/>
    <p:sldId id="279" r:id="rId8"/>
    <p:sldId id="276" r:id="rId9"/>
    <p:sldId id="277" r:id="rId10"/>
    <p:sldId id="27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207635-1CC8-77BD-FA5A-A2881864C52F}" name="Jayne Bolton" initials="JB" userId="S::jayne.bolton@southandvale.gov.uk::3a2edddc-a2e3-455f-871b-d68b3f5022b6" providerId="AD"/>
  <p188:author id="{867C2D8B-D536-4CED-3895-5E56C83A6C56}" name="Dionne Freeman" initials="DF" userId="S::Dionne.Freeman@southandvale.gov.uk::dd095d24-ec9f-4261-bc16-f7e0e4159ad2" providerId="AD"/>
  <p188:author id="{5133CAF1-89D0-0CC2-B0FF-56854A250210}" name="Dionne Freeman" initials="DF" userId="S::dionne.freeman@southandvale.gov.uk::dd095d24-ec9f-4261-bc16-f7e0e4159ad2" providerId="AD"/>
  <p188:author id="{5FD5C8F5-8D07-1854-39B4-E8B36BDA224C}" name="Emma East" initials="EE" userId="S::emma.east@southandvale.gov.uk::39348930-55aa-4b73-a911-992b97a232a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685"/>
    <a:srgbClr val="0070C0"/>
    <a:srgbClr val="FAF6CF"/>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676AC9-B83E-A19F-D41A-53A6C6B4C824}" v="70" dt="2025-11-21T11:45:24.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omments/modernComment_117_D1663C5C.xml><?xml version="1.0" encoding="utf-8"?>
<p188:cmLst xmlns:a="http://schemas.openxmlformats.org/drawingml/2006/main" xmlns:r="http://schemas.openxmlformats.org/officeDocument/2006/relationships" xmlns:p188="http://schemas.microsoft.com/office/powerpoint/2018/8/main">
  <p188:cm id="{0F61B29F-FEEB-4F05-8409-D4B6FCB039D0}" authorId="{5133CAF1-89D0-0CC2-B0FF-56854A250210}" status="resolved" created="2025-05-13T14:10:22.779" complete="100000">
    <ac:txMkLst xmlns:ac="http://schemas.microsoft.com/office/drawing/2013/main/command">
      <pc:docMk xmlns:pc="http://schemas.microsoft.com/office/powerpoint/2013/main/command"/>
      <pc:sldMk xmlns:pc="http://schemas.microsoft.com/office/powerpoint/2013/main/command" cId="3513138268" sldId="279"/>
      <ac:graphicFrameMk id="5" creationId="{314CBEF7-AE39-61CE-64CD-24D4F5FE23F1}"/>
      <ac:tblMk/>
      <ac:tcMk rowId="1833888107" colId="1384256932"/>
      <ac:txMk cp="0" len="19">
        <ac:context len="20" hash="3124973809"/>
      </ac:txMk>
    </ac:txMkLst>
    <p188:pos x="6915509" y="230037"/>
    <p188:replyLst>
      <p188:reply id="{6D0F0FE0-9221-4ED5-9355-E4A0C933775D}" authorId="{82207635-1CC8-77BD-FA5A-A2881864C52F}" created="2025-05-14T17:07:35.827">
        <p188:txBody>
          <a:bodyPr/>
          <a:lstStyle/>
          <a:p>
            <a:r>
              <a:rPr lang="en-GB"/>
              <a:t>leave as is and develop detailed measures after cabinet approval.</a:t>
            </a:r>
          </a:p>
        </p188:txBody>
        <p188:extLst>
          <p:ext xmlns:p="http://schemas.openxmlformats.org/presentationml/2006/main" uri="{57CB4572-C831-44C2-8A1C-0ADB6CCDFE69}">
            <p223:reactions xmlns:p223="http://schemas.microsoft.com/office/powerpoint/2022/03/main">
              <p223:rxn type="👍">
                <p223:instance time="2025-05-16T08:37:03.794" authorId="{5133CAF1-89D0-0CC2-B0FF-56854A250210}"/>
              </p223:rxn>
            </p223:reactions>
          </p:ext>
        </p188:extLst>
      </p188:reply>
    </p188:replyLst>
    <p188:txBody>
      <a:bodyPr/>
      <a:lstStyle/>
      <a:p>
        <a:r>
          <a:rPr lang="en-GB"/>
          <a:t>Or we could reframe this to Indicators of Change?</a:t>
        </a:r>
      </a:p>
    </p188:txBody>
  </p188:cm>
</p188:cmLst>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6" Type="http://schemas.openxmlformats.org/officeDocument/2006/relationships/image" Target="../media/image18.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6" Type="http://schemas.openxmlformats.org/officeDocument/2006/relationships/image" Target="../media/image18.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BE8083-0339-4762-89A1-89A1DD197D9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A665E3DE-074D-4600-9BDE-90C8BE296EBE}">
      <dgm:prSet/>
      <dgm:spPr/>
      <dgm:t>
        <a:bodyPr/>
        <a:lstStyle/>
        <a:p>
          <a:pPr>
            <a:lnSpc>
              <a:spcPct val="100000"/>
            </a:lnSpc>
          </a:pPr>
          <a:r>
            <a:rPr lang="en-GB" b="0"/>
            <a:t>Community spaces to connect, prevent and engage</a:t>
          </a:r>
          <a:endParaRPr lang="en-US" b="0"/>
        </a:p>
      </dgm:t>
    </dgm:pt>
    <dgm:pt modelId="{E9A68765-A70B-4541-9F08-EC5E1B8BCD55}" type="parTrans" cxnId="{9B65B6C9-5BF0-4AF5-9B00-5E3DC3BC87E3}">
      <dgm:prSet/>
      <dgm:spPr/>
      <dgm:t>
        <a:bodyPr/>
        <a:lstStyle/>
        <a:p>
          <a:endParaRPr lang="en-US"/>
        </a:p>
      </dgm:t>
    </dgm:pt>
    <dgm:pt modelId="{9005B658-E56B-4A20-AEC8-10E6D88489AF}" type="sibTrans" cxnId="{9B65B6C9-5BF0-4AF5-9B00-5E3DC3BC87E3}">
      <dgm:prSet/>
      <dgm:spPr/>
      <dgm:t>
        <a:bodyPr/>
        <a:lstStyle/>
        <a:p>
          <a:pPr>
            <a:lnSpc>
              <a:spcPct val="100000"/>
            </a:lnSpc>
          </a:pPr>
          <a:endParaRPr lang="en-US"/>
        </a:p>
      </dgm:t>
    </dgm:pt>
    <dgm:pt modelId="{4E811D41-57C4-421E-95B7-61B79058FE61}">
      <dgm:prSet/>
      <dgm:spPr/>
      <dgm:t>
        <a:bodyPr/>
        <a:lstStyle/>
        <a:p>
          <a:pPr>
            <a:lnSpc>
              <a:spcPct val="100000"/>
            </a:lnSpc>
          </a:pPr>
          <a:r>
            <a:rPr lang="en-GB" b="0"/>
            <a:t>Community, </a:t>
          </a:r>
          <a:r>
            <a:rPr lang="en-GB" b="0">
              <a:latin typeface="Calibri Light" panose="020F0302020204030204"/>
            </a:rPr>
            <a:t>Communication</a:t>
          </a:r>
          <a:r>
            <a:rPr lang="en-GB" b="0"/>
            <a:t> and </a:t>
          </a:r>
          <a:r>
            <a:rPr lang="en-GB" b="0">
              <a:latin typeface="Calibri Light" panose="020F0302020204030204"/>
            </a:rPr>
            <a:t>Cohesion</a:t>
          </a:r>
          <a:endParaRPr lang="en-US" b="0"/>
        </a:p>
      </dgm:t>
    </dgm:pt>
    <dgm:pt modelId="{04318D8C-2D32-49B6-A439-48FBE8948DB3}" type="parTrans" cxnId="{07A57D84-5D0B-4939-8C53-2B41A2F305F7}">
      <dgm:prSet/>
      <dgm:spPr/>
      <dgm:t>
        <a:bodyPr/>
        <a:lstStyle/>
        <a:p>
          <a:endParaRPr lang="en-US"/>
        </a:p>
      </dgm:t>
    </dgm:pt>
    <dgm:pt modelId="{2D179091-49A4-467B-A520-A2DB90FD5B1B}" type="sibTrans" cxnId="{07A57D84-5D0B-4939-8C53-2B41A2F305F7}">
      <dgm:prSet/>
      <dgm:spPr/>
      <dgm:t>
        <a:bodyPr/>
        <a:lstStyle/>
        <a:p>
          <a:pPr>
            <a:lnSpc>
              <a:spcPct val="100000"/>
            </a:lnSpc>
          </a:pPr>
          <a:endParaRPr lang="en-US"/>
        </a:p>
      </dgm:t>
    </dgm:pt>
    <dgm:pt modelId="{DB506CE0-3F3D-4AB3-BB7E-8AC224F2E4F0}">
      <dgm:prSet/>
      <dgm:spPr/>
      <dgm:t>
        <a:bodyPr/>
        <a:lstStyle/>
        <a:p>
          <a:pPr>
            <a:lnSpc>
              <a:spcPct val="100000"/>
            </a:lnSpc>
          </a:pPr>
          <a:r>
            <a:rPr lang="en-GB" b="0"/>
            <a:t>Strengthen access to affordable healthy food and broaden food initiatives</a:t>
          </a:r>
          <a:endParaRPr lang="en-US" b="0"/>
        </a:p>
      </dgm:t>
    </dgm:pt>
    <dgm:pt modelId="{FE84C051-063E-4964-B996-8DEEADABC8AD}" type="parTrans" cxnId="{85B7D69E-C8A4-4A49-BE53-2563B98C1B97}">
      <dgm:prSet/>
      <dgm:spPr/>
      <dgm:t>
        <a:bodyPr/>
        <a:lstStyle/>
        <a:p>
          <a:endParaRPr lang="en-US"/>
        </a:p>
      </dgm:t>
    </dgm:pt>
    <dgm:pt modelId="{ED49513A-0AE0-44F3-AAE8-5B25FE5631FA}" type="sibTrans" cxnId="{85B7D69E-C8A4-4A49-BE53-2563B98C1B97}">
      <dgm:prSet/>
      <dgm:spPr/>
      <dgm:t>
        <a:bodyPr/>
        <a:lstStyle/>
        <a:p>
          <a:pPr>
            <a:lnSpc>
              <a:spcPct val="100000"/>
            </a:lnSpc>
          </a:pPr>
          <a:endParaRPr lang="en-US"/>
        </a:p>
      </dgm:t>
    </dgm:pt>
    <dgm:pt modelId="{D8245406-65C2-4776-97D9-98F1CCE292D7}">
      <dgm:prSet/>
      <dgm:spPr/>
      <dgm:t>
        <a:bodyPr/>
        <a:lstStyle/>
        <a:p>
          <a:pPr rtl="0">
            <a:lnSpc>
              <a:spcPct val="100000"/>
            </a:lnSpc>
          </a:pPr>
          <a:r>
            <a:rPr lang="en-GB" b="0"/>
            <a:t>Access to Healthcare</a:t>
          </a:r>
          <a:r>
            <a:rPr lang="en-GB" b="0">
              <a:latin typeface="Calibri Light" panose="020F0302020204030204"/>
            </a:rPr>
            <a:t> – through supporting healthy living</a:t>
          </a:r>
          <a:endParaRPr lang="en-US" b="0"/>
        </a:p>
      </dgm:t>
    </dgm:pt>
    <dgm:pt modelId="{10B8B523-D8D3-4FAC-AE59-8FFB5F082732}" type="parTrans" cxnId="{42FCAFD3-C95F-4BB6-92E2-13D013794C06}">
      <dgm:prSet/>
      <dgm:spPr/>
      <dgm:t>
        <a:bodyPr/>
        <a:lstStyle/>
        <a:p>
          <a:endParaRPr lang="en-US"/>
        </a:p>
      </dgm:t>
    </dgm:pt>
    <dgm:pt modelId="{5CE00C74-19D9-4B60-B556-646B9F6EAAE0}" type="sibTrans" cxnId="{42FCAFD3-C95F-4BB6-92E2-13D013794C06}">
      <dgm:prSet/>
      <dgm:spPr/>
      <dgm:t>
        <a:bodyPr/>
        <a:lstStyle/>
        <a:p>
          <a:pPr>
            <a:lnSpc>
              <a:spcPct val="100000"/>
            </a:lnSpc>
          </a:pPr>
          <a:endParaRPr lang="en-US"/>
        </a:p>
      </dgm:t>
    </dgm:pt>
    <dgm:pt modelId="{58CBE8E8-EA07-4EE0-8372-96D25B520F0C}">
      <dgm:prSet/>
      <dgm:spPr/>
      <dgm:t>
        <a:bodyPr/>
        <a:lstStyle/>
        <a:p>
          <a:pPr>
            <a:lnSpc>
              <a:spcPct val="100000"/>
            </a:lnSpc>
          </a:pPr>
          <a:r>
            <a:rPr lang="en-GB" b="0"/>
            <a:t>Breaking down barriers </a:t>
          </a:r>
          <a:endParaRPr lang="en-US" b="0"/>
        </a:p>
      </dgm:t>
    </dgm:pt>
    <dgm:pt modelId="{D21536B0-65E0-4B67-AA64-0F46E0D4880E}" type="parTrans" cxnId="{51EEEA28-49C4-4E11-977B-35BF9EC137DF}">
      <dgm:prSet/>
      <dgm:spPr/>
      <dgm:t>
        <a:bodyPr/>
        <a:lstStyle/>
        <a:p>
          <a:endParaRPr lang="en-US"/>
        </a:p>
      </dgm:t>
    </dgm:pt>
    <dgm:pt modelId="{31B8FB95-1B0A-4A9A-8D49-6F39584EC44F}" type="sibTrans" cxnId="{51EEEA28-49C4-4E11-977B-35BF9EC137DF}">
      <dgm:prSet/>
      <dgm:spPr/>
      <dgm:t>
        <a:bodyPr/>
        <a:lstStyle/>
        <a:p>
          <a:pPr>
            <a:lnSpc>
              <a:spcPct val="100000"/>
            </a:lnSpc>
          </a:pPr>
          <a:endParaRPr lang="en-US"/>
        </a:p>
      </dgm:t>
    </dgm:pt>
    <dgm:pt modelId="{D3B59B55-72EE-457D-B217-7A26F1689959}">
      <dgm:prSet/>
      <dgm:spPr/>
      <dgm:t>
        <a:bodyPr/>
        <a:lstStyle/>
        <a:p>
          <a:pPr>
            <a:lnSpc>
              <a:spcPct val="100000"/>
            </a:lnSpc>
          </a:pPr>
          <a:r>
            <a:rPr lang="en-GB" b="0"/>
            <a:t>Prioritising improvements to the local environments – built and natural </a:t>
          </a:r>
          <a:endParaRPr lang="en-US" b="0"/>
        </a:p>
      </dgm:t>
    </dgm:pt>
    <dgm:pt modelId="{E8EEDBD7-8ADB-4878-A994-1326642E7368}" type="parTrans" cxnId="{C42AEC64-EE8E-47E6-8483-2B832E209634}">
      <dgm:prSet/>
      <dgm:spPr/>
      <dgm:t>
        <a:bodyPr/>
        <a:lstStyle/>
        <a:p>
          <a:endParaRPr lang="en-US"/>
        </a:p>
      </dgm:t>
    </dgm:pt>
    <dgm:pt modelId="{ACE00357-EA07-490B-9C99-EB362CF8A1A2}" type="sibTrans" cxnId="{C42AEC64-EE8E-47E6-8483-2B832E209634}">
      <dgm:prSet/>
      <dgm:spPr/>
      <dgm:t>
        <a:bodyPr/>
        <a:lstStyle/>
        <a:p>
          <a:pPr>
            <a:lnSpc>
              <a:spcPct val="100000"/>
            </a:lnSpc>
          </a:pPr>
          <a:endParaRPr lang="en-US"/>
        </a:p>
      </dgm:t>
    </dgm:pt>
    <dgm:pt modelId="{CAB331C0-CABD-40FC-89E9-3EAF577C3E6D}">
      <dgm:prSet/>
      <dgm:spPr/>
      <dgm:t>
        <a:bodyPr/>
        <a:lstStyle/>
        <a:p>
          <a:pPr>
            <a:lnSpc>
              <a:spcPct val="100000"/>
            </a:lnSpc>
          </a:pPr>
          <a:r>
            <a:rPr lang="en-GB" b="0"/>
            <a:t>Hyperlocal approach to mental health provision</a:t>
          </a:r>
          <a:endParaRPr lang="en-US" b="0"/>
        </a:p>
      </dgm:t>
    </dgm:pt>
    <dgm:pt modelId="{1957DF8D-BE88-4753-B726-49AD6B80EC87}" type="parTrans" cxnId="{8802193F-FC2E-4262-88E7-BBA5993F0B71}">
      <dgm:prSet/>
      <dgm:spPr/>
      <dgm:t>
        <a:bodyPr/>
        <a:lstStyle/>
        <a:p>
          <a:endParaRPr lang="en-US"/>
        </a:p>
      </dgm:t>
    </dgm:pt>
    <dgm:pt modelId="{F5494ACB-D676-457D-B1FC-C6B7990EBC9C}" type="sibTrans" cxnId="{8802193F-FC2E-4262-88E7-BBA5993F0B71}">
      <dgm:prSet/>
      <dgm:spPr/>
      <dgm:t>
        <a:bodyPr/>
        <a:lstStyle/>
        <a:p>
          <a:pPr>
            <a:lnSpc>
              <a:spcPct val="100000"/>
            </a:lnSpc>
          </a:pPr>
          <a:endParaRPr lang="en-US"/>
        </a:p>
      </dgm:t>
    </dgm:pt>
    <dgm:pt modelId="{CFA184A4-1EAA-4D95-A6B2-A86B75A26A21}">
      <dgm:prSet/>
      <dgm:spPr/>
      <dgm:t>
        <a:bodyPr/>
        <a:lstStyle/>
        <a:p>
          <a:pPr>
            <a:lnSpc>
              <a:spcPct val="100000"/>
            </a:lnSpc>
          </a:pPr>
          <a:r>
            <a:rPr lang="en-GB" b="0"/>
            <a:t>Strengthen Social Capital</a:t>
          </a:r>
          <a:endParaRPr lang="en-US" b="0"/>
        </a:p>
      </dgm:t>
    </dgm:pt>
    <dgm:pt modelId="{EF6648E3-B4C8-4936-ACCD-F8A9500AA8FC}" type="parTrans" cxnId="{AEC08415-2ACC-4B56-AD25-523180B1DF2A}">
      <dgm:prSet/>
      <dgm:spPr/>
      <dgm:t>
        <a:bodyPr/>
        <a:lstStyle/>
        <a:p>
          <a:endParaRPr lang="en-US"/>
        </a:p>
      </dgm:t>
    </dgm:pt>
    <dgm:pt modelId="{3C782AA9-2F94-44E9-8E13-02F2218904AF}" type="sibTrans" cxnId="{AEC08415-2ACC-4B56-AD25-523180B1DF2A}">
      <dgm:prSet/>
      <dgm:spPr/>
      <dgm:t>
        <a:bodyPr/>
        <a:lstStyle/>
        <a:p>
          <a:endParaRPr lang="en-US"/>
        </a:p>
      </dgm:t>
    </dgm:pt>
    <dgm:pt modelId="{A2506E5B-B1B4-4BFB-8A75-F5C961062ABF}" type="pres">
      <dgm:prSet presAssocID="{0ABE8083-0339-4762-89A1-89A1DD197D96}" presName="root" presStyleCnt="0">
        <dgm:presLayoutVars>
          <dgm:dir/>
          <dgm:resizeHandles val="exact"/>
        </dgm:presLayoutVars>
      </dgm:prSet>
      <dgm:spPr/>
    </dgm:pt>
    <dgm:pt modelId="{306BC5EB-0F82-45AF-A772-D37C31C2A369}" type="pres">
      <dgm:prSet presAssocID="{0ABE8083-0339-4762-89A1-89A1DD197D96}" presName="container" presStyleCnt="0">
        <dgm:presLayoutVars>
          <dgm:dir/>
          <dgm:resizeHandles val="exact"/>
        </dgm:presLayoutVars>
      </dgm:prSet>
      <dgm:spPr/>
    </dgm:pt>
    <dgm:pt modelId="{B45B80F3-606C-45ED-88B2-DCE548E52E19}" type="pres">
      <dgm:prSet presAssocID="{A665E3DE-074D-4600-9BDE-90C8BE296EBE}" presName="compNode" presStyleCnt="0"/>
      <dgm:spPr/>
    </dgm:pt>
    <dgm:pt modelId="{DAF8F385-E831-4228-A05A-CA7FA6EF018B}" type="pres">
      <dgm:prSet presAssocID="{A665E3DE-074D-4600-9BDE-90C8BE296EBE}" presName="iconBgRect" presStyleLbl="bgShp" presStyleIdx="0" presStyleCnt="8"/>
      <dgm:spPr/>
    </dgm:pt>
    <dgm:pt modelId="{C63B024F-07ED-49A0-8F18-78E50E3BF038}" type="pres">
      <dgm:prSet presAssocID="{A665E3DE-074D-4600-9BDE-90C8BE296EBE}"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3C39C9DB-E73F-4236-9325-8F4FACFB2527}" type="pres">
      <dgm:prSet presAssocID="{A665E3DE-074D-4600-9BDE-90C8BE296EBE}" presName="spaceRect" presStyleCnt="0"/>
      <dgm:spPr/>
    </dgm:pt>
    <dgm:pt modelId="{A17D53A9-06D4-4DA0-99CD-637A2F6BF748}" type="pres">
      <dgm:prSet presAssocID="{A665E3DE-074D-4600-9BDE-90C8BE296EBE}" presName="textRect" presStyleLbl="revTx" presStyleIdx="0" presStyleCnt="8">
        <dgm:presLayoutVars>
          <dgm:chMax val="1"/>
          <dgm:chPref val="1"/>
        </dgm:presLayoutVars>
      </dgm:prSet>
      <dgm:spPr/>
    </dgm:pt>
    <dgm:pt modelId="{8B7407E8-0D6C-44BC-BF47-A1B4CE346A5D}" type="pres">
      <dgm:prSet presAssocID="{9005B658-E56B-4A20-AEC8-10E6D88489AF}" presName="sibTrans" presStyleLbl="sibTrans2D1" presStyleIdx="0" presStyleCnt="0"/>
      <dgm:spPr/>
    </dgm:pt>
    <dgm:pt modelId="{88F44360-951C-406D-9C14-78C06A945CFE}" type="pres">
      <dgm:prSet presAssocID="{4E811D41-57C4-421E-95B7-61B79058FE61}" presName="compNode" presStyleCnt="0"/>
      <dgm:spPr/>
    </dgm:pt>
    <dgm:pt modelId="{58B22A40-ECD3-49C3-881D-446BD5FB083D}" type="pres">
      <dgm:prSet presAssocID="{4E811D41-57C4-421E-95B7-61B79058FE61}" presName="iconBgRect" presStyleLbl="bgShp" presStyleIdx="1" presStyleCnt="8"/>
      <dgm:spPr/>
    </dgm:pt>
    <dgm:pt modelId="{7E56A8AE-67B4-4BCC-9406-7033A5021BBA}" type="pres">
      <dgm:prSet presAssocID="{4E811D41-57C4-421E-95B7-61B79058FE61}"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of People"/>
        </a:ext>
      </dgm:extLst>
    </dgm:pt>
    <dgm:pt modelId="{8BF10928-F0AE-49A8-92B5-F4829171D41B}" type="pres">
      <dgm:prSet presAssocID="{4E811D41-57C4-421E-95B7-61B79058FE61}" presName="spaceRect" presStyleCnt="0"/>
      <dgm:spPr/>
    </dgm:pt>
    <dgm:pt modelId="{A35D2254-8DE1-420B-817E-A2B62819E14C}" type="pres">
      <dgm:prSet presAssocID="{4E811D41-57C4-421E-95B7-61B79058FE61}" presName="textRect" presStyleLbl="revTx" presStyleIdx="1" presStyleCnt="8">
        <dgm:presLayoutVars>
          <dgm:chMax val="1"/>
          <dgm:chPref val="1"/>
        </dgm:presLayoutVars>
      </dgm:prSet>
      <dgm:spPr/>
    </dgm:pt>
    <dgm:pt modelId="{2726BCD6-305B-48E6-BDA0-9EC9409D2EC2}" type="pres">
      <dgm:prSet presAssocID="{2D179091-49A4-467B-A520-A2DB90FD5B1B}" presName="sibTrans" presStyleLbl="sibTrans2D1" presStyleIdx="0" presStyleCnt="0"/>
      <dgm:spPr/>
    </dgm:pt>
    <dgm:pt modelId="{A38F5679-4234-4920-A59B-A46E54782A60}" type="pres">
      <dgm:prSet presAssocID="{DB506CE0-3F3D-4AB3-BB7E-8AC224F2E4F0}" presName="compNode" presStyleCnt="0"/>
      <dgm:spPr/>
    </dgm:pt>
    <dgm:pt modelId="{6C38F6BD-8F34-44DA-9581-E24113FE51D6}" type="pres">
      <dgm:prSet presAssocID="{DB506CE0-3F3D-4AB3-BB7E-8AC224F2E4F0}" presName="iconBgRect" presStyleLbl="bgShp" presStyleIdx="2" presStyleCnt="8"/>
      <dgm:spPr/>
    </dgm:pt>
    <dgm:pt modelId="{878D45E0-AAAE-4B16-B5AF-4B81FB30336C}" type="pres">
      <dgm:prSet presAssocID="{DB506CE0-3F3D-4AB3-BB7E-8AC224F2E4F0}"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pple"/>
        </a:ext>
      </dgm:extLst>
    </dgm:pt>
    <dgm:pt modelId="{CB4DB777-D8A3-4E99-AD23-97CD2BE29570}" type="pres">
      <dgm:prSet presAssocID="{DB506CE0-3F3D-4AB3-BB7E-8AC224F2E4F0}" presName="spaceRect" presStyleCnt="0"/>
      <dgm:spPr/>
    </dgm:pt>
    <dgm:pt modelId="{9F9E94AD-F011-45BD-9D49-4B4D47652A2B}" type="pres">
      <dgm:prSet presAssocID="{DB506CE0-3F3D-4AB3-BB7E-8AC224F2E4F0}" presName="textRect" presStyleLbl="revTx" presStyleIdx="2" presStyleCnt="8">
        <dgm:presLayoutVars>
          <dgm:chMax val="1"/>
          <dgm:chPref val="1"/>
        </dgm:presLayoutVars>
      </dgm:prSet>
      <dgm:spPr/>
    </dgm:pt>
    <dgm:pt modelId="{C135E068-3C0D-4CA9-B01C-809B419C71DB}" type="pres">
      <dgm:prSet presAssocID="{ED49513A-0AE0-44F3-AAE8-5B25FE5631FA}" presName="sibTrans" presStyleLbl="sibTrans2D1" presStyleIdx="0" presStyleCnt="0"/>
      <dgm:spPr/>
    </dgm:pt>
    <dgm:pt modelId="{C66D245F-7CB1-40DB-835F-C51926DBDF52}" type="pres">
      <dgm:prSet presAssocID="{D8245406-65C2-4776-97D9-98F1CCE292D7}" presName="compNode" presStyleCnt="0"/>
      <dgm:spPr/>
    </dgm:pt>
    <dgm:pt modelId="{8D10A07C-7F3D-470A-9A58-697D3CE4D5AA}" type="pres">
      <dgm:prSet presAssocID="{D8245406-65C2-4776-97D9-98F1CCE292D7}" presName="iconBgRect" presStyleLbl="bgShp" presStyleIdx="3" presStyleCnt="8"/>
      <dgm:spPr/>
    </dgm:pt>
    <dgm:pt modelId="{EC3E1147-4C18-434D-89C4-FF1250104D71}" type="pres">
      <dgm:prSet presAssocID="{D8245406-65C2-4776-97D9-98F1CCE292D7}"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dical"/>
        </a:ext>
      </dgm:extLst>
    </dgm:pt>
    <dgm:pt modelId="{B01F4621-0825-46E2-9469-9ED73857509F}" type="pres">
      <dgm:prSet presAssocID="{D8245406-65C2-4776-97D9-98F1CCE292D7}" presName="spaceRect" presStyleCnt="0"/>
      <dgm:spPr/>
    </dgm:pt>
    <dgm:pt modelId="{45089E01-7BC6-4A7D-BEBD-EB179A596F7A}" type="pres">
      <dgm:prSet presAssocID="{D8245406-65C2-4776-97D9-98F1CCE292D7}" presName="textRect" presStyleLbl="revTx" presStyleIdx="3" presStyleCnt="8">
        <dgm:presLayoutVars>
          <dgm:chMax val="1"/>
          <dgm:chPref val="1"/>
        </dgm:presLayoutVars>
      </dgm:prSet>
      <dgm:spPr/>
    </dgm:pt>
    <dgm:pt modelId="{B0460B2C-486C-4BDB-B7B9-47487072CD9F}" type="pres">
      <dgm:prSet presAssocID="{5CE00C74-19D9-4B60-B556-646B9F6EAAE0}" presName="sibTrans" presStyleLbl="sibTrans2D1" presStyleIdx="0" presStyleCnt="0"/>
      <dgm:spPr/>
    </dgm:pt>
    <dgm:pt modelId="{CD3DBB74-E007-4233-A4E9-198B3F001A13}" type="pres">
      <dgm:prSet presAssocID="{58CBE8E8-EA07-4EE0-8372-96D25B520F0C}" presName="compNode" presStyleCnt="0"/>
      <dgm:spPr/>
    </dgm:pt>
    <dgm:pt modelId="{75A72AB9-19DF-418D-AE53-5976A3F80032}" type="pres">
      <dgm:prSet presAssocID="{58CBE8E8-EA07-4EE0-8372-96D25B520F0C}" presName="iconBgRect" presStyleLbl="bgShp" presStyleIdx="4" presStyleCnt="8"/>
      <dgm:spPr/>
    </dgm:pt>
    <dgm:pt modelId="{147FF10E-F570-45D0-9640-ED66BBB5E830}" type="pres">
      <dgm:prSet presAssocID="{58CBE8E8-EA07-4EE0-8372-96D25B520F0C}"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No sign"/>
        </a:ext>
      </dgm:extLst>
    </dgm:pt>
    <dgm:pt modelId="{E8F17262-8764-4187-A124-515AE9D6EC33}" type="pres">
      <dgm:prSet presAssocID="{58CBE8E8-EA07-4EE0-8372-96D25B520F0C}" presName="spaceRect" presStyleCnt="0"/>
      <dgm:spPr/>
    </dgm:pt>
    <dgm:pt modelId="{D106B6CA-8EB8-4CE4-8654-86DE7C616E5E}" type="pres">
      <dgm:prSet presAssocID="{58CBE8E8-EA07-4EE0-8372-96D25B520F0C}" presName="textRect" presStyleLbl="revTx" presStyleIdx="4" presStyleCnt="8">
        <dgm:presLayoutVars>
          <dgm:chMax val="1"/>
          <dgm:chPref val="1"/>
        </dgm:presLayoutVars>
      </dgm:prSet>
      <dgm:spPr/>
    </dgm:pt>
    <dgm:pt modelId="{6F33503B-E4E7-4E3D-98E1-A0211FEA6403}" type="pres">
      <dgm:prSet presAssocID="{31B8FB95-1B0A-4A9A-8D49-6F39584EC44F}" presName="sibTrans" presStyleLbl="sibTrans2D1" presStyleIdx="0" presStyleCnt="0"/>
      <dgm:spPr/>
    </dgm:pt>
    <dgm:pt modelId="{5BBA64AD-DD63-4F55-965F-7A72AC523718}" type="pres">
      <dgm:prSet presAssocID="{D3B59B55-72EE-457D-B217-7A26F1689959}" presName="compNode" presStyleCnt="0"/>
      <dgm:spPr/>
    </dgm:pt>
    <dgm:pt modelId="{0F2399BA-1A73-470B-8B0D-DA0724659813}" type="pres">
      <dgm:prSet presAssocID="{D3B59B55-72EE-457D-B217-7A26F1689959}" presName="iconBgRect" presStyleLbl="bgShp" presStyleIdx="5" presStyleCnt="8"/>
      <dgm:spPr/>
    </dgm:pt>
    <dgm:pt modelId="{02A5E9F7-AD68-44E9-B80D-4890ACFB6E60}" type="pres">
      <dgm:prSet presAssocID="{D3B59B55-72EE-457D-B217-7A26F1689959}"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ity"/>
        </a:ext>
      </dgm:extLst>
    </dgm:pt>
    <dgm:pt modelId="{1B7FF72C-E5C2-4018-92F5-FAF1769A46F5}" type="pres">
      <dgm:prSet presAssocID="{D3B59B55-72EE-457D-B217-7A26F1689959}" presName="spaceRect" presStyleCnt="0"/>
      <dgm:spPr/>
    </dgm:pt>
    <dgm:pt modelId="{04778BDE-D373-474F-91FC-4FD7F79BD71C}" type="pres">
      <dgm:prSet presAssocID="{D3B59B55-72EE-457D-B217-7A26F1689959}" presName="textRect" presStyleLbl="revTx" presStyleIdx="5" presStyleCnt="8">
        <dgm:presLayoutVars>
          <dgm:chMax val="1"/>
          <dgm:chPref val="1"/>
        </dgm:presLayoutVars>
      </dgm:prSet>
      <dgm:spPr/>
    </dgm:pt>
    <dgm:pt modelId="{DA63899F-5AD9-44F2-A39A-50C961BC1092}" type="pres">
      <dgm:prSet presAssocID="{ACE00357-EA07-490B-9C99-EB362CF8A1A2}" presName="sibTrans" presStyleLbl="sibTrans2D1" presStyleIdx="0" presStyleCnt="0"/>
      <dgm:spPr/>
    </dgm:pt>
    <dgm:pt modelId="{FA9A95CC-4D53-4E82-BD5A-7566BC7D671D}" type="pres">
      <dgm:prSet presAssocID="{CAB331C0-CABD-40FC-89E9-3EAF577C3E6D}" presName="compNode" presStyleCnt="0"/>
      <dgm:spPr/>
    </dgm:pt>
    <dgm:pt modelId="{68DB3B72-3EBE-4869-B224-DDBB849EC062}" type="pres">
      <dgm:prSet presAssocID="{CAB331C0-CABD-40FC-89E9-3EAF577C3E6D}" presName="iconBgRect" presStyleLbl="bgShp" presStyleIdx="6" presStyleCnt="8"/>
      <dgm:spPr/>
    </dgm:pt>
    <dgm:pt modelId="{447AB68B-D32F-45C7-B188-3E4702BE2131}" type="pres">
      <dgm:prSet presAssocID="{CAB331C0-CABD-40FC-89E9-3EAF577C3E6D}"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Brain in head"/>
        </a:ext>
      </dgm:extLst>
    </dgm:pt>
    <dgm:pt modelId="{B4B429A4-FC79-44B5-ADCE-584AAC258189}" type="pres">
      <dgm:prSet presAssocID="{CAB331C0-CABD-40FC-89E9-3EAF577C3E6D}" presName="spaceRect" presStyleCnt="0"/>
      <dgm:spPr/>
    </dgm:pt>
    <dgm:pt modelId="{56E8F242-EE96-4871-911F-D3AACC49B9A9}" type="pres">
      <dgm:prSet presAssocID="{CAB331C0-CABD-40FC-89E9-3EAF577C3E6D}" presName="textRect" presStyleLbl="revTx" presStyleIdx="6" presStyleCnt="8">
        <dgm:presLayoutVars>
          <dgm:chMax val="1"/>
          <dgm:chPref val="1"/>
        </dgm:presLayoutVars>
      </dgm:prSet>
      <dgm:spPr/>
    </dgm:pt>
    <dgm:pt modelId="{C7BA298C-ED67-4644-B40D-38D30461AA12}" type="pres">
      <dgm:prSet presAssocID="{F5494ACB-D676-457D-B1FC-C6B7990EBC9C}" presName="sibTrans" presStyleLbl="sibTrans2D1" presStyleIdx="0" presStyleCnt="0"/>
      <dgm:spPr/>
    </dgm:pt>
    <dgm:pt modelId="{5C2A5AD0-A078-4852-BA7A-75015CBCDC7B}" type="pres">
      <dgm:prSet presAssocID="{CFA184A4-1EAA-4D95-A6B2-A86B75A26A21}" presName="compNode" presStyleCnt="0"/>
      <dgm:spPr/>
    </dgm:pt>
    <dgm:pt modelId="{C92BF3E5-9159-4726-853E-58BAA26F2118}" type="pres">
      <dgm:prSet presAssocID="{CFA184A4-1EAA-4D95-A6B2-A86B75A26A21}" presName="iconBgRect" presStyleLbl="bgShp" presStyleIdx="7" presStyleCnt="8"/>
      <dgm:spPr/>
    </dgm:pt>
    <dgm:pt modelId="{90C1A4DC-5230-4D3A-B94B-D9B084FEAEE1}" type="pres">
      <dgm:prSet presAssocID="{CFA184A4-1EAA-4D95-A6B2-A86B75A26A21}"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Users"/>
        </a:ext>
      </dgm:extLst>
    </dgm:pt>
    <dgm:pt modelId="{14089862-3AA8-4488-9E94-6FAD39593C79}" type="pres">
      <dgm:prSet presAssocID="{CFA184A4-1EAA-4D95-A6B2-A86B75A26A21}" presName="spaceRect" presStyleCnt="0"/>
      <dgm:spPr/>
    </dgm:pt>
    <dgm:pt modelId="{81F823EC-45BA-46B7-A82B-99E1F625C4C8}" type="pres">
      <dgm:prSet presAssocID="{CFA184A4-1EAA-4D95-A6B2-A86B75A26A21}" presName="textRect" presStyleLbl="revTx" presStyleIdx="7" presStyleCnt="8">
        <dgm:presLayoutVars>
          <dgm:chMax val="1"/>
          <dgm:chPref val="1"/>
        </dgm:presLayoutVars>
      </dgm:prSet>
      <dgm:spPr/>
    </dgm:pt>
  </dgm:ptLst>
  <dgm:cxnLst>
    <dgm:cxn modelId="{49FF8B06-35FF-419A-8944-ECA6522FE08C}" type="presOf" srcId="{D8245406-65C2-4776-97D9-98F1CCE292D7}" destId="{45089E01-7BC6-4A7D-BEBD-EB179A596F7A}" srcOrd="0" destOrd="0" presId="urn:microsoft.com/office/officeart/2018/2/layout/IconCircleList"/>
    <dgm:cxn modelId="{F00F2C08-18A5-43B2-8B53-704C61DBDAE0}" type="presOf" srcId="{5CE00C74-19D9-4B60-B556-646B9F6EAAE0}" destId="{B0460B2C-486C-4BDB-B7B9-47487072CD9F}" srcOrd="0" destOrd="0" presId="urn:microsoft.com/office/officeart/2018/2/layout/IconCircleList"/>
    <dgm:cxn modelId="{422EEB0F-1CFD-45EA-AA52-4F20AAB74F4B}" type="presOf" srcId="{F5494ACB-D676-457D-B1FC-C6B7990EBC9C}" destId="{C7BA298C-ED67-4644-B40D-38D30461AA12}" srcOrd="0" destOrd="0" presId="urn:microsoft.com/office/officeart/2018/2/layout/IconCircleList"/>
    <dgm:cxn modelId="{AEC08415-2ACC-4B56-AD25-523180B1DF2A}" srcId="{0ABE8083-0339-4762-89A1-89A1DD197D96}" destId="{CFA184A4-1EAA-4D95-A6B2-A86B75A26A21}" srcOrd="7" destOrd="0" parTransId="{EF6648E3-B4C8-4936-ACCD-F8A9500AA8FC}" sibTransId="{3C782AA9-2F94-44E9-8E13-02F2218904AF}"/>
    <dgm:cxn modelId="{29FE6924-F665-424F-8AFF-B0C93127A07B}" type="presOf" srcId="{58CBE8E8-EA07-4EE0-8372-96D25B520F0C}" destId="{D106B6CA-8EB8-4CE4-8654-86DE7C616E5E}" srcOrd="0" destOrd="0" presId="urn:microsoft.com/office/officeart/2018/2/layout/IconCircleList"/>
    <dgm:cxn modelId="{51EEEA28-49C4-4E11-977B-35BF9EC137DF}" srcId="{0ABE8083-0339-4762-89A1-89A1DD197D96}" destId="{58CBE8E8-EA07-4EE0-8372-96D25B520F0C}" srcOrd="4" destOrd="0" parTransId="{D21536B0-65E0-4B67-AA64-0F46E0D4880E}" sibTransId="{31B8FB95-1B0A-4A9A-8D49-6F39584EC44F}"/>
    <dgm:cxn modelId="{086FD537-4D64-4591-9077-73C77901194D}" type="presOf" srcId="{D3B59B55-72EE-457D-B217-7A26F1689959}" destId="{04778BDE-D373-474F-91FC-4FD7F79BD71C}" srcOrd="0" destOrd="0" presId="urn:microsoft.com/office/officeart/2018/2/layout/IconCircleList"/>
    <dgm:cxn modelId="{4900DA38-7D04-45D4-AFC0-B52EEEAA5EC1}" type="presOf" srcId="{A665E3DE-074D-4600-9BDE-90C8BE296EBE}" destId="{A17D53A9-06D4-4DA0-99CD-637A2F6BF748}" srcOrd="0" destOrd="0" presId="urn:microsoft.com/office/officeart/2018/2/layout/IconCircleList"/>
    <dgm:cxn modelId="{8802193F-FC2E-4262-88E7-BBA5993F0B71}" srcId="{0ABE8083-0339-4762-89A1-89A1DD197D96}" destId="{CAB331C0-CABD-40FC-89E9-3EAF577C3E6D}" srcOrd="6" destOrd="0" parTransId="{1957DF8D-BE88-4753-B726-49AD6B80EC87}" sibTransId="{F5494ACB-D676-457D-B1FC-C6B7990EBC9C}"/>
    <dgm:cxn modelId="{E153EC60-4969-440E-A343-759FDDF4C964}" type="presOf" srcId="{4E811D41-57C4-421E-95B7-61B79058FE61}" destId="{A35D2254-8DE1-420B-817E-A2B62819E14C}" srcOrd="0" destOrd="0" presId="urn:microsoft.com/office/officeart/2018/2/layout/IconCircleList"/>
    <dgm:cxn modelId="{C42AEC64-EE8E-47E6-8483-2B832E209634}" srcId="{0ABE8083-0339-4762-89A1-89A1DD197D96}" destId="{D3B59B55-72EE-457D-B217-7A26F1689959}" srcOrd="5" destOrd="0" parTransId="{E8EEDBD7-8ADB-4878-A994-1326642E7368}" sibTransId="{ACE00357-EA07-490B-9C99-EB362CF8A1A2}"/>
    <dgm:cxn modelId="{4E50597B-41ED-4FA5-B224-67198612E32B}" type="presOf" srcId="{ED49513A-0AE0-44F3-AAE8-5B25FE5631FA}" destId="{C135E068-3C0D-4CA9-B01C-809B419C71DB}" srcOrd="0" destOrd="0" presId="urn:microsoft.com/office/officeart/2018/2/layout/IconCircleList"/>
    <dgm:cxn modelId="{E7FDFE82-3D1F-419C-BE86-87454F91737A}" type="presOf" srcId="{DB506CE0-3F3D-4AB3-BB7E-8AC224F2E4F0}" destId="{9F9E94AD-F011-45BD-9D49-4B4D47652A2B}" srcOrd="0" destOrd="0" presId="urn:microsoft.com/office/officeart/2018/2/layout/IconCircleList"/>
    <dgm:cxn modelId="{07A57D84-5D0B-4939-8C53-2B41A2F305F7}" srcId="{0ABE8083-0339-4762-89A1-89A1DD197D96}" destId="{4E811D41-57C4-421E-95B7-61B79058FE61}" srcOrd="1" destOrd="0" parTransId="{04318D8C-2D32-49B6-A439-48FBE8948DB3}" sibTransId="{2D179091-49A4-467B-A520-A2DB90FD5B1B}"/>
    <dgm:cxn modelId="{C1880A92-583C-43BE-9D1D-844DC8FC91ED}" type="presOf" srcId="{31B8FB95-1B0A-4A9A-8D49-6F39584EC44F}" destId="{6F33503B-E4E7-4E3D-98E1-A0211FEA6403}" srcOrd="0" destOrd="0" presId="urn:microsoft.com/office/officeart/2018/2/layout/IconCircleList"/>
    <dgm:cxn modelId="{DEE3D89B-356A-44C7-8EF0-CA4D03FC1EE8}" type="presOf" srcId="{9005B658-E56B-4A20-AEC8-10E6D88489AF}" destId="{8B7407E8-0D6C-44BC-BF47-A1B4CE346A5D}" srcOrd="0" destOrd="0" presId="urn:microsoft.com/office/officeart/2018/2/layout/IconCircleList"/>
    <dgm:cxn modelId="{85B7D69E-C8A4-4A49-BE53-2563B98C1B97}" srcId="{0ABE8083-0339-4762-89A1-89A1DD197D96}" destId="{DB506CE0-3F3D-4AB3-BB7E-8AC224F2E4F0}" srcOrd="2" destOrd="0" parTransId="{FE84C051-063E-4964-B996-8DEEADABC8AD}" sibTransId="{ED49513A-0AE0-44F3-AAE8-5B25FE5631FA}"/>
    <dgm:cxn modelId="{BB34C0A7-4CC6-4B07-8C3F-D8E0D16F559B}" type="presOf" srcId="{CAB331C0-CABD-40FC-89E9-3EAF577C3E6D}" destId="{56E8F242-EE96-4871-911F-D3AACC49B9A9}" srcOrd="0" destOrd="0" presId="urn:microsoft.com/office/officeart/2018/2/layout/IconCircleList"/>
    <dgm:cxn modelId="{2D4FC4B7-2AEC-4ADE-B0A9-57530DEBA3FD}" type="presOf" srcId="{CFA184A4-1EAA-4D95-A6B2-A86B75A26A21}" destId="{81F823EC-45BA-46B7-A82B-99E1F625C4C8}" srcOrd="0" destOrd="0" presId="urn:microsoft.com/office/officeart/2018/2/layout/IconCircleList"/>
    <dgm:cxn modelId="{EE326EBF-DD94-489C-9BD5-2F3B348F9D99}" type="presOf" srcId="{2D179091-49A4-467B-A520-A2DB90FD5B1B}" destId="{2726BCD6-305B-48E6-BDA0-9EC9409D2EC2}" srcOrd="0" destOrd="0" presId="urn:microsoft.com/office/officeart/2018/2/layout/IconCircleList"/>
    <dgm:cxn modelId="{9B65B6C9-5BF0-4AF5-9B00-5E3DC3BC87E3}" srcId="{0ABE8083-0339-4762-89A1-89A1DD197D96}" destId="{A665E3DE-074D-4600-9BDE-90C8BE296EBE}" srcOrd="0" destOrd="0" parTransId="{E9A68765-A70B-4541-9F08-EC5E1B8BCD55}" sibTransId="{9005B658-E56B-4A20-AEC8-10E6D88489AF}"/>
    <dgm:cxn modelId="{42FCAFD3-C95F-4BB6-92E2-13D013794C06}" srcId="{0ABE8083-0339-4762-89A1-89A1DD197D96}" destId="{D8245406-65C2-4776-97D9-98F1CCE292D7}" srcOrd="3" destOrd="0" parTransId="{10B8B523-D8D3-4FAC-AE59-8FFB5F082732}" sibTransId="{5CE00C74-19D9-4B60-B556-646B9F6EAAE0}"/>
    <dgm:cxn modelId="{F9E5ACD6-B051-43BB-9493-0D1D725CE9CB}" type="presOf" srcId="{0ABE8083-0339-4762-89A1-89A1DD197D96}" destId="{A2506E5B-B1B4-4BFB-8A75-F5C961062ABF}" srcOrd="0" destOrd="0" presId="urn:microsoft.com/office/officeart/2018/2/layout/IconCircleList"/>
    <dgm:cxn modelId="{8FFBBBFA-03DC-4B22-854C-D0D94986848F}" type="presOf" srcId="{ACE00357-EA07-490B-9C99-EB362CF8A1A2}" destId="{DA63899F-5AD9-44F2-A39A-50C961BC1092}" srcOrd="0" destOrd="0" presId="urn:microsoft.com/office/officeart/2018/2/layout/IconCircleList"/>
    <dgm:cxn modelId="{8D10C0ED-6884-4480-8A38-1DF04071B2DA}" type="presParOf" srcId="{A2506E5B-B1B4-4BFB-8A75-F5C961062ABF}" destId="{306BC5EB-0F82-45AF-A772-D37C31C2A369}" srcOrd="0" destOrd="0" presId="urn:microsoft.com/office/officeart/2018/2/layout/IconCircleList"/>
    <dgm:cxn modelId="{B06BFFC4-01D9-420C-B2AE-F941CAA0D8F6}" type="presParOf" srcId="{306BC5EB-0F82-45AF-A772-D37C31C2A369}" destId="{B45B80F3-606C-45ED-88B2-DCE548E52E19}" srcOrd="0" destOrd="0" presId="urn:microsoft.com/office/officeart/2018/2/layout/IconCircleList"/>
    <dgm:cxn modelId="{29C38B2E-70AA-45EC-A32C-2AC3EC725981}" type="presParOf" srcId="{B45B80F3-606C-45ED-88B2-DCE548E52E19}" destId="{DAF8F385-E831-4228-A05A-CA7FA6EF018B}" srcOrd="0" destOrd="0" presId="urn:microsoft.com/office/officeart/2018/2/layout/IconCircleList"/>
    <dgm:cxn modelId="{A5BB7B20-8E34-4EA4-9545-9FF6C4CBB881}" type="presParOf" srcId="{B45B80F3-606C-45ED-88B2-DCE548E52E19}" destId="{C63B024F-07ED-49A0-8F18-78E50E3BF038}" srcOrd="1" destOrd="0" presId="urn:microsoft.com/office/officeart/2018/2/layout/IconCircleList"/>
    <dgm:cxn modelId="{296017BD-3C0A-45E2-BC05-7CFA9A44827E}" type="presParOf" srcId="{B45B80F3-606C-45ED-88B2-DCE548E52E19}" destId="{3C39C9DB-E73F-4236-9325-8F4FACFB2527}" srcOrd="2" destOrd="0" presId="urn:microsoft.com/office/officeart/2018/2/layout/IconCircleList"/>
    <dgm:cxn modelId="{47E0D1B3-2A8F-4CF7-9FF1-970FE0788468}" type="presParOf" srcId="{B45B80F3-606C-45ED-88B2-DCE548E52E19}" destId="{A17D53A9-06D4-4DA0-99CD-637A2F6BF748}" srcOrd="3" destOrd="0" presId="urn:microsoft.com/office/officeart/2018/2/layout/IconCircleList"/>
    <dgm:cxn modelId="{7AA20E4B-CB3A-406C-ADFF-FBACF1C88258}" type="presParOf" srcId="{306BC5EB-0F82-45AF-A772-D37C31C2A369}" destId="{8B7407E8-0D6C-44BC-BF47-A1B4CE346A5D}" srcOrd="1" destOrd="0" presId="urn:microsoft.com/office/officeart/2018/2/layout/IconCircleList"/>
    <dgm:cxn modelId="{0C455CD3-1B4A-431D-94E9-91A3B0302E54}" type="presParOf" srcId="{306BC5EB-0F82-45AF-A772-D37C31C2A369}" destId="{88F44360-951C-406D-9C14-78C06A945CFE}" srcOrd="2" destOrd="0" presId="urn:microsoft.com/office/officeart/2018/2/layout/IconCircleList"/>
    <dgm:cxn modelId="{B457F4C9-5926-41A7-AC2F-80F91E10FC89}" type="presParOf" srcId="{88F44360-951C-406D-9C14-78C06A945CFE}" destId="{58B22A40-ECD3-49C3-881D-446BD5FB083D}" srcOrd="0" destOrd="0" presId="urn:microsoft.com/office/officeart/2018/2/layout/IconCircleList"/>
    <dgm:cxn modelId="{DCC24C53-029E-4657-8EB6-EDDE84DE0D11}" type="presParOf" srcId="{88F44360-951C-406D-9C14-78C06A945CFE}" destId="{7E56A8AE-67B4-4BCC-9406-7033A5021BBA}" srcOrd="1" destOrd="0" presId="urn:microsoft.com/office/officeart/2018/2/layout/IconCircleList"/>
    <dgm:cxn modelId="{7772823A-D9E4-4640-9F65-C7DA2874C5B2}" type="presParOf" srcId="{88F44360-951C-406D-9C14-78C06A945CFE}" destId="{8BF10928-F0AE-49A8-92B5-F4829171D41B}" srcOrd="2" destOrd="0" presId="urn:microsoft.com/office/officeart/2018/2/layout/IconCircleList"/>
    <dgm:cxn modelId="{44B94FB4-7529-42E5-BC6F-FC3E4F15FE92}" type="presParOf" srcId="{88F44360-951C-406D-9C14-78C06A945CFE}" destId="{A35D2254-8DE1-420B-817E-A2B62819E14C}" srcOrd="3" destOrd="0" presId="urn:microsoft.com/office/officeart/2018/2/layout/IconCircleList"/>
    <dgm:cxn modelId="{34093638-AC69-4037-AACE-AFBA02B37F03}" type="presParOf" srcId="{306BC5EB-0F82-45AF-A772-D37C31C2A369}" destId="{2726BCD6-305B-48E6-BDA0-9EC9409D2EC2}" srcOrd="3" destOrd="0" presId="urn:microsoft.com/office/officeart/2018/2/layout/IconCircleList"/>
    <dgm:cxn modelId="{22C9B1EC-59C9-43AA-9EEE-2C791A452FC2}" type="presParOf" srcId="{306BC5EB-0F82-45AF-A772-D37C31C2A369}" destId="{A38F5679-4234-4920-A59B-A46E54782A60}" srcOrd="4" destOrd="0" presId="urn:microsoft.com/office/officeart/2018/2/layout/IconCircleList"/>
    <dgm:cxn modelId="{5D92498E-117D-430F-B032-C103D9CD0DE8}" type="presParOf" srcId="{A38F5679-4234-4920-A59B-A46E54782A60}" destId="{6C38F6BD-8F34-44DA-9581-E24113FE51D6}" srcOrd="0" destOrd="0" presId="urn:microsoft.com/office/officeart/2018/2/layout/IconCircleList"/>
    <dgm:cxn modelId="{1C415E5F-FE64-4BEE-A048-28FC4EF0F9A9}" type="presParOf" srcId="{A38F5679-4234-4920-A59B-A46E54782A60}" destId="{878D45E0-AAAE-4B16-B5AF-4B81FB30336C}" srcOrd="1" destOrd="0" presId="urn:microsoft.com/office/officeart/2018/2/layout/IconCircleList"/>
    <dgm:cxn modelId="{461157F4-71E7-4D75-B86D-7173B89CA778}" type="presParOf" srcId="{A38F5679-4234-4920-A59B-A46E54782A60}" destId="{CB4DB777-D8A3-4E99-AD23-97CD2BE29570}" srcOrd="2" destOrd="0" presId="urn:microsoft.com/office/officeart/2018/2/layout/IconCircleList"/>
    <dgm:cxn modelId="{90267900-FA8C-4466-AAE0-8451CC794692}" type="presParOf" srcId="{A38F5679-4234-4920-A59B-A46E54782A60}" destId="{9F9E94AD-F011-45BD-9D49-4B4D47652A2B}" srcOrd="3" destOrd="0" presId="urn:microsoft.com/office/officeart/2018/2/layout/IconCircleList"/>
    <dgm:cxn modelId="{8CE345A6-3BC3-41F0-B400-1B2F769B7486}" type="presParOf" srcId="{306BC5EB-0F82-45AF-A772-D37C31C2A369}" destId="{C135E068-3C0D-4CA9-B01C-809B419C71DB}" srcOrd="5" destOrd="0" presId="urn:microsoft.com/office/officeart/2018/2/layout/IconCircleList"/>
    <dgm:cxn modelId="{D05C49C8-C8ED-4F53-9D95-668450EDBB0A}" type="presParOf" srcId="{306BC5EB-0F82-45AF-A772-D37C31C2A369}" destId="{C66D245F-7CB1-40DB-835F-C51926DBDF52}" srcOrd="6" destOrd="0" presId="urn:microsoft.com/office/officeart/2018/2/layout/IconCircleList"/>
    <dgm:cxn modelId="{42D9C6A9-A103-4B7A-A75B-556E87F8CE38}" type="presParOf" srcId="{C66D245F-7CB1-40DB-835F-C51926DBDF52}" destId="{8D10A07C-7F3D-470A-9A58-697D3CE4D5AA}" srcOrd="0" destOrd="0" presId="urn:microsoft.com/office/officeart/2018/2/layout/IconCircleList"/>
    <dgm:cxn modelId="{4BC02095-C687-46C2-8864-C26A7F95822A}" type="presParOf" srcId="{C66D245F-7CB1-40DB-835F-C51926DBDF52}" destId="{EC3E1147-4C18-434D-89C4-FF1250104D71}" srcOrd="1" destOrd="0" presId="urn:microsoft.com/office/officeart/2018/2/layout/IconCircleList"/>
    <dgm:cxn modelId="{8BF6F763-5B41-48D4-8AE0-D84BCBBD4FAA}" type="presParOf" srcId="{C66D245F-7CB1-40DB-835F-C51926DBDF52}" destId="{B01F4621-0825-46E2-9469-9ED73857509F}" srcOrd="2" destOrd="0" presId="urn:microsoft.com/office/officeart/2018/2/layout/IconCircleList"/>
    <dgm:cxn modelId="{A81BF6C4-4720-4C5D-A4CA-917B3B099859}" type="presParOf" srcId="{C66D245F-7CB1-40DB-835F-C51926DBDF52}" destId="{45089E01-7BC6-4A7D-BEBD-EB179A596F7A}" srcOrd="3" destOrd="0" presId="urn:microsoft.com/office/officeart/2018/2/layout/IconCircleList"/>
    <dgm:cxn modelId="{C2CD8EE1-E8F3-48CB-BB45-632985A5726B}" type="presParOf" srcId="{306BC5EB-0F82-45AF-A772-D37C31C2A369}" destId="{B0460B2C-486C-4BDB-B7B9-47487072CD9F}" srcOrd="7" destOrd="0" presId="urn:microsoft.com/office/officeart/2018/2/layout/IconCircleList"/>
    <dgm:cxn modelId="{F8BC002A-23B2-4B09-A2F9-5B8D4FAF2493}" type="presParOf" srcId="{306BC5EB-0F82-45AF-A772-D37C31C2A369}" destId="{CD3DBB74-E007-4233-A4E9-198B3F001A13}" srcOrd="8" destOrd="0" presId="urn:microsoft.com/office/officeart/2018/2/layout/IconCircleList"/>
    <dgm:cxn modelId="{C611686C-9726-4B46-9F12-B4742AF5CE59}" type="presParOf" srcId="{CD3DBB74-E007-4233-A4E9-198B3F001A13}" destId="{75A72AB9-19DF-418D-AE53-5976A3F80032}" srcOrd="0" destOrd="0" presId="urn:microsoft.com/office/officeart/2018/2/layout/IconCircleList"/>
    <dgm:cxn modelId="{575833A4-C647-4A5D-8A23-ED0DEA3F7E31}" type="presParOf" srcId="{CD3DBB74-E007-4233-A4E9-198B3F001A13}" destId="{147FF10E-F570-45D0-9640-ED66BBB5E830}" srcOrd="1" destOrd="0" presId="urn:microsoft.com/office/officeart/2018/2/layout/IconCircleList"/>
    <dgm:cxn modelId="{C2BA1F1F-71E2-4685-99D9-0FD921A1A30D}" type="presParOf" srcId="{CD3DBB74-E007-4233-A4E9-198B3F001A13}" destId="{E8F17262-8764-4187-A124-515AE9D6EC33}" srcOrd="2" destOrd="0" presId="urn:microsoft.com/office/officeart/2018/2/layout/IconCircleList"/>
    <dgm:cxn modelId="{66CE75C6-3252-41F6-8A92-BBCB5776CBB8}" type="presParOf" srcId="{CD3DBB74-E007-4233-A4E9-198B3F001A13}" destId="{D106B6CA-8EB8-4CE4-8654-86DE7C616E5E}" srcOrd="3" destOrd="0" presId="urn:microsoft.com/office/officeart/2018/2/layout/IconCircleList"/>
    <dgm:cxn modelId="{3DA0F479-4E98-4C37-9395-5EBD63A56C2F}" type="presParOf" srcId="{306BC5EB-0F82-45AF-A772-D37C31C2A369}" destId="{6F33503B-E4E7-4E3D-98E1-A0211FEA6403}" srcOrd="9" destOrd="0" presId="urn:microsoft.com/office/officeart/2018/2/layout/IconCircleList"/>
    <dgm:cxn modelId="{B2190863-1F41-4E9D-A2C3-A0E482CA1DBE}" type="presParOf" srcId="{306BC5EB-0F82-45AF-A772-D37C31C2A369}" destId="{5BBA64AD-DD63-4F55-965F-7A72AC523718}" srcOrd="10" destOrd="0" presId="urn:microsoft.com/office/officeart/2018/2/layout/IconCircleList"/>
    <dgm:cxn modelId="{E9450062-924E-4B11-8009-B24C2189E65F}" type="presParOf" srcId="{5BBA64AD-DD63-4F55-965F-7A72AC523718}" destId="{0F2399BA-1A73-470B-8B0D-DA0724659813}" srcOrd="0" destOrd="0" presId="urn:microsoft.com/office/officeart/2018/2/layout/IconCircleList"/>
    <dgm:cxn modelId="{E27809F5-B57B-4490-A123-D2B9AD2C43FA}" type="presParOf" srcId="{5BBA64AD-DD63-4F55-965F-7A72AC523718}" destId="{02A5E9F7-AD68-44E9-B80D-4890ACFB6E60}" srcOrd="1" destOrd="0" presId="urn:microsoft.com/office/officeart/2018/2/layout/IconCircleList"/>
    <dgm:cxn modelId="{41864525-57A0-4D4C-B9AB-61D1110B08E9}" type="presParOf" srcId="{5BBA64AD-DD63-4F55-965F-7A72AC523718}" destId="{1B7FF72C-E5C2-4018-92F5-FAF1769A46F5}" srcOrd="2" destOrd="0" presId="urn:microsoft.com/office/officeart/2018/2/layout/IconCircleList"/>
    <dgm:cxn modelId="{37C045E8-2216-4954-956A-1637D22C834D}" type="presParOf" srcId="{5BBA64AD-DD63-4F55-965F-7A72AC523718}" destId="{04778BDE-D373-474F-91FC-4FD7F79BD71C}" srcOrd="3" destOrd="0" presId="urn:microsoft.com/office/officeart/2018/2/layout/IconCircleList"/>
    <dgm:cxn modelId="{82627843-8310-4540-AC86-6D433D70E1B4}" type="presParOf" srcId="{306BC5EB-0F82-45AF-A772-D37C31C2A369}" destId="{DA63899F-5AD9-44F2-A39A-50C961BC1092}" srcOrd="11" destOrd="0" presId="urn:microsoft.com/office/officeart/2018/2/layout/IconCircleList"/>
    <dgm:cxn modelId="{ACFC52AD-1DDF-41CF-AE7D-CBC234D15516}" type="presParOf" srcId="{306BC5EB-0F82-45AF-A772-D37C31C2A369}" destId="{FA9A95CC-4D53-4E82-BD5A-7566BC7D671D}" srcOrd="12" destOrd="0" presId="urn:microsoft.com/office/officeart/2018/2/layout/IconCircleList"/>
    <dgm:cxn modelId="{0A31B5BC-B7CB-4B19-A102-1B66C6732DFD}" type="presParOf" srcId="{FA9A95CC-4D53-4E82-BD5A-7566BC7D671D}" destId="{68DB3B72-3EBE-4869-B224-DDBB849EC062}" srcOrd="0" destOrd="0" presId="urn:microsoft.com/office/officeart/2018/2/layout/IconCircleList"/>
    <dgm:cxn modelId="{108288F3-4C47-4A95-98DE-1E9A34B5A86F}" type="presParOf" srcId="{FA9A95CC-4D53-4E82-BD5A-7566BC7D671D}" destId="{447AB68B-D32F-45C7-B188-3E4702BE2131}" srcOrd="1" destOrd="0" presId="urn:microsoft.com/office/officeart/2018/2/layout/IconCircleList"/>
    <dgm:cxn modelId="{0746CB84-1717-4C2A-9648-E962578EA073}" type="presParOf" srcId="{FA9A95CC-4D53-4E82-BD5A-7566BC7D671D}" destId="{B4B429A4-FC79-44B5-ADCE-584AAC258189}" srcOrd="2" destOrd="0" presId="urn:microsoft.com/office/officeart/2018/2/layout/IconCircleList"/>
    <dgm:cxn modelId="{A1A94291-2C39-4D91-8A62-E53B1D203947}" type="presParOf" srcId="{FA9A95CC-4D53-4E82-BD5A-7566BC7D671D}" destId="{56E8F242-EE96-4871-911F-D3AACC49B9A9}" srcOrd="3" destOrd="0" presId="urn:microsoft.com/office/officeart/2018/2/layout/IconCircleList"/>
    <dgm:cxn modelId="{07B3CF58-F334-4AD3-A89A-854D14E59528}" type="presParOf" srcId="{306BC5EB-0F82-45AF-A772-D37C31C2A369}" destId="{C7BA298C-ED67-4644-B40D-38D30461AA12}" srcOrd="13" destOrd="0" presId="urn:microsoft.com/office/officeart/2018/2/layout/IconCircleList"/>
    <dgm:cxn modelId="{3D174E00-7406-4171-9E00-A7ED9D92AC22}" type="presParOf" srcId="{306BC5EB-0F82-45AF-A772-D37C31C2A369}" destId="{5C2A5AD0-A078-4852-BA7A-75015CBCDC7B}" srcOrd="14" destOrd="0" presId="urn:microsoft.com/office/officeart/2018/2/layout/IconCircleList"/>
    <dgm:cxn modelId="{0F8ABFDB-CEAC-4272-AA2B-E7E32307C9C8}" type="presParOf" srcId="{5C2A5AD0-A078-4852-BA7A-75015CBCDC7B}" destId="{C92BF3E5-9159-4726-853E-58BAA26F2118}" srcOrd="0" destOrd="0" presId="urn:microsoft.com/office/officeart/2018/2/layout/IconCircleList"/>
    <dgm:cxn modelId="{69F29CC4-1780-4FF3-ADB3-7A20E06F5316}" type="presParOf" srcId="{5C2A5AD0-A078-4852-BA7A-75015CBCDC7B}" destId="{90C1A4DC-5230-4D3A-B94B-D9B084FEAEE1}" srcOrd="1" destOrd="0" presId="urn:microsoft.com/office/officeart/2018/2/layout/IconCircleList"/>
    <dgm:cxn modelId="{E6ACF568-03E5-41A8-B437-F7544D6C5154}" type="presParOf" srcId="{5C2A5AD0-A078-4852-BA7A-75015CBCDC7B}" destId="{14089862-3AA8-4488-9E94-6FAD39593C79}" srcOrd="2" destOrd="0" presId="urn:microsoft.com/office/officeart/2018/2/layout/IconCircleList"/>
    <dgm:cxn modelId="{E0DDEFC4-7C60-4603-89FF-DFCA9AEFFD9C}" type="presParOf" srcId="{5C2A5AD0-A078-4852-BA7A-75015CBCDC7B}" destId="{81F823EC-45BA-46B7-A82B-99E1F625C4C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F8F385-E831-4228-A05A-CA7FA6EF018B}">
      <dsp:nvSpPr>
        <dsp:cNvPr id="0" name=""/>
        <dsp:cNvSpPr/>
      </dsp:nvSpPr>
      <dsp:spPr>
        <a:xfrm>
          <a:off x="643" y="11203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3B024F-07ED-49A0-8F18-78E50E3BF038}">
      <dsp:nvSpPr>
        <dsp:cNvPr id="0" name=""/>
        <dsp:cNvSpPr/>
      </dsp:nvSpPr>
      <dsp:spPr>
        <a:xfrm>
          <a:off x="109046" y="220433"/>
          <a:ext cx="299399" cy="2993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17D53A9-06D4-4DA0-99CD-637A2F6BF748}">
      <dsp:nvSpPr>
        <dsp:cNvPr id="0" name=""/>
        <dsp:cNvSpPr/>
      </dsp:nvSpPr>
      <dsp:spPr>
        <a:xfrm>
          <a:off x="627465" y="11203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Community spaces to connect, prevent and engage</a:t>
          </a:r>
          <a:endParaRPr lang="en-US" sz="1100" b="0" kern="1200"/>
        </a:p>
      </dsp:txBody>
      <dsp:txXfrm>
        <a:off x="627465" y="112030"/>
        <a:ext cx="1216771" cy="516206"/>
      </dsp:txXfrm>
    </dsp:sp>
    <dsp:sp modelId="{58B22A40-ECD3-49C3-881D-446BD5FB083D}">
      <dsp:nvSpPr>
        <dsp:cNvPr id="0" name=""/>
        <dsp:cNvSpPr/>
      </dsp:nvSpPr>
      <dsp:spPr>
        <a:xfrm>
          <a:off x="2056250" y="11203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56A8AE-67B4-4BCC-9406-7033A5021BBA}">
      <dsp:nvSpPr>
        <dsp:cNvPr id="0" name=""/>
        <dsp:cNvSpPr/>
      </dsp:nvSpPr>
      <dsp:spPr>
        <a:xfrm>
          <a:off x="2164653" y="220433"/>
          <a:ext cx="299399" cy="2993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5D2254-8DE1-420B-817E-A2B62819E14C}">
      <dsp:nvSpPr>
        <dsp:cNvPr id="0" name=""/>
        <dsp:cNvSpPr/>
      </dsp:nvSpPr>
      <dsp:spPr>
        <a:xfrm>
          <a:off x="2683072" y="11203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Community, </a:t>
          </a:r>
          <a:r>
            <a:rPr lang="en-GB" sz="1100" b="0" kern="1200">
              <a:latin typeface="Calibri Light" panose="020F0302020204030204"/>
            </a:rPr>
            <a:t>Communication</a:t>
          </a:r>
          <a:r>
            <a:rPr lang="en-GB" sz="1100" b="0" kern="1200"/>
            <a:t> and </a:t>
          </a:r>
          <a:r>
            <a:rPr lang="en-GB" sz="1100" b="0" kern="1200">
              <a:latin typeface="Calibri Light" panose="020F0302020204030204"/>
            </a:rPr>
            <a:t>Cohesion</a:t>
          </a:r>
          <a:endParaRPr lang="en-US" sz="1100" b="0" kern="1200"/>
        </a:p>
      </dsp:txBody>
      <dsp:txXfrm>
        <a:off x="2683072" y="112030"/>
        <a:ext cx="1216771" cy="516206"/>
      </dsp:txXfrm>
    </dsp:sp>
    <dsp:sp modelId="{6C38F6BD-8F34-44DA-9581-E24113FE51D6}">
      <dsp:nvSpPr>
        <dsp:cNvPr id="0" name=""/>
        <dsp:cNvSpPr/>
      </dsp:nvSpPr>
      <dsp:spPr>
        <a:xfrm>
          <a:off x="643" y="121635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8D45E0-AAAE-4B16-B5AF-4B81FB30336C}">
      <dsp:nvSpPr>
        <dsp:cNvPr id="0" name=""/>
        <dsp:cNvSpPr/>
      </dsp:nvSpPr>
      <dsp:spPr>
        <a:xfrm>
          <a:off x="109046" y="1324753"/>
          <a:ext cx="299399" cy="29939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F9E94AD-F011-45BD-9D49-4B4D47652A2B}">
      <dsp:nvSpPr>
        <dsp:cNvPr id="0" name=""/>
        <dsp:cNvSpPr/>
      </dsp:nvSpPr>
      <dsp:spPr>
        <a:xfrm>
          <a:off x="627465" y="121635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Strengthen access to affordable healthy food and broaden food initiatives</a:t>
          </a:r>
          <a:endParaRPr lang="en-US" sz="1100" b="0" kern="1200"/>
        </a:p>
      </dsp:txBody>
      <dsp:txXfrm>
        <a:off x="627465" y="1216350"/>
        <a:ext cx="1216771" cy="516206"/>
      </dsp:txXfrm>
    </dsp:sp>
    <dsp:sp modelId="{8D10A07C-7F3D-470A-9A58-697D3CE4D5AA}">
      <dsp:nvSpPr>
        <dsp:cNvPr id="0" name=""/>
        <dsp:cNvSpPr/>
      </dsp:nvSpPr>
      <dsp:spPr>
        <a:xfrm>
          <a:off x="2056250" y="121635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3E1147-4C18-434D-89C4-FF1250104D71}">
      <dsp:nvSpPr>
        <dsp:cNvPr id="0" name=""/>
        <dsp:cNvSpPr/>
      </dsp:nvSpPr>
      <dsp:spPr>
        <a:xfrm>
          <a:off x="2164653" y="1324753"/>
          <a:ext cx="299399" cy="29939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089E01-7BC6-4A7D-BEBD-EB179A596F7A}">
      <dsp:nvSpPr>
        <dsp:cNvPr id="0" name=""/>
        <dsp:cNvSpPr/>
      </dsp:nvSpPr>
      <dsp:spPr>
        <a:xfrm>
          <a:off x="2683072" y="121635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rtl="0">
            <a:lnSpc>
              <a:spcPct val="100000"/>
            </a:lnSpc>
            <a:spcBef>
              <a:spcPct val="0"/>
            </a:spcBef>
            <a:spcAft>
              <a:spcPct val="35000"/>
            </a:spcAft>
            <a:buNone/>
          </a:pPr>
          <a:r>
            <a:rPr lang="en-GB" sz="1100" b="0" kern="1200"/>
            <a:t>Access to Healthcare</a:t>
          </a:r>
          <a:r>
            <a:rPr lang="en-GB" sz="1100" b="0" kern="1200">
              <a:latin typeface="Calibri Light" panose="020F0302020204030204"/>
            </a:rPr>
            <a:t> – through supporting healthy living</a:t>
          </a:r>
          <a:endParaRPr lang="en-US" sz="1100" b="0" kern="1200"/>
        </a:p>
      </dsp:txBody>
      <dsp:txXfrm>
        <a:off x="2683072" y="1216350"/>
        <a:ext cx="1216771" cy="516206"/>
      </dsp:txXfrm>
    </dsp:sp>
    <dsp:sp modelId="{75A72AB9-19DF-418D-AE53-5976A3F80032}">
      <dsp:nvSpPr>
        <dsp:cNvPr id="0" name=""/>
        <dsp:cNvSpPr/>
      </dsp:nvSpPr>
      <dsp:spPr>
        <a:xfrm>
          <a:off x="643" y="232067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7FF10E-F570-45D0-9640-ED66BBB5E830}">
      <dsp:nvSpPr>
        <dsp:cNvPr id="0" name=""/>
        <dsp:cNvSpPr/>
      </dsp:nvSpPr>
      <dsp:spPr>
        <a:xfrm>
          <a:off x="109046" y="2429073"/>
          <a:ext cx="299399" cy="29939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06B6CA-8EB8-4CE4-8654-86DE7C616E5E}">
      <dsp:nvSpPr>
        <dsp:cNvPr id="0" name=""/>
        <dsp:cNvSpPr/>
      </dsp:nvSpPr>
      <dsp:spPr>
        <a:xfrm>
          <a:off x="627465" y="232067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Breaking down barriers </a:t>
          </a:r>
          <a:endParaRPr lang="en-US" sz="1100" b="0" kern="1200"/>
        </a:p>
      </dsp:txBody>
      <dsp:txXfrm>
        <a:off x="627465" y="2320670"/>
        <a:ext cx="1216771" cy="516206"/>
      </dsp:txXfrm>
    </dsp:sp>
    <dsp:sp modelId="{0F2399BA-1A73-470B-8B0D-DA0724659813}">
      <dsp:nvSpPr>
        <dsp:cNvPr id="0" name=""/>
        <dsp:cNvSpPr/>
      </dsp:nvSpPr>
      <dsp:spPr>
        <a:xfrm>
          <a:off x="2056250" y="232067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A5E9F7-AD68-44E9-B80D-4890ACFB6E60}">
      <dsp:nvSpPr>
        <dsp:cNvPr id="0" name=""/>
        <dsp:cNvSpPr/>
      </dsp:nvSpPr>
      <dsp:spPr>
        <a:xfrm>
          <a:off x="2164653" y="2429073"/>
          <a:ext cx="299399" cy="299399"/>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4778BDE-D373-474F-91FC-4FD7F79BD71C}">
      <dsp:nvSpPr>
        <dsp:cNvPr id="0" name=""/>
        <dsp:cNvSpPr/>
      </dsp:nvSpPr>
      <dsp:spPr>
        <a:xfrm>
          <a:off x="2683072" y="232067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Prioritising improvements to the local environments – built and natural </a:t>
          </a:r>
          <a:endParaRPr lang="en-US" sz="1100" b="0" kern="1200"/>
        </a:p>
      </dsp:txBody>
      <dsp:txXfrm>
        <a:off x="2683072" y="2320670"/>
        <a:ext cx="1216771" cy="516206"/>
      </dsp:txXfrm>
    </dsp:sp>
    <dsp:sp modelId="{68DB3B72-3EBE-4869-B224-DDBB849EC062}">
      <dsp:nvSpPr>
        <dsp:cNvPr id="0" name=""/>
        <dsp:cNvSpPr/>
      </dsp:nvSpPr>
      <dsp:spPr>
        <a:xfrm>
          <a:off x="643" y="342499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7AB68B-D32F-45C7-B188-3E4702BE2131}">
      <dsp:nvSpPr>
        <dsp:cNvPr id="0" name=""/>
        <dsp:cNvSpPr/>
      </dsp:nvSpPr>
      <dsp:spPr>
        <a:xfrm>
          <a:off x="109046" y="3533393"/>
          <a:ext cx="299399" cy="299399"/>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6E8F242-EE96-4871-911F-D3AACC49B9A9}">
      <dsp:nvSpPr>
        <dsp:cNvPr id="0" name=""/>
        <dsp:cNvSpPr/>
      </dsp:nvSpPr>
      <dsp:spPr>
        <a:xfrm>
          <a:off x="627465" y="342499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Hyperlocal approach to mental health provision</a:t>
          </a:r>
          <a:endParaRPr lang="en-US" sz="1100" b="0" kern="1200"/>
        </a:p>
      </dsp:txBody>
      <dsp:txXfrm>
        <a:off x="627465" y="3424990"/>
        <a:ext cx="1216771" cy="516206"/>
      </dsp:txXfrm>
    </dsp:sp>
    <dsp:sp modelId="{C92BF3E5-9159-4726-853E-58BAA26F2118}">
      <dsp:nvSpPr>
        <dsp:cNvPr id="0" name=""/>
        <dsp:cNvSpPr/>
      </dsp:nvSpPr>
      <dsp:spPr>
        <a:xfrm>
          <a:off x="2056250" y="3424990"/>
          <a:ext cx="516206" cy="51620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C1A4DC-5230-4D3A-B94B-D9B084FEAEE1}">
      <dsp:nvSpPr>
        <dsp:cNvPr id="0" name=""/>
        <dsp:cNvSpPr/>
      </dsp:nvSpPr>
      <dsp:spPr>
        <a:xfrm>
          <a:off x="2164653" y="3533393"/>
          <a:ext cx="299399" cy="299399"/>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F823EC-45BA-46B7-A82B-99E1F625C4C8}">
      <dsp:nvSpPr>
        <dsp:cNvPr id="0" name=""/>
        <dsp:cNvSpPr/>
      </dsp:nvSpPr>
      <dsp:spPr>
        <a:xfrm>
          <a:off x="2683072" y="3424990"/>
          <a:ext cx="1216771" cy="5162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kern="1200"/>
            <a:t>Strengthen Social Capital</a:t>
          </a:r>
          <a:endParaRPr lang="en-US" sz="1100" b="0" kern="1200"/>
        </a:p>
      </dsp:txBody>
      <dsp:txXfrm>
        <a:off x="2683072" y="3424990"/>
        <a:ext cx="1216771" cy="516206"/>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6078727-EEFC-4D1F-8863-773F721DF15E}"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A1720B17-546B-BEEE-7746-7DC3BC9EF0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572406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078727-EEFC-4D1F-8863-773F721DF15E}"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C8016174-ED79-8551-E809-350E67370C4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66564"/>
            <a:ext cx="5312664" cy="1200191"/>
          </a:xfrm>
          <a:prstGeom prst="rect">
            <a:avLst/>
          </a:prstGeom>
        </p:spPr>
      </p:pic>
    </p:spTree>
    <p:extLst>
      <p:ext uri="{BB962C8B-B14F-4D97-AF65-F5344CB8AC3E}">
        <p14:creationId xmlns:p14="http://schemas.microsoft.com/office/powerpoint/2010/main" val="3606478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078727-EEFC-4D1F-8863-773F721DF15E}"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0AC7EA74-44C4-31B8-4A18-DEA44D58B6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66564"/>
            <a:ext cx="5312664" cy="1200191"/>
          </a:xfrm>
          <a:prstGeom prst="rect">
            <a:avLst/>
          </a:prstGeom>
        </p:spPr>
      </p:pic>
    </p:spTree>
    <p:extLst>
      <p:ext uri="{BB962C8B-B14F-4D97-AF65-F5344CB8AC3E}">
        <p14:creationId xmlns:p14="http://schemas.microsoft.com/office/powerpoint/2010/main" val="182494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078727-EEFC-4D1F-8863-773F721DF15E}"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AFF929F6-3CB6-6790-87B7-26C6334756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254817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078727-EEFC-4D1F-8863-773F721DF15E}"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69A65338-E161-B835-5D87-4CE9C740F4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3634769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78727-EEFC-4D1F-8863-773F721DF15E}"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A15C61-7647-404C-8747-C465FB5E9E89}" type="slidenum">
              <a:rPr lang="en-GB" smtClean="0"/>
              <a:t>‹#›</a:t>
            </a:fld>
            <a:endParaRPr lang="en-GB"/>
          </a:p>
        </p:txBody>
      </p:sp>
      <p:pic>
        <p:nvPicPr>
          <p:cNvPr id="8" name="Picture 7">
            <a:extLst>
              <a:ext uri="{FF2B5EF4-FFF2-40B4-BE49-F238E27FC236}">
                <a16:creationId xmlns:a16="http://schemas.microsoft.com/office/drawing/2014/main" id="{FC5C7B50-8325-511D-CFE9-B357AD86BC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112030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078727-EEFC-4D1F-8863-773F721DF15E}" type="datetimeFigureOut">
              <a:rPr lang="en-GB" smtClean="0"/>
              <a:t>21/11/2025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9A15C61-7647-404C-8747-C465FB5E9E89}" type="slidenum">
              <a:rPr lang="en-GB" smtClean="0"/>
              <a:t>‹#›</a:t>
            </a:fld>
            <a:endParaRPr lang="en-GB"/>
          </a:p>
        </p:txBody>
      </p:sp>
      <p:pic>
        <p:nvPicPr>
          <p:cNvPr id="10" name="Picture 9">
            <a:extLst>
              <a:ext uri="{FF2B5EF4-FFF2-40B4-BE49-F238E27FC236}">
                <a16:creationId xmlns:a16="http://schemas.microsoft.com/office/drawing/2014/main" id="{F4287461-C2B9-990E-3C1E-5F108C39DD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419276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078727-EEFC-4D1F-8863-773F721DF15E}" type="datetimeFigureOut">
              <a:rPr lang="en-GB" smtClean="0"/>
              <a:t>21/11/2025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9A15C61-7647-404C-8747-C465FB5E9E89}" type="slidenum">
              <a:rPr lang="en-GB" smtClean="0"/>
              <a:t>‹#›</a:t>
            </a:fld>
            <a:endParaRPr lang="en-GB"/>
          </a:p>
        </p:txBody>
      </p:sp>
      <p:pic>
        <p:nvPicPr>
          <p:cNvPr id="6" name="Picture 5">
            <a:extLst>
              <a:ext uri="{FF2B5EF4-FFF2-40B4-BE49-F238E27FC236}">
                <a16:creationId xmlns:a16="http://schemas.microsoft.com/office/drawing/2014/main" id="{CD69CBFB-6F5A-95C7-813F-293739119C7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262831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78727-EEFC-4D1F-8863-773F721DF15E}" type="datetimeFigureOut">
              <a:rPr lang="en-GB" smtClean="0"/>
              <a:t>21/11/2025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9A15C61-7647-404C-8747-C465FB5E9E89}" type="slidenum">
              <a:rPr lang="en-GB" smtClean="0"/>
              <a:t>‹#›</a:t>
            </a:fld>
            <a:endParaRPr lang="en-GB"/>
          </a:p>
        </p:txBody>
      </p:sp>
      <p:pic>
        <p:nvPicPr>
          <p:cNvPr id="5" name="Picture 4">
            <a:extLst>
              <a:ext uri="{FF2B5EF4-FFF2-40B4-BE49-F238E27FC236}">
                <a16:creationId xmlns:a16="http://schemas.microsoft.com/office/drawing/2014/main" id="{35697AE6-9A32-708F-15CF-4604A65A474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2"/>
            <a:ext cx="5312664" cy="1200191"/>
          </a:xfrm>
          <a:prstGeom prst="rect">
            <a:avLst/>
          </a:prstGeom>
        </p:spPr>
      </p:pic>
    </p:spTree>
    <p:extLst>
      <p:ext uri="{BB962C8B-B14F-4D97-AF65-F5344CB8AC3E}">
        <p14:creationId xmlns:p14="http://schemas.microsoft.com/office/powerpoint/2010/main" val="2092269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078727-EEFC-4D1F-8863-773F721DF15E}"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A15C61-7647-404C-8747-C465FB5E9E89}" type="slidenum">
              <a:rPr lang="en-GB" smtClean="0"/>
              <a:t>‹#›</a:t>
            </a:fld>
            <a:endParaRPr lang="en-GB"/>
          </a:p>
        </p:txBody>
      </p:sp>
      <p:pic>
        <p:nvPicPr>
          <p:cNvPr id="8" name="Picture 7">
            <a:extLst>
              <a:ext uri="{FF2B5EF4-FFF2-40B4-BE49-F238E27FC236}">
                <a16:creationId xmlns:a16="http://schemas.microsoft.com/office/drawing/2014/main" id="{780DBCA6-363C-BA68-1892-698922E705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2"/>
            <a:ext cx="5312664" cy="1200191"/>
          </a:xfrm>
          <a:prstGeom prst="rect">
            <a:avLst/>
          </a:prstGeom>
        </p:spPr>
      </p:pic>
    </p:spTree>
    <p:extLst>
      <p:ext uri="{BB962C8B-B14F-4D97-AF65-F5344CB8AC3E}">
        <p14:creationId xmlns:p14="http://schemas.microsoft.com/office/powerpoint/2010/main" val="4085558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078727-EEFC-4D1F-8863-773F721DF15E}"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A15C61-7647-404C-8747-C465FB5E9E89}" type="slidenum">
              <a:rPr lang="en-GB" smtClean="0"/>
              <a:t>‹#›</a:t>
            </a:fld>
            <a:endParaRPr lang="en-GB"/>
          </a:p>
        </p:txBody>
      </p:sp>
      <p:pic>
        <p:nvPicPr>
          <p:cNvPr id="8" name="Picture 7">
            <a:extLst>
              <a:ext uri="{FF2B5EF4-FFF2-40B4-BE49-F238E27FC236}">
                <a16:creationId xmlns:a16="http://schemas.microsoft.com/office/drawing/2014/main" id="{FE78A681-CDBA-D99F-4EA2-C1BE9C11147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57812"/>
            <a:ext cx="5312664" cy="1200191"/>
          </a:xfrm>
          <a:prstGeom prst="rect">
            <a:avLst/>
          </a:prstGeom>
        </p:spPr>
      </p:pic>
    </p:spTree>
    <p:extLst>
      <p:ext uri="{BB962C8B-B14F-4D97-AF65-F5344CB8AC3E}">
        <p14:creationId xmlns:p14="http://schemas.microsoft.com/office/powerpoint/2010/main" val="509627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078727-EEFC-4D1F-8863-773F721DF15E}" type="datetimeFigureOut">
              <a:rPr lang="en-GB" smtClean="0"/>
              <a:t>21/11/2025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A15C61-7647-404C-8747-C465FB5E9E89}" type="slidenum">
              <a:rPr lang="en-GB" smtClean="0"/>
              <a:t>‹#›</a:t>
            </a:fld>
            <a:endParaRPr lang="en-GB"/>
          </a:p>
        </p:txBody>
      </p:sp>
      <p:pic>
        <p:nvPicPr>
          <p:cNvPr id="7" name="Picture 6">
            <a:extLst>
              <a:ext uri="{FF2B5EF4-FFF2-40B4-BE49-F238E27FC236}">
                <a16:creationId xmlns:a16="http://schemas.microsoft.com/office/drawing/2014/main" id="{738EACA1-62B0-697B-78ED-0E98B965400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5657811"/>
            <a:ext cx="5312664" cy="1200191"/>
          </a:xfrm>
          <a:prstGeom prst="rect">
            <a:avLst/>
          </a:prstGeom>
        </p:spPr>
      </p:pic>
    </p:spTree>
    <p:extLst>
      <p:ext uri="{BB962C8B-B14F-4D97-AF65-F5344CB8AC3E}">
        <p14:creationId xmlns:p14="http://schemas.microsoft.com/office/powerpoint/2010/main" val="115276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17_D1663C5C.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69461" y="1324691"/>
            <a:ext cx="5915025" cy="2139553"/>
          </a:xfrm>
        </p:spPr>
        <p:txBody>
          <a:bodyPr anchor="b">
            <a:normAutofit/>
          </a:bodyPr>
          <a:lstStyle/>
          <a:p>
            <a:r>
              <a:rPr lang="en-GB" sz="4950"/>
              <a:t>Healthy Didcot </a:t>
            </a:r>
            <a:endParaRPr lang="en-GB" sz="4950">
              <a:ea typeface="Calibri Light"/>
              <a:cs typeface="Calibri Light"/>
            </a:endParaRPr>
          </a:p>
        </p:txBody>
      </p:sp>
      <p:sp>
        <p:nvSpPr>
          <p:cNvPr id="3" name="Subtitle 2"/>
          <p:cNvSpPr>
            <a:spLocks noGrp="1"/>
          </p:cNvSpPr>
          <p:nvPr>
            <p:ph type="body" idx="1"/>
          </p:nvPr>
        </p:nvSpPr>
        <p:spPr>
          <a:xfrm>
            <a:off x="302749" y="3351797"/>
            <a:ext cx="8325263" cy="2036227"/>
          </a:xfrm>
        </p:spPr>
        <p:txBody>
          <a:bodyPr vert="horz" lIns="68580" tIns="34290" rIns="68580" bIns="34290" rtlCol="0" anchor="t">
            <a:normAutofit/>
          </a:bodyPr>
          <a:lstStyle/>
          <a:p>
            <a:r>
              <a:rPr lang="en-GB" dirty="0"/>
              <a:t>Action Plan</a:t>
            </a:r>
            <a:endParaRPr lang="en-US" dirty="0"/>
          </a:p>
          <a:p>
            <a:r>
              <a:rPr lang="en-GB" dirty="0">
                <a:ea typeface="Calibri"/>
                <a:cs typeface="Calibri"/>
              </a:rPr>
              <a:t>2025</a:t>
            </a:r>
          </a:p>
          <a:p>
            <a:r>
              <a:rPr lang="en-GB" sz="1050" b="1" dirty="0">
                <a:latin typeface="Calibri"/>
                <a:ea typeface="Calibri"/>
                <a:cs typeface="Calibri"/>
              </a:rPr>
              <a:t>Working in Partnership with</a:t>
            </a:r>
            <a:r>
              <a:rPr lang="en-GB" sz="1050" dirty="0">
                <a:latin typeface="Calibri"/>
                <a:ea typeface="Calibri"/>
                <a:cs typeface="Calibri"/>
              </a:rPr>
              <a:t> Oxfordshire Discovery College, Home-Start Southern Oxfordshire, Didcot Baby Monday, Sustainable Didcot, Didcot Railway Centre, </a:t>
            </a:r>
            <a:r>
              <a:rPr lang="en-GB" sz="1050" dirty="0">
                <a:latin typeface="Calibri"/>
                <a:ea typeface="Calibri"/>
                <a:cs typeface="Arial"/>
              </a:rPr>
              <a:t>Oxfordshire County Council (including Targeted Youth Support Service,</a:t>
            </a:r>
            <a:r>
              <a:rPr lang="en-GB" sz="1050" dirty="0">
                <a:latin typeface="Calibri"/>
                <a:ea typeface="+mn-lt"/>
                <a:cs typeface="Arial"/>
              </a:rPr>
              <a:t> </a:t>
            </a:r>
            <a:r>
              <a:rPr lang="en-GB" sz="1050" dirty="0">
                <a:latin typeface="Calibri"/>
                <a:ea typeface="+mn-lt"/>
                <a:cs typeface="+mn-lt"/>
              </a:rPr>
              <a:t>Locality &amp; Community Support Service, Family Bridges,  MASH)</a:t>
            </a:r>
            <a:r>
              <a:rPr lang="en-GB" sz="1050" dirty="0">
                <a:latin typeface="Calibri"/>
                <a:ea typeface="Calibri"/>
                <a:cs typeface="Calibri"/>
              </a:rPr>
              <a:t> </a:t>
            </a:r>
            <a:r>
              <a:rPr lang="en-GB" sz="1050" dirty="0">
                <a:latin typeface="Calibri"/>
                <a:ea typeface="Calibri"/>
                <a:cs typeface="Arial"/>
              </a:rPr>
              <a:t>, Didcot Library, Reducing the Risk, Didcot TRAIN, Didcot Town Council, OCVA, Sustainable Didcot, The Buck Project, Didcot Good Neighbourhood Scheme,  SOFEA (including Nourish &amp; Flourish, Employability, Wellbeing and Education programmes), Didcot Mental Health Wellness Web, local schools, GP surgeries, Buck Project, Riverside Counselling, social prescribers, GLL, Health Visitors, Turning Point, Cornermen, Oxfordshire Play Association, Didcot Cricket Club, Active Communities Team, Food Action Plan, SNG, Soha, Citizens Advice South and Vale, Didcot Food Bank, Age UK, Didcot Community Kitchen, Community First Oxfordshire, Woodlands Medical Centre</a:t>
            </a:r>
            <a:endParaRPr lang="en-GB" sz="1050" dirty="0">
              <a:latin typeface="Calibri"/>
              <a:ea typeface="Calibri"/>
              <a:cs typeface="Calibri"/>
            </a:endParaRPr>
          </a:p>
        </p:txBody>
      </p:sp>
      <p:pic>
        <p:nvPicPr>
          <p:cNvPr id="5" name="Picture 4">
            <a:extLst>
              <a:ext uri="{FF2B5EF4-FFF2-40B4-BE49-F238E27FC236}">
                <a16:creationId xmlns:a16="http://schemas.microsoft.com/office/drawing/2014/main" id="{72CBB68E-A085-D9E3-3639-9D977965658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7" y="6226116"/>
            <a:ext cx="2933197" cy="623512"/>
          </a:xfrm>
          <a:prstGeom prst="rect">
            <a:avLst/>
          </a:prstGeom>
          <a:effectLst>
            <a:softEdge rad="0"/>
          </a:effectLst>
        </p:spPr>
      </p:pic>
    </p:spTree>
    <p:extLst>
      <p:ext uri="{BB962C8B-B14F-4D97-AF65-F5344CB8AC3E}">
        <p14:creationId xmlns:p14="http://schemas.microsoft.com/office/powerpoint/2010/main" val="111466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C0882-31E6-8BFA-36FC-D276483EA5B7}"/>
              </a:ext>
            </a:extLst>
          </p:cNvPr>
          <p:cNvSpPr>
            <a:spLocks noGrp="1"/>
          </p:cNvSpPr>
          <p:nvPr>
            <p:ph type="title"/>
          </p:nvPr>
        </p:nvSpPr>
        <p:spPr>
          <a:xfrm>
            <a:off x="217247" y="1118507"/>
            <a:ext cx="3895767" cy="1200150"/>
          </a:xfrm>
        </p:spPr>
        <p:txBody>
          <a:bodyPr vert="horz" lIns="68580" tIns="34290" rIns="68580" bIns="34290" rtlCol="0" anchor="b">
            <a:normAutofit/>
          </a:bodyPr>
          <a:lstStyle/>
          <a:p>
            <a:r>
              <a:rPr lang="en-US" sz="2200" b="1">
                <a:latin typeface="Arial Nova" panose="020B0504020202020204" pitchFamily="34" charset="0"/>
              </a:rPr>
              <a:t>Didcot Community Insight Profile Recommendations</a:t>
            </a:r>
            <a:br>
              <a:rPr lang="en-US" sz="2025"/>
            </a:br>
            <a:endParaRPr lang="en-US" sz="2025"/>
          </a:p>
        </p:txBody>
      </p:sp>
      <p:sp>
        <p:nvSpPr>
          <p:cNvPr id="7" name="TextBox 6">
            <a:extLst>
              <a:ext uri="{FF2B5EF4-FFF2-40B4-BE49-F238E27FC236}">
                <a16:creationId xmlns:a16="http://schemas.microsoft.com/office/drawing/2014/main" id="{B33204FF-FA45-5BC5-1F7A-4931102E642E}"/>
              </a:ext>
            </a:extLst>
          </p:cNvPr>
          <p:cNvSpPr txBox="1"/>
          <p:nvPr/>
        </p:nvSpPr>
        <p:spPr>
          <a:xfrm>
            <a:off x="502998" y="2400300"/>
            <a:ext cx="2916053" cy="2848486"/>
          </a:xfrm>
          <a:prstGeom prst="rect">
            <a:avLst/>
          </a:prstGeom>
        </p:spPr>
        <p:txBody>
          <a:bodyPr vert="horz" lIns="68580" tIns="34290" rIns="68580" bIns="34290" rtlCol="0" anchor="t">
            <a:normAutofit/>
          </a:bodyPr>
          <a:lstStyle/>
          <a:p>
            <a:pPr defTabSz="685800">
              <a:lnSpc>
                <a:spcPct val="90000"/>
              </a:lnSpc>
              <a:spcBef>
                <a:spcPts val="750"/>
              </a:spcBef>
            </a:pPr>
            <a:r>
              <a:rPr lang="en-US" sz="1400">
                <a:latin typeface="Arial Nova" panose="020B0504020202020204" pitchFamily="34" charset="0"/>
              </a:rPr>
              <a:t>These eight priorities have been weaved into the Action Plan ensuring the focus and intention of the work through the proposed project outcomes as identified through the Insight evidence collected. </a:t>
            </a:r>
            <a:endParaRPr lang="en-US" sz="1400">
              <a:latin typeface="Arial Nova" panose="020B0504020202020204" pitchFamily="34" charset="0"/>
              <a:ea typeface="Calibri"/>
              <a:cs typeface="Calibri"/>
            </a:endParaRPr>
          </a:p>
        </p:txBody>
      </p:sp>
      <p:graphicFrame>
        <p:nvGraphicFramePr>
          <p:cNvPr id="8" name="TextBox 3" descr="Outline of 8 key recommendations from the insight report &#10;&#10;&#10;">
            <a:extLst>
              <a:ext uri="{FF2B5EF4-FFF2-40B4-BE49-F238E27FC236}">
                <a16:creationId xmlns:a16="http://schemas.microsoft.com/office/drawing/2014/main" id="{606484C6-9625-3567-A121-E3D630138C7A}"/>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2379796593"/>
              </p:ext>
            </p:extLst>
          </p:nvPr>
        </p:nvGraphicFramePr>
        <p:xfrm>
          <a:off x="4221829" y="1261045"/>
          <a:ext cx="3900488" cy="405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06E7600A-B0A7-B008-E710-47338405D3E5}"/>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07" y="6226116"/>
            <a:ext cx="2933197" cy="623512"/>
          </a:xfrm>
          <a:prstGeom prst="rect">
            <a:avLst/>
          </a:prstGeom>
          <a:effectLst>
            <a:softEdge rad="0"/>
          </a:effectLst>
        </p:spPr>
      </p:pic>
    </p:spTree>
    <p:extLst>
      <p:ext uri="{BB962C8B-B14F-4D97-AF65-F5344CB8AC3E}">
        <p14:creationId xmlns:p14="http://schemas.microsoft.com/office/powerpoint/2010/main" val="176546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26EBC06-0A9B-A870-C6E8-D75E10F8B9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419B78-D8DB-1824-11C6-5D3EF3249C2E}"/>
              </a:ext>
            </a:extLst>
          </p:cNvPr>
          <p:cNvSpPr>
            <a:spLocks noGrp="1"/>
          </p:cNvSpPr>
          <p:nvPr>
            <p:ph type="title"/>
          </p:nvPr>
        </p:nvSpPr>
        <p:spPr>
          <a:xfrm>
            <a:off x="453161" y="383551"/>
            <a:ext cx="7741631" cy="453646"/>
          </a:xfrm>
        </p:spPr>
        <p:txBody>
          <a:bodyPr vert="horz" lIns="68580" tIns="34290" rIns="68580" bIns="34290" rtlCol="0" anchor="b">
            <a:normAutofit/>
          </a:bodyPr>
          <a:lstStyle/>
          <a:p>
            <a:r>
              <a:rPr lang="en-US" sz="2025" b="1">
                <a:latin typeface="Arial Nova" panose="020B0504020202020204" pitchFamily="34" charset="0"/>
                <a:cs typeface="Arial"/>
              </a:rPr>
              <a:t>The action plan covers four main areas </a:t>
            </a:r>
          </a:p>
        </p:txBody>
      </p:sp>
      <p:sp>
        <p:nvSpPr>
          <p:cNvPr id="8" name="TextBox 7">
            <a:extLst>
              <a:ext uri="{FF2B5EF4-FFF2-40B4-BE49-F238E27FC236}">
                <a16:creationId xmlns:a16="http://schemas.microsoft.com/office/drawing/2014/main" id="{7D22426D-F149-8DD2-07E3-CD25469278AA}"/>
              </a:ext>
            </a:extLst>
          </p:cNvPr>
          <p:cNvSpPr txBox="1"/>
          <p:nvPr/>
        </p:nvSpPr>
        <p:spPr>
          <a:xfrm>
            <a:off x="1558178" y="2885964"/>
            <a:ext cx="1755074" cy="27699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l"/>
            <a:r>
              <a:rPr lang="en-GB" sz="1350" dirty="0">
                <a:ea typeface="Calibri"/>
                <a:cs typeface="Calibri"/>
              </a:rPr>
              <a:t>rec</a:t>
            </a:r>
            <a:endParaRPr lang="en-GB" sz="1350" dirty="0"/>
          </a:p>
        </p:txBody>
      </p:sp>
      <p:sp>
        <p:nvSpPr>
          <p:cNvPr id="952" name="Rectangle: Rounded Corners 951">
            <a:extLst>
              <a:ext uri="{FF2B5EF4-FFF2-40B4-BE49-F238E27FC236}">
                <a16:creationId xmlns:a16="http://schemas.microsoft.com/office/drawing/2014/main" id="{AC34C524-FD8B-097C-316C-7C01C4DE2C11}"/>
              </a:ext>
            </a:extLst>
          </p:cNvPr>
          <p:cNvSpPr/>
          <p:nvPr/>
        </p:nvSpPr>
        <p:spPr>
          <a:xfrm>
            <a:off x="1335072" y="1610034"/>
            <a:ext cx="3158270" cy="1584639"/>
          </a:xfrm>
          <a:prstGeom prst="round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GB" sz="1500" b="1">
                <a:solidFill>
                  <a:srgbClr val="000000"/>
                </a:solidFill>
                <a:latin typeface="Arial"/>
                <a:ea typeface="Calibri"/>
                <a:cs typeface="Calibri"/>
              </a:rPr>
              <a:t>Communication and Development</a:t>
            </a:r>
            <a:endParaRPr lang="en-GB" sz="1350">
              <a:solidFill>
                <a:srgbClr val="FFFFFF"/>
              </a:solidFill>
              <a:latin typeface="Arial"/>
              <a:ea typeface="Calibri"/>
              <a:cs typeface="Calibri"/>
            </a:endParaRPr>
          </a:p>
          <a:p>
            <a:pPr algn="ctr"/>
            <a:endParaRPr lang="en-GB" sz="1350">
              <a:solidFill>
                <a:srgbClr val="FFFFFF"/>
              </a:solidFill>
              <a:latin typeface="Arial"/>
              <a:ea typeface="Calibri"/>
              <a:cs typeface="Calibri"/>
            </a:endParaRPr>
          </a:p>
          <a:p>
            <a:pPr algn="ctr"/>
            <a:r>
              <a:rPr lang="en-GB" sz="1350" b="1">
                <a:solidFill>
                  <a:srgbClr val="000000"/>
                </a:solidFill>
                <a:latin typeface="Arial"/>
                <a:ea typeface="Calibri"/>
                <a:cs typeface="Calibri"/>
              </a:rPr>
              <a:t>HD1</a:t>
            </a:r>
            <a:r>
              <a:rPr lang="en-GB" sz="1350">
                <a:solidFill>
                  <a:srgbClr val="000000"/>
                </a:solidFill>
                <a:latin typeface="Arial"/>
                <a:ea typeface="Calibri"/>
                <a:cs typeface="Calibri"/>
              </a:rPr>
              <a:t> Strengthening local capacity through collaboration/networking</a:t>
            </a:r>
            <a:endParaRPr lang="en-GB" sz="1350">
              <a:solidFill>
                <a:srgbClr val="FFFFFF"/>
              </a:solidFill>
              <a:latin typeface="Arial"/>
              <a:ea typeface="Calibri"/>
              <a:cs typeface="Calibri"/>
            </a:endParaRPr>
          </a:p>
          <a:p>
            <a:pPr algn="ctr"/>
            <a:r>
              <a:rPr lang="en-GB" sz="1350" b="1">
                <a:solidFill>
                  <a:srgbClr val="000000"/>
                </a:solidFill>
                <a:latin typeface="Arial"/>
                <a:ea typeface="Calibri"/>
                <a:cs typeface="Calibri"/>
              </a:rPr>
              <a:t>HD2</a:t>
            </a:r>
            <a:r>
              <a:rPr lang="en-GB" sz="1350">
                <a:solidFill>
                  <a:srgbClr val="000000"/>
                </a:solidFill>
                <a:latin typeface="Arial"/>
                <a:ea typeface="Calibri"/>
                <a:cs typeface="Calibri"/>
              </a:rPr>
              <a:t> Growth/development/Growing communities</a:t>
            </a:r>
            <a:endParaRPr lang="en-GB" sz="1350">
              <a:latin typeface="Arial"/>
              <a:ea typeface="Calibri"/>
              <a:cs typeface="Calibri"/>
            </a:endParaRPr>
          </a:p>
        </p:txBody>
      </p:sp>
      <p:sp>
        <p:nvSpPr>
          <p:cNvPr id="963" name="Rectangle: Rounded Corners 962">
            <a:extLst>
              <a:ext uri="{FF2B5EF4-FFF2-40B4-BE49-F238E27FC236}">
                <a16:creationId xmlns:a16="http://schemas.microsoft.com/office/drawing/2014/main" id="{231197C4-E271-F1E2-B93C-5F4ADD6C8D55}"/>
              </a:ext>
            </a:extLst>
          </p:cNvPr>
          <p:cNvSpPr/>
          <p:nvPr/>
        </p:nvSpPr>
        <p:spPr>
          <a:xfrm>
            <a:off x="4657428" y="1626441"/>
            <a:ext cx="3158270" cy="1568231"/>
          </a:xfrm>
          <a:prstGeom prst="roundRect">
            <a:avLst/>
          </a:prstGeom>
          <a:solidFill>
            <a:srgbClr val="FFF685"/>
          </a:solidFill>
        </p:spPr>
        <p:style>
          <a:lnRef idx="2">
            <a:schemeClr val="accent1">
              <a:shade val="15000"/>
            </a:schemeClr>
          </a:lnRef>
          <a:fillRef idx="1">
            <a:schemeClr val="accent1"/>
          </a:fillRef>
          <a:effectRef idx="0">
            <a:schemeClr val="accent1"/>
          </a:effectRef>
          <a:fontRef idx="minor">
            <a:schemeClr val="lt1"/>
          </a:fontRef>
        </p:style>
        <p:txBody>
          <a:bodyPr lIns="68580" tIns="34290" rIns="68580" bIns="34290" rtlCol="0" anchor="t"/>
          <a:lstStyle/>
          <a:p>
            <a:pPr algn="ctr"/>
            <a:r>
              <a:rPr lang="en-GB" sz="1500" b="1">
                <a:solidFill>
                  <a:srgbClr val="000000"/>
                </a:solidFill>
                <a:latin typeface="Arial"/>
                <a:ea typeface="Calibri"/>
                <a:cs typeface="Calibri"/>
              </a:rPr>
              <a:t>Wellbeing</a:t>
            </a:r>
            <a:endParaRPr lang="en-US" sz="1350">
              <a:ea typeface="Calibri" panose="020F0502020204030204"/>
              <a:cs typeface="Calibri" panose="020F0502020204030204"/>
            </a:endParaRPr>
          </a:p>
          <a:p>
            <a:pPr algn="ctr"/>
            <a:endParaRPr lang="en-GB" sz="1500" b="1">
              <a:solidFill>
                <a:srgbClr val="000000"/>
              </a:solidFill>
              <a:latin typeface="Arial"/>
              <a:ea typeface="Calibri"/>
              <a:cs typeface="Calibri"/>
            </a:endParaRPr>
          </a:p>
          <a:p>
            <a:pPr algn="ctr"/>
            <a:r>
              <a:rPr lang="en-GB" sz="1350" b="1">
                <a:solidFill>
                  <a:srgbClr val="000000"/>
                </a:solidFill>
                <a:latin typeface="Arial"/>
                <a:ea typeface="Calibri"/>
                <a:cs typeface="Calibri"/>
              </a:rPr>
              <a:t>HD3</a:t>
            </a:r>
            <a:r>
              <a:rPr lang="en-GB" sz="1350">
                <a:solidFill>
                  <a:srgbClr val="000000"/>
                </a:solidFill>
                <a:latin typeface="Arial"/>
                <a:ea typeface="Calibri"/>
                <a:cs typeface="Calibri"/>
              </a:rPr>
              <a:t> Connection</a:t>
            </a:r>
            <a:endParaRPr lang="en-GB" sz="1350">
              <a:solidFill>
                <a:srgbClr val="FFFFFF"/>
              </a:solidFill>
              <a:latin typeface="Arial"/>
              <a:ea typeface="Calibri"/>
              <a:cs typeface="Calibri"/>
            </a:endParaRPr>
          </a:p>
          <a:p>
            <a:pPr algn="ctr"/>
            <a:r>
              <a:rPr lang="en-GB" sz="1350" b="1">
                <a:solidFill>
                  <a:srgbClr val="000000"/>
                </a:solidFill>
                <a:latin typeface="Arial"/>
                <a:ea typeface="Calibri"/>
                <a:cs typeface="Calibri"/>
              </a:rPr>
              <a:t>HD4</a:t>
            </a:r>
            <a:r>
              <a:rPr lang="en-GB" sz="1350">
                <a:solidFill>
                  <a:srgbClr val="000000"/>
                </a:solidFill>
                <a:latin typeface="Arial"/>
                <a:ea typeface="Calibri"/>
                <a:cs typeface="Calibri"/>
              </a:rPr>
              <a:t> Community activation</a:t>
            </a:r>
            <a:endParaRPr lang="en-GB" sz="1350">
              <a:solidFill>
                <a:srgbClr val="FFFFFF"/>
              </a:solidFill>
              <a:latin typeface="Arial"/>
              <a:ea typeface="Calibri"/>
              <a:cs typeface="Calibri"/>
            </a:endParaRPr>
          </a:p>
          <a:p>
            <a:pPr algn="ctr"/>
            <a:r>
              <a:rPr lang="en-GB" sz="1350" b="1">
                <a:solidFill>
                  <a:srgbClr val="000000"/>
                </a:solidFill>
                <a:latin typeface="Arial"/>
                <a:ea typeface="Calibri"/>
                <a:cs typeface="Calibri"/>
              </a:rPr>
              <a:t>HD5</a:t>
            </a:r>
            <a:r>
              <a:rPr lang="en-GB" sz="1350">
                <a:solidFill>
                  <a:srgbClr val="000000"/>
                </a:solidFill>
                <a:latin typeface="Arial"/>
                <a:ea typeface="Calibri"/>
                <a:cs typeface="Calibri"/>
              </a:rPr>
              <a:t> Mental health</a:t>
            </a:r>
            <a:endParaRPr lang="en-GB" sz="1350">
              <a:latin typeface="Arial"/>
              <a:ea typeface="Calibri"/>
              <a:cs typeface="Calibri"/>
            </a:endParaRPr>
          </a:p>
        </p:txBody>
      </p:sp>
      <p:sp>
        <p:nvSpPr>
          <p:cNvPr id="974" name="Rectangle: Rounded Corners 973">
            <a:extLst>
              <a:ext uri="{FF2B5EF4-FFF2-40B4-BE49-F238E27FC236}">
                <a16:creationId xmlns:a16="http://schemas.microsoft.com/office/drawing/2014/main" id="{FDF8F14F-3B13-256F-EED8-23BAC8E491C3}"/>
              </a:ext>
            </a:extLst>
          </p:cNvPr>
          <p:cNvSpPr/>
          <p:nvPr/>
        </p:nvSpPr>
        <p:spPr>
          <a:xfrm>
            <a:off x="1335073" y="3409303"/>
            <a:ext cx="3158270" cy="1519013"/>
          </a:xfrm>
          <a:prstGeom prst="round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GB" sz="1500" b="1">
                <a:solidFill>
                  <a:srgbClr val="000000"/>
                </a:solidFill>
                <a:latin typeface="Arial"/>
                <a:ea typeface="Calibri"/>
                <a:cs typeface="Calibri"/>
              </a:rPr>
              <a:t>Health</a:t>
            </a:r>
          </a:p>
          <a:p>
            <a:pPr algn="ctr"/>
            <a:endParaRPr lang="en-GB" sz="1500" b="1">
              <a:solidFill>
                <a:srgbClr val="000000"/>
              </a:solidFill>
              <a:latin typeface="Arial"/>
              <a:ea typeface="Calibri"/>
              <a:cs typeface="Calibri"/>
            </a:endParaRPr>
          </a:p>
          <a:p>
            <a:pPr algn="ctr"/>
            <a:r>
              <a:rPr lang="en-GB" sz="1350" b="1">
                <a:solidFill>
                  <a:srgbClr val="000000"/>
                </a:solidFill>
                <a:latin typeface="Arial"/>
                <a:ea typeface="Calibri"/>
                <a:cs typeface="Calibri"/>
              </a:rPr>
              <a:t>HD6</a:t>
            </a:r>
            <a:r>
              <a:rPr lang="en-GB" sz="1350">
                <a:solidFill>
                  <a:srgbClr val="000000"/>
                </a:solidFill>
                <a:latin typeface="Arial"/>
                <a:ea typeface="Calibri"/>
                <a:cs typeface="Calibri"/>
              </a:rPr>
              <a:t> Physical Health</a:t>
            </a:r>
            <a:endParaRPr lang="en-GB" sz="1350">
              <a:solidFill>
                <a:srgbClr val="FFFFFF"/>
              </a:solidFill>
              <a:latin typeface="Arial"/>
              <a:ea typeface="Calibri"/>
              <a:cs typeface="Calibri"/>
            </a:endParaRPr>
          </a:p>
          <a:p>
            <a:pPr algn="ctr"/>
            <a:r>
              <a:rPr lang="en-GB" sz="1350" b="1">
                <a:solidFill>
                  <a:srgbClr val="000000"/>
                </a:solidFill>
                <a:latin typeface="Arial"/>
                <a:ea typeface="Calibri"/>
                <a:cs typeface="Calibri"/>
              </a:rPr>
              <a:t>HD7</a:t>
            </a:r>
            <a:r>
              <a:rPr lang="en-GB" sz="1350">
                <a:solidFill>
                  <a:srgbClr val="000000"/>
                </a:solidFill>
                <a:latin typeface="Arial"/>
                <a:ea typeface="Calibri"/>
                <a:cs typeface="Calibri"/>
              </a:rPr>
              <a:t> Food: Food action plan/SOFEA Nourish &amp; Flourish/Support healthy food choices </a:t>
            </a:r>
            <a:endParaRPr lang="en-GB" sz="1350">
              <a:latin typeface="Arial"/>
              <a:ea typeface="Calibri"/>
              <a:cs typeface="Calibri"/>
            </a:endParaRPr>
          </a:p>
        </p:txBody>
      </p:sp>
      <p:sp>
        <p:nvSpPr>
          <p:cNvPr id="985" name="Rectangle: Rounded Corners 984">
            <a:extLst>
              <a:ext uri="{FF2B5EF4-FFF2-40B4-BE49-F238E27FC236}">
                <a16:creationId xmlns:a16="http://schemas.microsoft.com/office/drawing/2014/main" id="{18F20FB1-F1EE-D880-3FB1-BA551E5D910E}"/>
              </a:ext>
            </a:extLst>
          </p:cNvPr>
          <p:cNvSpPr/>
          <p:nvPr/>
        </p:nvSpPr>
        <p:spPr>
          <a:xfrm>
            <a:off x="4657429" y="3384147"/>
            <a:ext cx="3158270" cy="1568232"/>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GB" sz="1500" b="1">
                <a:solidFill>
                  <a:srgbClr val="000000"/>
                </a:solidFill>
                <a:latin typeface="Arial"/>
                <a:ea typeface="Calibri"/>
                <a:cs typeface="Calibri"/>
              </a:rPr>
              <a:t>Built and Maintained Environments</a:t>
            </a:r>
          </a:p>
          <a:p>
            <a:pPr algn="ctr"/>
            <a:endParaRPr lang="en-GB" sz="1500" b="1">
              <a:solidFill>
                <a:srgbClr val="000000"/>
              </a:solidFill>
              <a:latin typeface="Arial"/>
              <a:ea typeface="Calibri"/>
              <a:cs typeface="Calibri"/>
            </a:endParaRPr>
          </a:p>
          <a:p>
            <a:pPr algn="ctr"/>
            <a:r>
              <a:rPr lang="en-GB" sz="1350" b="1">
                <a:solidFill>
                  <a:srgbClr val="000000"/>
                </a:solidFill>
                <a:latin typeface="Arial"/>
                <a:ea typeface="Calibri"/>
                <a:cs typeface="Calibri"/>
              </a:rPr>
              <a:t>HD8</a:t>
            </a:r>
            <a:r>
              <a:rPr lang="en-GB" sz="1350">
                <a:solidFill>
                  <a:srgbClr val="000000"/>
                </a:solidFill>
                <a:latin typeface="Arial"/>
                <a:ea typeface="Calibri"/>
                <a:cs typeface="Calibri"/>
              </a:rPr>
              <a:t> Physical environment and infrastructure/Green spaces/</a:t>
            </a:r>
            <a:r>
              <a:rPr lang="en-GB" sz="1350">
                <a:solidFill>
                  <a:srgbClr val="242424"/>
                </a:solidFill>
                <a:latin typeface="Arial"/>
                <a:ea typeface="Calibri"/>
                <a:cs typeface="Calibri"/>
              </a:rPr>
              <a:t>Champion and Celebrate/</a:t>
            </a:r>
            <a:r>
              <a:rPr lang="en-GB" sz="1350">
                <a:solidFill>
                  <a:srgbClr val="000000"/>
                </a:solidFill>
                <a:latin typeface="Arial"/>
                <a:ea typeface="Calibri"/>
                <a:cs typeface="Calibri"/>
              </a:rPr>
              <a:t>Energy champions </a:t>
            </a:r>
            <a:endParaRPr lang="en-GB" sz="1350">
              <a:latin typeface="Arial"/>
            </a:endParaRPr>
          </a:p>
        </p:txBody>
      </p:sp>
      <p:pic>
        <p:nvPicPr>
          <p:cNvPr id="3" name="Picture 2">
            <a:extLst>
              <a:ext uri="{FF2B5EF4-FFF2-40B4-BE49-F238E27FC236}">
                <a16:creationId xmlns:a16="http://schemas.microsoft.com/office/drawing/2014/main" id="{2E68B174-48CD-19E9-C9C4-5422223ADF3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7" y="6226116"/>
            <a:ext cx="2933197" cy="623512"/>
          </a:xfrm>
          <a:prstGeom prst="rect">
            <a:avLst/>
          </a:prstGeom>
          <a:effectLst>
            <a:softEdge rad="0"/>
          </a:effectLst>
        </p:spPr>
      </p:pic>
    </p:spTree>
    <p:extLst>
      <p:ext uri="{BB962C8B-B14F-4D97-AF65-F5344CB8AC3E}">
        <p14:creationId xmlns:p14="http://schemas.microsoft.com/office/powerpoint/2010/main" val="2307561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C691F-CF92-EBAF-E64E-FBB47D3DE953}"/>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F4C87BF-162F-D7D3-0A42-DF3ADBA16F58}"/>
              </a:ext>
            </a:extLst>
          </p:cNvPr>
          <p:cNvSpPr txBox="1">
            <a:spLocks noGrp="1"/>
          </p:cNvSpPr>
          <p:nvPr>
            <p:ph type="title" idx="4294967295"/>
          </p:nvPr>
        </p:nvSpPr>
        <p:spPr>
          <a:xfrm>
            <a:off x="5424" y="-3885"/>
            <a:ext cx="1237489" cy="577081"/>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chemeClr val="tx1"/>
                </a:solidFill>
                <a:effectLst/>
                <a:uLnTx/>
                <a:uFillTx/>
                <a:latin typeface="Arial"/>
                <a:ea typeface="+mn-ea"/>
                <a:cs typeface="+mn-cs"/>
              </a:rPr>
              <a:t>Communications and development</a:t>
            </a:r>
            <a:endParaRPr kumimoji="0" lang="en-GB" sz="1350" b="0" i="0" u="none" strike="noStrike" kern="1200" cap="none" spc="0" normalizeH="0" baseline="0" noProof="0" dirty="0" err="1">
              <a:ln>
                <a:noFill/>
              </a:ln>
              <a:solidFill>
                <a:schemeClr val="tx1"/>
              </a:solidFill>
              <a:effectLst/>
              <a:uLnTx/>
              <a:uFillTx/>
              <a:latin typeface="+mn-lt"/>
              <a:ea typeface="+mn-ea"/>
              <a:cs typeface="+mn-cs"/>
            </a:endParaRPr>
          </a:p>
        </p:txBody>
      </p:sp>
      <p:graphicFrame>
        <p:nvGraphicFramePr>
          <p:cNvPr id="5" name="Table 4">
            <a:extLst>
              <a:ext uri="{FF2B5EF4-FFF2-40B4-BE49-F238E27FC236}">
                <a16:creationId xmlns:a16="http://schemas.microsoft.com/office/drawing/2014/main" id="{314CBEF7-AE39-61CE-64CD-24D4F5FE23F1}"/>
              </a:ext>
            </a:extLst>
          </p:cNvPr>
          <p:cNvGraphicFramePr>
            <a:graphicFrameLocks noGrp="1"/>
          </p:cNvGraphicFramePr>
          <p:nvPr>
            <p:extLst>
              <p:ext uri="{D42A27DB-BD31-4B8C-83A1-F6EECF244321}">
                <p14:modId xmlns:p14="http://schemas.microsoft.com/office/powerpoint/2010/main" val="1481766972"/>
              </p:ext>
            </p:extLst>
          </p:nvPr>
        </p:nvGraphicFramePr>
        <p:xfrm>
          <a:off x="-20411" y="0"/>
          <a:ext cx="9164366" cy="6898860"/>
        </p:xfrm>
        <a:graphic>
          <a:graphicData uri="http://schemas.openxmlformats.org/drawingml/2006/table">
            <a:tbl>
              <a:tblPr firstRow="1" bandRow="1">
                <a:tableStyleId>{5C22544A-7EE6-4342-B048-85BDC9FD1C3A}</a:tableStyleId>
              </a:tblPr>
              <a:tblGrid>
                <a:gridCol w="1456764">
                  <a:extLst>
                    <a:ext uri="{9D8B030D-6E8A-4147-A177-3AD203B41FA5}">
                      <a16:colId xmlns:a16="http://schemas.microsoft.com/office/drawing/2014/main" val="3162787324"/>
                    </a:ext>
                  </a:extLst>
                </a:gridCol>
                <a:gridCol w="1915031">
                  <a:extLst>
                    <a:ext uri="{9D8B030D-6E8A-4147-A177-3AD203B41FA5}">
                      <a16:colId xmlns:a16="http://schemas.microsoft.com/office/drawing/2014/main" val="764430268"/>
                    </a:ext>
                  </a:extLst>
                </a:gridCol>
                <a:gridCol w="2321970">
                  <a:extLst>
                    <a:ext uri="{9D8B030D-6E8A-4147-A177-3AD203B41FA5}">
                      <a16:colId xmlns:a16="http://schemas.microsoft.com/office/drawing/2014/main" val="1581565231"/>
                    </a:ext>
                  </a:extLst>
                </a:gridCol>
                <a:gridCol w="2359021">
                  <a:extLst>
                    <a:ext uri="{9D8B030D-6E8A-4147-A177-3AD203B41FA5}">
                      <a16:colId xmlns:a16="http://schemas.microsoft.com/office/drawing/2014/main" val="1384256932"/>
                    </a:ext>
                  </a:extLst>
                </a:gridCol>
                <a:gridCol w="1111580">
                  <a:extLst>
                    <a:ext uri="{9D8B030D-6E8A-4147-A177-3AD203B41FA5}">
                      <a16:colId xmlns:a16="http://schemas.microsoft.com/office/drawing/2014/main" val="2067760399"/>
                    </a:ext>
                  </a:extLst>
                </a:gridCol>
              </a:tblGrid>
              <a:tr h="583661">
                <a:tc>
                  <a:txBody>
                    <a:bodyPr/>
                    <a:lstStyle/>
                    <a:p>
                      <a:pPr lvl="0">
                        <a:buNone/>
                      </a:pPr>
                      <a:r>
                        <a:rPr lang="en-GB" sz="1200" b="1" i="0" u="none" strike="noStrike" noProof="0" dirty="0">
                          <a:solidFill>
                            <a:schemeClr val="tx1"/>
                          </a:solidFill>
                          <a:latin typeface="Arial"/>
                        </a:rPr>
                        <a:t>Communications and development</a:t>
                      </a:r>
                      <a:endParaRPr lang="en-US" sz="1200" b="1">
                        <a:latin typeface="Arial"/>
                      </a:endParaRPr>
                    </a:p>
                  </a:txBody>
                  <a:tcPr marL="68580" marR="68580" marT="34290" marB="34290">
                    <a:solidFill>
                      <a:schemeClr val="accent6">
                        <a:lumMod val="60000"/>
                        <a:lumOff val="40000"/>
                      </a:schemeClr>
                    </a:solidFill>
                  </a:tcPr>
                </a:tc>
                <a:tc>
                  <a:txBody>
                    <a:bodyPr/>
                    <a:lstStyle/>
                    <a:p>
                      <a:pPr lvl="0">
                        <a:buNone/>
                      </a:pPr>
                      <a:r>
                        <a:rPr lang="en-GB" sz="1200" b="1" dirty="0">
                          <a:solidFill>
                            <a:schemeClr val="tx1"/>
                          </a:solidFill>
                          <a:latin typeface="Arial"/>
                        </a:rPr>
                        <a:t>Action</a:t>
                      </a:r>
                    </a:p>
                  </a:txBody>
                  <a:tcPr marL="68580" marR="68580" marT="34290" marB="34290">
                    <a:solidFill>
                      <a:schemeClr val="accent6">
                        <a:lumMod val="60000"/>
                        <a:lumOff val="40000"/>
                      </a:schemeClr>
                    </a:solidFill>
                  </a:tcPr>
                </a:tc>
                <a:tc>
                  <a:txBody>
                    <a:bodyPr/>
                    <a:lstStyle/>
                    <a:p>
                      <a:pPr lvl="0">
                        <a:buNone/>
                      </a:pPr>
                      <a:r>
                        <a:rPr lang="en-GB" sz="1200" b="1" dirty="0">
                          <a:solidFill>
                            <a:schemeClr val="tx1"/>
                          </a:solidFill>
                          <a:latin typeface="Arial"/>
                        </a:rPr>
                        <a:t>Outcome</a:t>
                      </a:r>
                    </a:p>
                  </a:txBody>
                  <a:tcPr marL="68580" marR="68580" marT="34290" marB="34290">
                    <a:solidFill>
                      <a:schemeClr val="accent6">
                        <a:lumMod val="60000"/>
                        <a:lumOff val="40000"/>
                      </a:schemeClr>
                    </a:solidFill>
                  </a:tcPr>
                </a:tc>
                <a:tc>
                  <a:txBody>
                    <a:bodyPr/>
                    <a:lstStyle/>
                    <a:p>
                      <a:pPr lvl="0">
                        <a:buNone/>
                      </a:pPr>
                      <a:r>
                        <a:rPr lang="en-GB" sz="1200" b="1" dirty="0">
                          <a:solidFill>
                            <a:schemeClr val="tx1"/>
                          </a:solidFill>
                          <a:latin typeface="Arial"/>
                        </a:rPr>
                        <a:t>Impact measurement </a:t>
                      </a:r>
                    </a:p>
                  </a:txBody>
                  <a:tcPr marL="68580" marR="68580" marT="34290" marB="34290">
                    <a:solidFill>
                      <a:schemeClr val="accent6">
                        <a:lumMod val="60000"/>
                        <a:lumOff val="40000"/>
                      </a:schemeClr>
                    </a:solidFill>
                  </a:tcPr>
                </a:tc>
                <a:tc>
                  <a:txBody>
                    <a:bodyPr/>
                    <a:lstStyle/>
                    <a:p>
                      <a:pPr lvl="0">
                        <a:buNone/>
                      </a:pPr>
                      <a:r>
                        <a:rPr lang="en-GB" sz="1200" b="1" dirty="0">
                          <a:solidFill>
                            <a:schemeClr val="tx1"/>
                          </a:solidFill>
                          <a:latin typeface="Arial"/>
                        </a:rPr>
                        <a:t>Partners</a:t>
                      </a:r>
                    </a:p>
                  </a:txBody>
                  <a:tcPr marL="68580" marR="68580" marT="34290" marB="34290">
                    <a:solidFill>
                      <a:schemeClr val="accent6">
                        <a:lumMod val="60000"/>
                        <a:lumOff val="40000"/>
                      </a:schemeClr>
                    </a:solidFill>
                  </a:tcPr>
                </a:tc>
                <a:extLst>
                  <a:ext uri="{0D108BD9-81ED-4DB2-BD59-A6C34878D82A}">
                    <a16:rowId xmlns:a16="http://schemas.microsoft.com/office/drawing/2014/main" val="1833888107"/>
                  </a:ext>
                </a:extLst>
              </a:tr>
              <a:tr h="3017520">
                <a:tc>
                  <a:txBody>
                    <a:bodyPr/>
                    <a:lstStyle/>
                    <a:p>
                      <a:pPr marL="0" marR="0" lvl="0" indent="0" algn="l">
                        <a:lnSpc>
                          <a:spcPct val="100000"/>
                        </a:lnSpc>
                        <a:spcBef>
                          <a:spcPts val="0"/>
                        </a:spcBef>
                        <a:spcAft>
                          <a:spcPts val="0"/>
                        </a:spcAft>
                        <a:buNone/>
                      </a:pPr>
                      <a:r>
                        <a:rPr lang="en-GB" sz="1100" b="1" i="0" u="none" strike="noStrike" noProof="0" dirty="0">
                          <a:solidFill>
                            <a:srgbClr val="000000"/>
                          </a:solidFill>
                          <a:latin typeface="Arial"/>
                        </a:rPr>
                        <a:t>HD1 </a:t>
                      </a:r>
                      <a:endParaRPr lang="en-GB" sz="1100" b="1" dirty="0">
                        <a:latin typeface="Arial"/>
                      </a:endParaRPr>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Strengthening local capacity through collaboration and networking</a:t>
                      </a:r>
                      <a:endParaRPr lang="en-GB" sz="1100" b="1" dirty="0">
                        <a:latin typeface="Arial"/>
                      </a:endParaRPr>
                    </a:p>
                  </a:txBody>
                  <a:tcPr marL="68580" marR="68580" marT="34290" marB="34290">
                    <a:solidFill>
                      <a:schemeClr val="accent6">
                        <a:lumMod val="20000"/>
                        <a:lumOff val="80000"/>
                      </a:schemeClr>
                    </a:solidFill>
                  </a:tcPr>
                </a:tc>
                <a:tc>
                  <a:txBody>
                    <a:bodyPr/>
                    <a:lstStyle/>
                    <a:p>
                      <a:pPr lvl="0">
                        <a:buNone/>
                      </a:pPr>
                      <a:r>
                        <a:rPr lang="en-GB" sz="900" b="0" i="0" u="none" strike="noStrike" noProof="0" dirty="0">
                          <a:solidFill>
                            <a:srgbClr val="000000"/>
                          </a:solidFill>
                          <a:latin typeface="Arial"/>
                        </a:rPr>
                        <a:t>Foster a more positive community, empower residents with decision-making input, and enhance local service efficiency through organisational collaboration. </a:t>
                      </a:r>
                    </a:p>
                  </a:txBody>
                  <a:tcPr marL="68580" marR="68580" marT="34290" marB="34290">
                    <a:solidFill>
                      <a:schemeClr val="accent6">
                        <a:lumMod val="20000"/>
                        <a:lumOff val="80000"/>
                      </a:schemeClr>
                    </a:solidFill>
                  </a:tcPr>
                </a:tc>
                <a:tc>
                  <a:txBody>
                    <a:bodyPr/>
                    <a:lstStyle/>
                    <a:p>
                      <a:pPr lvl="0">
                        <a:buNone/>
                      </a:pPr>
                      <a:r>
                        <a:rPr lang="en-GB" sz="900" b="1" i="0" u="none" strike="noStrike" noProof="0" dirty="0">
                          <a:solidFill>
                            <a:srgbClr val="242424"/>
                          </a:solidFill>
                          <a:latin typeface="Arial"/>
                        </a:rPr>
                        <a:t>Community, communication, and cohesion</a:t>
                      </a:r>
                    </a:p>
                    <a:p>
                      <a:pPr lvl="0">
                        <a:buNone/>
                      </a:pPr>
                      <a:endParaRPr lang="en-GB" sz="900" b="1" i="0" u="none" strike="noStrike" noProof="0">
                        <a:solidFill>
                          <a:srgbClr val="242424"/>
                        </a:solidFill>
                        <a:latin typeface="Arial"/>
                      </a:endParaRPr>
                    </a:p>
                    <a:p>
                      <a:pPr marL="171450" lvl="0" indent="-171450">
                        <a:buFont typeface="Arial"/>
                        <a:buChar char="•"/>
                      </a:pPr>
                      <a:r>
                        <a:rPr lang="en-GB" sz="900" b="0" i="0" u="none" strike="noStrike" noProof="0" dirty="0">
                          <a:solidFill>
                            <a:srgbClr val="242424"/>
                          </a:solidFill>
                          <a:latin typeface="Arial"/>
                        </a:rPr>
                        <a:t>Building social connections</a:t>
                      </a:r>
                    </a:p>
                    <a:p>
                      <a:pPr marL="171450" lvl="0" indent="-171450">
                        <a:buFont typeface="Arial"/>
                        <a:buChar char="•"/>
                      </a:pPr>
                      <a:r>
                        <a:rPr lang="en-GB" sz="900" b="0" i="0" u="none" strike="noStrike" noProof="0" dirty="0">
                          <a:solidFill>
                            <a:srgbClr val="242424"/>
                          </a:solidFill>
                          <a:latin typeface="Arial"/>
                        </a:rPr>
                        <a:t>Boosting community spirit</a:t>
                      </a:r>
                    </a:p>
                    <a:p>
                      <a:pPr marL="171450" lvl="0" indent="-171450">
                        <a:buFont typeface="Arial"/>
                        <a:buChar char="•"/>
                      </a:pPr>
                      <a:r>
                        <a:rPr lang="en-GB" sz="900" b="0" i="0" u="none" strike="noStrike" noProof="0" dirty="0">
                          <a:solidFill>
                            <a:srgbClr val="242424"/>
                          </a:solidFill>
                          <a:latin typeface="Arial"/>
                        </a:rPr>
                        <a:t>Promoting inclusivity</a:t>
                      </a:r>
                    </a:p>
                    <a:p>
                      <a:pPr marL="171450" lvl="0" indent="-171450">
                        <a:buFont typeface="Arial"/>
                        <a:buChar char="•"/>
                      </a:pPr>
                      <a:r>
                        <a:rPr lang="en-GB" sz="900" b="0" i="0" u="none" strike="noStrike" noProof="0" dirty="0">
                          <a:solidFill>
                            <a:srgbClr val="242424"/>
                          </a:solidFill>
                          <a:latin typeface="Arial"/>
                        </a:rPr>
                        <a:t>Supporting local businesses</a:t>
                      </a:r>
                    </a:p>
                    <a:p>
                      <a:pPr marL="171450" lvl="0" indent="-171450">
                        <a:buFont typeface="Arial"/>
                        <a:buChar char="•"/>
                      </a:pPr>
                      <a:r>
                        <a:rPr lang="en-GB" sz="900" b="0" i="0" u="none" strike="noStrike" noProof="0" dirty="0">
                          <a:solidFill>
                            <a:srgbClr val="242424"/>
                          </a:solidFill>
                          <a:latin typeface="Arial"/>
                        </a:rPr>
                        <a:t>Promoting volunteerism</a:t>
                      </a:r>
                    </a:p>
                    <a:p>
                      <a:pPr marL="171450" lvl="0" indent="-171450">
                        <a:buFont typeface="Arial"/>
                        <a:buChar char="•"/>
                      </a:pPr>
                      <a:r>
                        <a:rPr lang="en-GB" sz="900" b="0" i="0" u="none" strike="noStrike" noProof="0" dirty="0">
                          <a:solidFill>
                            <a:srgbClr val="242424"/>
                          </a:solidFill>
                          <a:latin typeface="Arial"/>
                        </a:rPr>
                        <a:t>Mental well-being</a:t>
                      </a:r>
                    </a:p>
                    <a:p>
                      <a:pPr marL="171450" lvl="0" indent="-171450">
                        <a:buFont typeface="Arial"/>
                        <a:buChar char="•"/>
                      </a:pPr>
                      <a:r>
                        <a:rPr lang="en-GB" sz="900" b="0" i="0" u="none" strike="noStrike" noProof="0" dirty="0">
                          <a:solidFill>
                            <a:srgbClr val="242424"/>
                          </a:solidFill>
                          <a:latin typeface="Arial"/>
                        </a:rPr>
                        <a:t>Educational opportunities</a:t>
                      </a:r>
                    </a:p>
                    <a:p>
                      <a:pPr marL="171450" lvl="0" indent="-171450">
                        <a:buFont typeface="Arial"/>
                        <a:buChar char="•"/>
                      </a:pPr>
                      <a:r>
                        <a:rPr lang="en-GB" sz="900" b="0" i="0" u="none" strike="noStrike" noProof="0" dirty="0">
                          <a:solidFill>
                            <a:srgbClr val="242424"/>
                          </a:solidFill>
                          <a:latin typeface="Arial"/>
                        </a:rPr>
                        <a:t>Preserving heritage</a:t>
                      </a:r>
                    </a:p>
                  </a:txBody>
                  <a:tcPr marL="68580" marR="68580" marT="34290" marB="34290">
                    <a:solidFill>
                      <a:schemeClr val="accent6">
                        <a:lumMod val="20000"/>
                        <a:lumOff val="80000"/>
                      </a:schemeClr>
                    </a:solidFill>
                  </a:tcPr>
                </a:tc>
                <a:tc>
                  <a:txBody>
                    <a:bodyPr/>
                    <a:lstStyle/>
                    <a:p>
                      <a:pPr marL="0" lvl="0" indent="0" algn="l">
                        <a:lnSpc>
                          <a:spcPct val="100000"/>
                        </a:lnSpc>
                        <a:spcBef>
                          <a:spcPts val="0"/>
                        </a:spcBef>
                        <a:spcAft>
                          <a:spcPts val="0"/>
                        </a:spcAft>
                        <a:buNone/>
                      </a:pPr>
                      <a:r>
                        <a:rPr lang="en-GB" sz="900" b="0" i="0" u="none" strike="noStrike" noProof="0" dirty="0">
                          <a:solidFill>
                            <a:srgbClr val="000000"/>
                          </a:solidFill>
                          <a:latin typeface="Arial"/>
                        </a:rPr>
                        <a:t>Increase in positive image and communication</a:t>
                      </a:r>
                      <a:endParaRPr lang="en-US" sz="900" b="0" dirty="0">
                        <a:latin typeface="Arial"/>
                      </a:endParaRP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Centralised community events</a:t>
                      </a:r>
                      <a:endParaRPr lang="en-GB" sz="900" b="0" dirty="0">
                        <a:latin typeface="Arial"/>
                      </a:endParaRP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Strengthened community connections and opportunities</a:t>
                      </a: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Improved community networks and awareness of support services</a:t>
                      </a: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txBody>
                  <a:tcPr marL="68580" marR="68580" marT="34290" marB="34290">
                    <a:solidFill>
                      <a:schemeClr val="accent6">
                        <a:lumMod val="20000"/>
                        <a:lumOff val="80000"/>
                      </a:schemeClr>
                    </a:solidFill>
                  </a:tcPr>
                </a:tc>
                <a:tc>
                  <a:txBody>
                    <a:bodyPr/>
                    <a:lstStyle/>
                    <a:p>
                      <a:r>
                        <a:rPr lang="en-GB" sz="900" b="1" dirty="0">
                          <a:latin typeface="Arial"/>
                        </a:rPr>
                        <a:t>Lead: </a:t>
                      </a:r>
                      <a:r>
                        <a:rPr lang="en-GB" sz="900" b="0" dirty="0">
                          <a:latin typeface="Arial"/>
                        </a:rPr>
                        <a:t>SODC (year 1), Steering group (years 2-3) </a:t>
                      </a:r>
                    </a:p>
                    <a:p>
                      <a:pPr lvl="0">
                        <a:buNone/>
                      </a:pPr>
                      <a:endParaRPr lang="en-GB" sz="900" b="1">
                        <a:latin typeface="Arial"/>
                      </a:endParaRPr>
                    </a:p>
                    <a:p>
                      <a:pPr lvl="0">
                        <a:buNone/>
                      </a:pPr>
                      <a:r>
                        <a:rPr lang="en-GB" sz="900" b="1" dirty="0">
                          <a:latin typeface="Arial"/>
                        </a:rPr>
                        <a:t>Supporting: </a:t>
                      </a:r>
                      <a:r>
                        <a:rPr lang="en-GB" sz="900" b="0" dirty="0">
                          <a:latin typeface="Arial"/>
                        </a:rPr>
                        <a:t>SOFEA, </a:t>
                      </a:r>
                      <a:r>
                        <a:rPr lang="en-GB" sz="900" b="0" i="0" u="none" strike="noStrike" noProof="0" dirty="0">
                          <a:solidFill>
                            <a:srgbClr val="000000"/>
                          </a:solidFill>
                          <a:latin typeface="Arial"/>
                        </a:rPr>
                        <a:t>Didcot Good Neighbourhood Scheme</a:t>
                      </a:r>
                    </a:p>
                  </a:txBody>
                  <a:tcPr marL="68580" marR="68580" marT="34290" marB="34290">
                    <a:solidFill>
                      <a:schemeClr val="accent6">
                        <a:lumMod val="20000"/>
                        <a:lumOff val="80000"/>
                      </a:schemeClr>
                    </a:solidFill>
                  </a:tcPr>
                </a:tc>
                <a:extLst>
                  <a:ext uri="{0D108BD9-81ED-4DB2-BD59-A6C34878D82A}">
                    <a16:rowId xmlns:a16="http://schemas.microsoft.com/office/drawing/2014/main" val="3289294168"/>
                  </a:ext>
                </a:extLst>
              </a:tr>
              <a:tr h="3297679">
                <a:tc>
                  <a:txBody>
                    <a:bodyPr/>
                    <a:lstStyle/>
                    <a:p>
                      <a:pPr lvl="0" algn="l">
                        <a:buNone/>
                      </a:pPr>
                      <a:r>
                        <a:rPr lang="en-GB" sz="1100" b="1" i="0" u="none" strike="noStrike" noProof="0" dirty="0">
                          <a:solidFill>
                            <a:srgbClr val="000000"/>
                          </a:solidFill>
                          <a:latin typeface="Arial"/>
                        </a:rPr>
                        <a:t>HD2 </a:t>
                      </a:r>
                      <a:endParaRPr lang="en-US" sz="1100" b="1" dirty="0">
                        <a:latin typeface="Arial"/>
                      </a:endParaRPr>
                    </a:p>
                    <a:p>
                      <a:pPr lvl="0" algn="l">
                        <a:buNone/>
                      </a:pPr>
                      <a:r>
                        <a:rPr lang="en-GB" sz="1100" b="1" i="0" u="none" strike="noStrike" noProof="0" dirty="0">
                          <a:solidFill>
                            <a:srgbClr val="000000"/>
                          </a:solidFill>
                          <a:latin typeface="Arial"/>
                        </a:rPr>
                        <a:t>Growth and development/</a:t>
                      </a:r>
                      <a:endParaRPr lang="en-US" sz="1100" b="1" dirty="0">
                        <a:latin typeface="Arial"/>
                      </a:endParaRPr>
                    </a:p>
                    <a:p>
                      <a:pPr lvl="0" algn="l">
                        <a:buNone/>
                      </a:pPr>
                      <a:r>
                        <a:rPr lang="en-GB" sz="1100" b="1" i="0" u="none" strike="noStrike" noProof="0" dirty="0">
                          <a:solidFill>
                            <a:srgbClr val="000000"/>
                          </a:solidFill>
                          <a:latin typeface="Arial"/>
                        </a:rPr>
                        <a:t>Growing communities</a:t>
                      </a:r>
                      <a:endParaRPr lang="en-US" sz="1100" b="1" dirty="0">
                        <a:latin typeface="Arial"/>
                      </a:endParaRPr>
                    </a:p>
                  </a:txBody>
                  <a:tcPr marL="68580" marR="68580" marT="34290" marB="34290">
                    <a:solidFill>
                      <a:schemeClr val="accent6">
                        <a:lumMod val="20000"/>
                        <a:lumOff val="80000"/>
                      </a:schemeClr>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Assessing community needs and b</a:t>
                      </a:r>
                      <a:r>
                        <a:rPr lang="en-GB" sz="900" b="0" i="0" u="none" strike="noStrike" noProof="0" dirty="0">
                          <a:solidFill>
                            <a:srgbClr val="242424"/>
                          </a:solidFill>
                          <a:latin typeface="Arial"/>
                        </a:rPr>
                        <a:t>uilding Strategic Partnerships. </a:t>
                      </a:r>
                      <a:r>
                        <a:rPr lang="en-GB" sz="900" b="0" i="0" u="none" strike="noStrike" noProof="0" dirty="0">
                          <a:solidFill>
                            <a:srgbClr val="000000"/>
                          </a:solidFill>
                          <a:latin typeface="Arial"/>
                        </a:rPr>
                        <a:t>Shared training and other resources to improve quality of life. </a:t>
                      </a:r>
                      <a:endParaRPr lang="en-GB" sz="900" b="1" i="0" u="none" strike="noStrike" noProof="0" dirty="0">
                        <a:solidFill>
                          <a:srgbClr val="000000"/>
                        </a:solidFill>
                        <a:latin typeface="Arial"/>
                      </a:endParaRPr>
                    </a:p>
                    <a:p>
                      <a:pPr lvl="0" algn="l">
                        <a:lnSpc>
                          <a:spcPct val="100000"/>
                        </a:lnSpc>
                        <a:spcBef>
                          <a:spcPts val="0"/>
                        </a:spcBef>
                        <a:spcAft>
                          <a:spcPts val="0"/>
                        </a:spcAft>
                        <a:buNone/>
                      </a:pPr>
                      <a:endParaRPr lang="en-GB" sz="900" b="1" i="0" u="none" strike="noStrike" noProof="0">
                        <a:solidFill>
                          <a:srgbClr val="000000"/>
                        </a:solidFill>
                        <a:latin typeface="Arial"/>
                      </a:endParaRPr>
                    </a:p>
                  </a:txBody>
                  <a:tcPr marL="68580" marR="68580" marT="34290" marB="34290">
                    <a:solidFill>
                      <a:schemeClr val="accent6">
                        <a:lumMod val="20000"/>
                        <a:lumOff val="80000"/>
                      </a:schemeClr>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 </a:t>
                      </a:r>
                      <a:r>
                        <a:rPr lang="en-GB" sz="900" b="1" i="0" u="none" strike="noStrike" noProof="0" dirty="0">
                          <a:solidFill>
                            <a:srgbClr val="000000"/>
                          </a:solidFill>
                          <a:latin typeface="Arial"/>
                        </a:rPr>
                        <a:t>Breaking down barriers</a:t>
                      </a:r>
                      <a:endParaRPr lang="en-GB" sz="900" b="0" i="0" u="none" strike="noStrike" noProof="0" dirty="0">
                        <a:solidFill>
                          <a:srgbClr val="000000"/>
                        </a:solidFill>
                        <a:latin typeface="Arial"/>
                      </a:endParaRP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To break down barriers to accessing services, these strategies could be considered to implement across various statutory and non-statutory services. </a:t>
                      </a:r>
                      <a:endParaRPr lang="en-GB" sz="900" dirty="0">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txBody>
                  <a:tcPr marL="68580" marR="68580" marT="34290" marB="34290">
                    <a:solidFill>
                      <a:schemeClr val="accent6">
                        <a:lumMod val="20000"/>
                        <a:lumOff val="80000"/>
                      </a:schemeClr>
                    </a:solidFill>
                  </a:tcPr>
                </a:tc>
                <a:tc>
                  <a:txBody>
                    <a:bodyPr/>
                    <a:lstStyle/>
                    <a:p>
                      <a:pPr marL="0" indent="0">
                        <a:buNone/>
                      </a:pPr>
                      <a:r>
                        <a:rPr lang="en-GB" sz="900" b="0" i="0" u="none" strike="noStrike" noProof="0" dirty="0">
                          <a:solidFill>
                            <a:srgbClr val="000000"/>
                          </a:solidFill>
                          <a:latin typeface="Arial"/>
                        </a:rPr>
                        <a:t>Increased resident employability and community empowerment through targeted skills development and enhanced access to opportunities.</a:t>
                      </a:r>
                    </a:p>
                    <a:p>
                      <a:pPr marL="0" lvl="0" indent="0">
                        <a:buNone/>
                      </a:pPr>
                      <a:endParaRPr lang="en-GB" sz="900" b="0" i="0" u="none" strike="noStrike" noProof="0">
                        <a:solidFill>
                          <a:srgbClr val="000000"/>
                        </a:solidFill>
                        <a:latin typeface="Arial"/>
                      </a:endParaRPr>
                    </a:p>
                    <a:p>
                      <a:pPr marL="0" lvl="0" indent="0">
                        <a:buNone/>
                      </a:pPr>
                      <a:r>
                        <a:rPr lang="en-GB" sz="900" b="0" i="0" u="none" strike="noStrike" noProof="0" dirty="0">
                          <a:solidFill>
                            <a:srgbClr val="000000"/>
                          </a:solidFill>
                          <a:latin typeface="Arial"/>
                        </a:rPr>
                        <a:t>Maximising potential of peer-to-peer support and focused engagement work to reach and engage.</a:t>
                      </a:r>
                    </a:p>
                    <a:p>
                      <a:pPr marL="0" lvl="0" indent="0">
                        <a:buNone/>
                      </a:pPr>
                      <a:endParaRPr lang="en-GB" sz="900" b="0" i="0" u="none" strike="noStrike" noProof="0">
                        <a:solidFill>
                          <a:srgbClr val="000000"/>
                        </a:solidFill>
                        <a:latin typeface="Arial"/>
                      </a:endParaRPr>
                    </a:p>
                    <a:p>
                      <a:pPr marL="0" lvl="0" indent="0">
                        <a:buNone/>
                      </a:pPr>
                      <a:r>
                        <a:rPr lang="en-GB" sz="900" b="0" i="0" u="none" strike="noStrike" noProof="0" dirty="0">
                          <a:solidFill>
                            <a:srgbClr val="000000"/>
                          </a:solidFill>
                          <a:latin typeface="Arial"/>
                        </a:rPr>
                        <a:t>Increased cultural awareness and connection. Increasing awareness of community resources.</a:t>
                      </a:r>
                    </a:p>
                  </a:txBody>
                  <a:tcPr marL="68580" marR="68580" marT="34290" marB="34290">
                    <a:solidFill>
                      <a:schemeClr val="accent6">
                        <a:lumMod val="20000"/>
                        <a:lumOff val="80000"/>
                      </a:schemeClr>
                    </a:solidFill>
                  </a:tcPr>
                </a:tc>
                <a:tc>
                  <a:txBody>
                    <a:bodyPr/>
                    <a:lstStyle/>
                    <a:p>
                      <a:pPr lvl="0">
                        <a:buNone/>
                      </a:pPr>
                      <a:r>
                        <a:rPr lang="en-GB" sz="900" b="1" i="0" u="none" strike="noStrike" noProof="0" dirty="0">
                          <a:solidFill>
                            <a:srgbClr val="000000"/>
                          </a:solidFill>
                          <a:latin typeface="Arial"/>
                        </a:rPr>
                        <a:t>Lead:</a:t>
                      </a:r>
                      <a:r>
                        <a:rPr lang="en-GB" sz="900" b="0" i="0" u="none" strike="noStrike" noProof="0" dirty="0">
                          <a:solidFill>
                            <a:srgbClr val="000000"/>
                          </a:solidFill>
                          <a:latin typeface="Arial"/>
                        </a:rPr>
                        <a:t> SODC (year 1), Steering group (years 2-3)</a:t>
                      </a:r>
                    </a:p>
                    <a:p>
                      <a:pPr lvl="0">
                        <a:buNone/>
                      </a:pPr>
                      <a:endParaRPr lang="en-US" sz="1000"/>
                    </a:p>
                    <a:p>
                      <a:pPr lvl="0">
                        <a:buNone/>
                      </a:pPr>
                      <a:r>
                        <a:rPr lang="en-GB" sz="900" b="1" i="0" u="none" strike="noStrike" noProof="0" dirty="0">
                          <a:solidFill>
                            <a:srgbClr val="000000"/>
                          </a:solidFill>
                          <a:latin typeface="Arial"/>
                        </a:rPr>
                        <a:t>Supporting:</a:t>
                      </a:r>
                      <a:r>
                        <a:rPr lang="en-GB" sz="900" b="0" i="0" u="none" strike="noStrike" noProof="0" dirty="0">
                          <a:solidFill>
                            <a:srgbClr val="000000"/>
                          </a:solidFill>
                          <a:latin typeface="Arial"/>
                        </a:rPr>
                        <a:t>  SOFEA Employability and education programmes, Didcot Railway Centre, Oxfordshire Didcot Good Neighbourhood Scheme Discovery College,  </a:t>
                      </a:r>
                    </a:p>
                  </a:txBody>
                  <a:tcPr marL="68580" marR="68580" marT="34290" marB="34290">
                    <a:solidFill>
                      <a:schemeClr val="accent6">
                        <a:lumMod val="20000"/>
                        <a:lumOff val="80000"/>
                      </a:schemeClr>
                    </a:solidFill>
                  </a:tcPr>
                </a:tc>
                <a:extLst>
                  <a:ext uri="{0D108BD9-81ED-4DB2-BD59-A6C34878D82A}">
                    <a16:rowId xmlns:a16="http://schemas.microsoft.com/office/drawing/2014/main" val="922002472"/>
                  </a:ext>
                </a:extLst>
              </a:tr>
            </a:tbl>
          </a:graphicData>
        </a:graphic>
      </p:graphicFrame>
    </p:spTree>
    <p:extLst>
      <p:ext uri="{BB962C8B-B14F-4D97-AF65-F5344CB8AC3E}">
        <p14:creationId xmlns:p14="http://schemas.microsoft.com/office/powerpoint/2010/main" val="3513138268"/>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685"/>
        </a:solidFill>
        <a:effectLst/>
      </p:bgPr>
    </p:bg>
    <p:spTree>
      <p:nvGrpSpPr>
        <p:cNvPr id="1" name="">
          <a:extLst>
            <a:ext uri="{FF2B5EF4-FFF2-40B4-BE49-F238E27FC236}">
              <a16:creationId xmlns:a16="http://schemas.microsoft.com/office/drawing/2014/main" id="{3361D72B-1DBF-D91D-25CF-BDC47B28617C}"/>
            </a:ext>
          </a:extLst>
        </p:cNvPr>
        <p:cNvGrpSpPr/>
        <p:nvPr/>
      </p:nvGrpSpPr>
      <p:grpSpPr>
        <a:xfrm>
          <a:off x="0" y="0"/>
          <a:ext cx="0" cy="0"/>
          <a:chOff x="0" y="0"/>
          <a:chExt cx="0" cy="0"/>
        </a:xfrm>
      </p:grpSpPr>
      <p:sp>
        <p:nvSpPr>
          <p:cNvPr id="8" name="TextBox 7" hidden="1">
            <a:extLst>
              <a:ext uri="{FF2B5EF4-FFF2-40B4-BE49-F238E27FC236}">
                <a16:creationId xmlns:a16="http://schemas.microsoft.com/office/drawing/2014/main" id="{F79DC544-D7D3-858E-B9F5-3C9B861D5F97}"/>
              </a:ext>
            </a:extLst>
          </p:cNvPr>
          <p:cNvSpPr txBox="1"/>
          <p:nvPr/>
        </p:nvSpPr>
        <p:spPr>
          <a:xfrm>
            <a:off x="1558178" y="2885964"/>
            <a:ext cx="1755074" cy="27699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l"/>
            <a:r>
              <a:rPr lang="en-GB" sz="1350" dirty="0" err="1">
                <a:ea typeface="Calibri"/>
                <a:cs typeface="Calibri"/>
              </a:rPr>
              <a:t>en</a:t>
            </a:r>
            <a:endParaRPr lang="en-GB" sz="1350" dirty="0" err="1"/>
          </a:p>
        </p:txBody>
      </p:sp>
      <p:sp>
        <p:nvSpPr>
          <p:cNvPr id="963" name="Rectangle: Rounded Corners 962" hidden="1">
            <a:extLst>
              <a:ext uri="{FF2B5EF4-FFF2-40B4-BE49-F238E27FC236}">
                <a16:creationId xmlns:a16="http://schemas.microsoft.com/office/drawing/2014/main" id="{C66A5D3E-F5BC-AC5E-3A7F-953ED898BE05}"/>
              </a:ext>
            </a:extLst>
          </p:cNvPr>
          <p:cNvSpPr/>
          <p:nvPr/>
        </p:nvSpPr>
        <p:spPr>
          <a:xfrm>
            <a:off x="1145347" y="4915889"/>
            <a:ext cx="6330472" cy="1084848"/>
          </a:xfrm>
          <a:prstGeom prst="roundRect">
            <a:avLst/>
          </a:prstGeom>
          <a:solidFill>
            <a:srgbClr val="FFF685"/>
          </a:solidFill>
          <a:ln>
            <a:noFill/>
          </a:ln>
        </p:spPr>
        <p:style>
          <a:lnRef idx="2">
            <a:schemeClr val="accent1">
              <a:shade val="15000"/>
            </a:schemeClr>
          </a:lnRef>
          <a:fillRef idx="1">
            <a:schemeClr val="accent1"/>
          </a:fillRef>
          <a:effectRef idx="0">
            <a:schemeClr val="accent1"/>
          </a:effectRef>
          <a:fontRef idx="minor">
            <a:schemeClr val="lt1"/>
          </a:fontRef>
        </p:style>
        <p:txBody>
          <a:bodyPr lIns="68580" tIns="34290" rIns="68580" bIns="34290" rtlCol="0" anchor="t"/>
          <a:lstStyle/>
          <a:p>
            <a:pPr algn="ctr"/>
            <a:endParaRPr lang="en-GB" sz="1500" b="1">
              <a:solidFill>
                <a:srgbClr val="000000"/>
              </a:solidFill>
              <a:latin typeface="Arial"/>
              <a:ea typeface="Calibri"/>
              <a:cs typeface="Calibri"/>
            </a:endParaRPr>
          </a:p>
          <a:p>
            <a:pPr algn="ctr"/>
            <a:endParaRPr lang="en-GB" sz="1500" b="1">
              <a:solidFill>
                <a:srgbClr val="000000"/>
              </a:solidFill>
              <a:latin typeface="Arial"/>
              <a:ea typeface="Calibri"/>
              <a:cs typeface="Calibri"/>
            </a:endParaRPr>
          </a:p>
          <a:p>
            <a:pPr algn="ctr"/>
            <a:r>
              <a:rPr lang="en-GB" sz="1350" dirty="0" err="1">
                <a:solidFill>
                  <a:srgbClr val="000000"/>
                </a:solidFill>
                <a:latin typeface="Arial"/>
                <a:ea typeface="Calibri"/>
                <a:cs typeface="Calibri"/>
              </a:rPr>
              <a:t>dat</a:t>
            </a:r>
          </a:p>
        </p:txBody>
      </p:sp>
      <p:graphicFrame>
        <p:nvGraphicFramePr>
          <p:cNvPr id="3" name="Table 2">
            <a:extLst>
              <a:ext uri="{FF2B5EF4-FFF2-40B4-BE49-F238E27FC236}">
                <a16:creationId xmlns:a16="http://schemas.microsoft.com/office/drawing/2014/main" id="{A2790FDD-34E9-2F76-7FD2-B147E9C38BC0}"/>
              </a:ext>
            </a:extLst>
          </p:cNvPr>
          <p:cNvGraphicFramePr>
            <a:graphicFrameLocks noGrp="1"/>
          </p:cNvGraphicFramePr>
          <p:nvPr>
            <p:extLst>
              <p:ext uri="{D42A27DB-BD31-4B8C-83A1-F6EECF244321}">
                <p14:modId xmlns:p14="http://schemas.microsoft.com/office/powerpoint/2010/main" val="1963912377"/>
              </p:ext>
            </p:extLst>
          </p:nvPr>
        </p:nvGraphicFramePr>
        <p:xfrm>
          <a:off x="0" y="0"/>
          <a:ext cx="9184940" cy="6858000"/>
        </p:xfrm>
        <a:graphic>
          <a:graphicData uri="http://schemas.openxmlformats.org/drawingml/2006/table">
            <a:tbl>
              <a:tblPr firstRow="1" bandRow="1">
                <a:tableStyleId>{5C22544A-7EE6-4342-B048-85BDC9FD1C3A}</a:tableStyleId>
              </a:tblPr>
              <a:tblGrid>
                <a:gridCol w="938463">
                  <a:extLst>
                    <a:ext uri="{9D8B030D-6E8A-4147-A177-3AD203B41FA5}">
                      <a16:colId xmlns:a16="http://schemas.microsoft.com/office/drawing/2014/main" val="3162787324"/>
                    </a:ext>
                  </a:extLst>
                </a:gridCol>
                <a:gridCol w="2833437">
                  <a:extLst>
                    <a:ext uri="{9D8B030D-6E8A-4147-A177-3AD203B41FA5}">
                      <a16:colId xmlns:a16="http://schemas.microsoft.com/office/drawing/2014/main" val="764430268"/>
                    </a:ext>
                  </a:extLst>
                </a:gridCol>
                <a:gridCol w="1943098">
                  <a:extLst>
                    <a:ext uri="{9D8B030D-6E8A-4147-A177-3AD203B41FA5}">
                      <a16:colId xmlns:a16="http://schemas.microsoft.com/office/drawing/2014/main" val="1581565231"/>
                    </a:ext>
                  </a:extLst>
                </a:gridCol>
                <a:gridCol w="2057400">
                  <a:extLst>
                    <a:ext uri="{9D8B030D-6E8A-4147-A177-3AD203B41FA5}">
                      <a16:colId xmlns:a16="http://schemas.microsoft.com/office/drawing/2014/main" val="1384256932"/>
                    </a:ext>
                  </a:extLst>
                </a:gridCol>
                <a:gridCol w="1412542">
                  <a:extLst>
                    <a:ext uri="{9D8B030D-6E8A-4147-A177-3AD203B41FA5}">
                      <a16:colId xmlns:a16="http://schemas.microsoft.com/office/drawing/2014/main" val="2067760399"/>
                    </a:ext>
                  </a:extLst>
                </a:gridCol>
              </a:tblGrid>
              <a:tr h="420353">
                <a:tc>
                  <a:txBody>
                    <a:bodyPr/>
                    <a:lstStyle/>
                    <a:p>
                      <a:pPr lvl="0">
                        <a:buNone/>
                      </a:pPr>
                      <a:endParaRPr lang="en-GB" sz="1200" b="1" dirty="0">
                        <a:solidFill>
                          <a:schemeClr val="tx1"/>
                        </a:solidFill>
                        <a:latin typeface="Arial"/>
                      </a:endParaRPr>
                    </a:p>
                  </a:txBody>
                  <a:tcPr marL="68580" marR="68580" marT="34290" marB="34290">
                    <a:solidFill>
                      <a:srgbClr val="FFF685"/>
                    </a:solidFill>
                  </a:tcPr>
                </a:tc>
                <a:tc>
                  <a:txBody>
                    <a:bodyPr/>
                    <a:lstStyle/>
                    <a:p>
                      <a:pPr lvl="0">
                        <a:buNone/>
                      </a:pPr>
                      <a:r>
                        <a:rPr lang="en-GB" sz="1200" b="1" dirty="0">
                          <a:solidFill>
                            <a:schemeClr val="tx1"/>
                          </a:solidFill>
                          <a:latin typeface="Arial"/>
                        </a:rPr>
                        <a:t>Action</a:t>
                      </a:r>
                    </a:p>
                  </a:txBody>
                  <a:tcPr marL="68580" marR="68580" marT="34290" marB="34290">
                    <a:solidFill>
                      <a:srgbClr val="FFF685"/>
                    </a:solidFill>
                  </a:tcPr>
                </a:tc>
                <a:tc>
                  <a:txBody>
                    <a:bodyPr/>
                    <a:lstStyle/>
                    <a:p>
                      <a:pPr lvl="0">
                        <a:buNone/>
                      </a:pPr>
                      <a:r>
                        <a:rPr lang="en-GB" sz="1200" b="1" dirty="0">
                          <a:solidFill>
                            <a:schemeClr val="tx1"/>
                          </a:solidFill>
                          <a:latin typeface="Arial"/>
                        </a:rPr>
                        <a:t>Outcome</a:t>
                      </a:r>
                    </a:p>
                  </a:txBody>
                  <a:tcPr marL="68580" marR="68580" marT="34290" marB="34290">
                    <a:solidFill>
                      <a:srgbClr val="FFF685"/>
                    </a:solidFill>
                  </a:tcPr>
                </a:tc>
                <a:tc>
                  <a:txBody>
                    <a:bodyPr/>
                    <a:lstStyle/>
                    <a:p>
                      <a:pPr lvl="0">
                        <a:buNone/>
                      </a:pPr>
                      <a:r>
                        <a:rPr lang="en-GB" sz="1200" b="1" dirty="0">
                          <a:solidFill>
                            <a:schemeClr val="tx1"/>
                          </a:solidFill>
                          <a:latin typeface="Arial"/>
                        </a:rPr>
                        <a:t>Impact measurement </a:t>
                      </a:r>
                    </a:p>
                  </a:txBody>
                  <a:tcPr marL="68580" marR="68580" marT="34290" marB="34290">
                    <a:solidFill>
                      <a:srgbClr val="FFF685"/>
                    </a:solidFill>
                  </a:tcPr>
                </a:tc>
                <a:tc>
                  <a:txBody>
                    <a:bodyPr/>
                    <a:lstStyle/>
                    <a:p>
                      <a:pPr lvl="0">
                        <a:buNone/>
                      </a:pPr>
                      <a:r>
                        <a:rPr lang="en-GB" sz="1200" b="1" dirty="0">
                          <a:solidFill>
                            <a:schemeClr val="tx1"/>
                          </a:solidFill>
                          <a:latin typeface="Arial"/>
                        </a:rPr>
                        <a:t>Partners</a:t>
                      </a:r>
                    </a:p>
                  </a:txBody>
                  <a:tcPr marL="68580" marR="68580" marT="34290" marB="34290">
                    <a:solidFill>
                      <a:srgbClr val="FFF685"/>
                    </a:solidFill>
                  </a:tcPr>
                </a:tc>
                <a:extLst>
                  <a:ext uri="{0D108BD9-81ED-4DB2-BD59-A6C34878D82A}">
                    <a16:rowId xmlns:a16="http://schemas.microsoft.com/office/drawing/2014/main" val="1833888107"/>
                  </a:ext>
                </a:extLst>
              </a:tr>
              <a:tr h="1480221">
                <a:tc>
                  <a:txBody>
                    <a:bodyPr/>
                    <a:lstStyle/>
                    <a:p>
                      <a:pPr marL="0" marR="0" lvl="0" indent="0" algn="l">
                        <a:lnSpc>
                          <a:spcPct val="100000"/>
                        </a:lnSpc>
                        <a:spcBef>
                          <a:spcPts val="0"/>
                        </a:spcBef>
                        <a:spcAft>
                          <a:spcPts val="0"/>
                        </a:spcAft>
                        <a:buNone/>
                      </a:pPr>
                      <a:r>
                        <a:rPr lang="en-GB" sz="1100" b="1" i="0" u="none" strike="noStrike" noProof="0" dirty="0">
                          <a:solidFill>
                            <a:srgbClr val="000000"/>
                          </a:solidFill>
                          <a:latin typeface="Arial"/>
                        </a:rPr>
                        <a:t>HD3 </a:t>
                      </a:r>
                      <a:endParaRPr lang="en-GB" sz="1100" b="1" dirty="0"/>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Connection</a:t>
                      </a:r>
                      <a:endParaRPr lang="en-GB" sz="1100" b="1" dirty="0"/>
                    </a:p>
                  </a:txBody>
                  <a:tcPr marL="68580" marR="68580" marT="34290" marB="34290">
                    <a:solidFill>
                      <a:srgbClr val="FAF6CF"/>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The community has a range of opportunities to come together, which are of interest to people and where they can learn and benefit from their experience. Reduction in loneliness and an improved sense of identity amongst the local community. Greater access to services will increase peoples physical and mental health.</a:t>
                      </a:r>
                    </a:p>
                  </a:txBody>
                  <a:tcPr marL="68580" marR="68580" marT="34290" marB="34290">
                    <a:solidFill>
                      <a:srgbClr val="FAF6CF"/>
                    </a:solidFill>
                  </a:tcPr>
                </a:tc>
                <a:tc>
                  <a:txBody>
                    <a:bodyPr/>
                    <a:lstStyle/>
                    <a:p>
                      <a:pPr marL="0" lvl="0" indent="0">
                        <a:buNone/>
                      </a:pPr>
                      <a:r>
                        <a:rPr lang="en-GB" sz="900" b="1" i="0" u="none" strike="noStrike" noProof="0" dirty="0">
                          <a:solidFill>
                            <a:srgbClr val="000000"/>
                          </a:solidFill>
                          <a:latin typeface="Arial"/>
                        </a:rPr>
                        <a:t>Strengthen Social Capital</a:t>
                      </a:r>
                      <a:endParaRPr lang="en-US" sz="900" dirty="0">
                        <a:latin typeface="Arial"/>
                      </a:endParaRPr>
                    </a:p>
                    <a:p>
                      <a:pPr marL="0" lvl="0" indent="0">
                        <a:buNone/>
                      </a:pPr>
                      <a:r>
                        <a:rPr lang="en-GB" sz="900" b="0" i="0" u="none" strike="noStrike" noProof="0" dirty="0">
                          <a:solidFill>
                            <a:srgbClr val="000000"/>
                          </a:solidFill>
                          <a:latin typeface="Arial"/>
                        </a:rPr>
                        <a:t>reduce loneliness</a:t>
                      </a:r>
                      <a:br>
                        <a:rPr lang="en-GB" sz="900" b="0" i="0" u="none" strike="noStrike" noProof="0" dirty="0">
                          <a:solidFill>
                            <a:srgbClr val="000000"/>
                          </a:solidFill>
                          <a:latin typeface="Arial"/>
                        </a:rPr>
                      </a:br>
                      <a:r>
                        <a:rPr lang="en-GB" sz="900" b="0" i="0" u="none" strike="noStrike" noProof="0" dirty="0">
                          <a:solidFill>
                            <a:srgbClr val="000000"/>
                          </a:solidFill>
                          <a:latin typeface="Arial"/>
                        </a:rPr>
                        <a:t>bonding, bridging, linking and identity</a:t>
                      </a:r>
                      <a:endParaRPr lang="en-US" sz="900" dirty="0">
                        <a:latin typeface="Arial"/>
                      </a:endParaRPr>
                    </a:p>
                  </a:txBody>
                  <a:tcPr marL="68580" marR="68580" marT="34290" marB="34290">
                    <a:solidFill>
                      <a:srgbClr val="FAF6CF"/>
                    </a:solidFill>
                  </a:tcPr>
                </a:tc>
                <a:tc>
                  <a:txBody>
                    <a:bodyPr/>
                    <a:lstStyle/>
                    <a:p>
                      <a:pPr marL="0" lvl="0" indent="0" algn="l">
                        <a:lnSpc>
                          <a:spcPct val="100000"/>
                        </a:lnSpc>
                        <a:spcBef>
                          <a:spcPts val="0"/>
                        </a:spcBef>
                        <a:spcAft>
                          <a:spcPts val="0"/>
                        </a:spcAft>
                        <a:buNone/>
                      </a:pPr>
                      <a:r>
                        <a:rPr lang="en-GB" sz="900" b="0" i="0" u="none" strike="noStrike" noProof="0" dirty="0">
                          <a:solidFill>
                            <a:srgbClr val="242424"/>
                          </a:solidFill>
                          <a:latin typeface="Arial"/>
                        </a:rPr>
                        <a:t>Reduced isolation and loneliness.</a:t>
                      </a:r>
                    </a:p>
                    <a:p>
                      <a:pPr marL="0" lvl="0" indent="0" algn="l">
                        <a:lnSpc>
                          <a:spcPct val="100000"/>
                        </a:lnSpc>
                        <a:spcBef>
                          <a:spcPts val="0"/>
                        </a:spcBef>
                        <a:spcAft>
                          <a:spcPts val="0"/>
                        </a:spcAft>
                        <a:buNone/>
                      </a:pPr>
                      <a:r>
                        <a:rPr lang="en-GB" sz="900" b="0" i="0" u="none" strike="noStrike" noProof="0" dirty="0">
                          <a:solidFill>
                            <a:srgbClr val="242424"/>
                          </a:solidFill>
                          <a:latin typeface="Arial"/>
                        </a:rPr>
                        <a:t>Enhanced community health spaces.</a:t>
                      </a:r>
                    </a:p>
                    <a:p>
                      <a:pPr marL="0" lvl="0" indent="0" algn="l">
                        <a:lnSpc>
                          <a:spcPct val="100000"/>
                        </a:lnSpc>
                        <a:spcBef>
                          <a:spcPts val="0"/>
                        </a:spcBef>
                        <a:spcAft>
                          <a:spcPts val="0"/>
                        </a:spcAft>
                        <a:buNone/>
                      </a:pPr>
                      <a:r>
                        <a:rPr lang="en-GB" sz="900" b="0" i="0" u="none" strike="noStrike" noProof="0" dirty="0">
                          <a:solidFill>
                            <a:srgbClr val="000000"/>
                          </a:solidFill>
                          <a:latin typeface="Arial"/>
                        </a:rPr>
                        <a:t>Improved mental health support.</a:t>
                      </a:r>
                      <a:endParaRPr lang="en-GB" sz="900" b="0" i="0" u="none" strike="noStrike" noProof="0" dirty="0">
                        <a:solidFill>
                          <a:srgbClr val="242424"/>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Foster community connections.</a:t>
                      </a:r>
                    </a:p>
                    <a:p>
                      <a:pPr marL="0" lvl="0" indent="0" algn="l">
                        <a:lnSpc>
                          <a:spcPct val="100000"/>
                        </a:lnSpc>
                        <a:spcBef>
                          <a:spcPts val="0"/>
                        </a:spcBef>
                        <a:spcAft>
                          <a:spcPts val="0"/>
                        </a:spcAft>
                        <a:buNone/>
                      </a:pPr>
                      <a:r>
                        <a:rPr lang="en-GB" sz="900" b="0" i="0" u="none" strike="noStrike" noProof="0" dirty="0">
                          <a:solidFill>
                            <a:srgbClr val="000000"/>
                          </a:solidFill>
                          <a:latin typeface="Arial"/>
                        </a:rPr>
                        <a:t>Investment in community infrastructure</a:t>
                      </a: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txBody>
                  <a:tcPr marL="68580" marR="68580" marT="34290" marB="34290">
                    <a:solidFill>
                      <a:srgbClr val="FAF6CF"/>
                    </a:solidFill>
                  </a:tcPr>
                </a:tc>
                <a:tc>
                  <a:txBody>
                    <a:bodyPr/>
                    <a:lstStyle/>
                    <a:p>
                      <a:r>
                        <a:rPr lang="en-GB" sz="800" b="1" dirty="0">
                          <a:latin typeface="Arial"/>
                        </a:rPr>
                        <a:t>Lead: </a:t>
                      </a:r>
                      <a:r>
                        <a:rPr lang="en-GB" sz="800" b="0" dirty="0">
                          <a:latin typeface="Arial"/>
                        </a:rPr>
                        <a:t>Home-Start Southern </a:t>
                      </a:r>
                      <a:r>
                        <a:rPr lang="en-GB" sz="800" b="0" err="1">
                          <a:latin typeface="Arial"/>
                        </a:rPr>
                        <a:t>Oxfordshire,</a:t>
                      </a:r>
                      <a:r>
                        <a:rPr lang="en-GB" sz="800" b="0" i="0" u="none" strike="noStrike" noProof="0" err="1">
                          <a:solidFill>
                            <a:srgbClr val="000000"/>
                          </a:solidFill>
                          <a:latin typeface="Arial"/>
                        </a:rPr>
                        <a:t>SOFEA</a:t>
                      </a:r>
                      <a:r>
                        <a:rPr lang="en-GB" sz="800" b="0" i="0" u="none" strike="noStrike" noProof="0" dirty="0">
                          <a:solidFill>
                            <a:srgbClr val="000000"/>
                          </a:solidFill>
                          <a:latin typeface="Arial"/>
                        </a:rPr>
                        <a:t>, </a:t>
                      </a:r>
                      <a:r>
                        <a:rPr lang="en-GB" sz="800" b="0" i="0" u="none" strike="noStrike" noProof="0" dirty="0">
                          <a:solidFill>
                            <a:srgbClr val="242424"/>
                          </a:solidFill>
                          <a:latin typeface="Arial"/>
                        </a:rPr>
                        <a:t>Didcot Library, </a:t>
                      </a:r>
                      <a:endParaRPr lang="en-US" sz="800" dirty="0"/>
                    </a:p>
                    <a:p>
                      <a:pPr lvl="0">
                        <a:buNone/>
                      </a:pPr>
                      <a:r>
                        <a:rPr lang="en-GB" sz="800" b="0" i="0" u="none" strike="noStrike" noProof="0" dirty="0">
                          <a:solidFill>
                            <a:srgbClr val="242424"/>
                          </a:solidFill>
                          <a:latin typeface="Arial"/>
                        </a:rPr>
                        <a:t>Didcot Town Council, OCVA, Sustainable Didcot, Didcot TRAIN, Cornermen, </a:t>
                      </a:r>
                      <a:r>
                        <a:rPr lang="en-GB" sz="800" b="0" i="0" u="none" strike="noStrike" noProof="0" dirty="0">
                          <a:solidFill>
                            <a:srgbClr val="000000"/>
                          </a:solidFill>
                          <a:latin typeface="Arial"/>
                        </a:rPr>
                        <a:t>Didcot Good Neighbourhood Scheme, Oxfordshire Discovery College </a:t>
                      </a:r>
                      <a:r>
                        <a:rPr lang="en-GB" sz="800" b="0" dirty="0">
                          <a:latin typeface="Arial"/>
                        </a:rPr>
                        <a:t> </a:t>
                      </a:r>
                    </a:p>
                    <a:p>
                      <a:pPr lvl="0">
                        <a:buNone/>
                      </a:pPr>
                      <a:r>
                        <a:rPr lang="en-GB" sz="800" b="1" dirty="0">
                          <a:latin typeface="Arial"/>
                        </a:rPr>
                        <a:t>Supporting: </a:t>
                      </a:r>
                      <a:r>
                        <a:rPr lang="en-GB" sz="800" b="0" dirty="0">
                          <a:latin typeface="Arial"/>
                        </a:rPr>
                        <a:t>SODC</a:t>
                      </a:r>
                    </a:p>
                  </a:txBody>
                  <a:tcPr marL="68580" marR="68580" marT="34290" marB="34290">
                    <a:solidFill>
                      <a:srgbClr val="FAF6CF"/>
                    </a:solidFill>
                  </a:tcPr>
                </a:tc>
                <a:extLst>
                  <a:ext uri="{0D108BD9-81ED-4DB2-BD59-A6C34878D82A}">
                    <a16:rowId xmlns:a16="http://schemas.microsoft.com/office/drawing/2014/main" val="3289294168"/>
                  </a:ext>
                </a:extLst>
              </a:tr>
              <a:tr h="2916648">
                <a:tc>
                  <a:txBody>
                    <a:bodyPr/>
                    <a:lstStyle/>
                    <a:p>
                      <a:pPr lvl="0" algn="l">
                        <a:buNone/>
                      </a:pPr>
                      <a:r>
                        <a:rPr lang="en-GB" sz="1100" b="1" i="0" u="none" strike="noStrike" noProof="0" dirty="0">
                          <a:solidFill>
                            <a:srgbClr val="000000"/>
                          </a:solidFill>
                          <a:latin typeface="Arial"/>
                        </a:rPr>
                        <a:t>HD4 </a:t>
                      </a:r>
                      <a:endParaRPr lang="en-US" sz="1100" b="1" dirty="0"/>
                    </a:p>
                    <a:p>
                      <a:pPr lvl="0" algn="l">
                        <a:buNone/>
                      </a:pPr>
                      <a:r>
                        <a:rPr lang="en-GB" sz="1100" b="1" i="0" u="none" strike="noStrike" noProof="0" dirty="0">
                          <a:solidFill>
                            <a:srgbClr val="000000"/>
                          </a:solidFill>
                          <a:latin typeface="Arial"/>
                        </a:rPr>
                        <a:t>Community Activation</a:t>
                      </a:r>
                    </a:p>
                  </a:txBody>
                  <a:tcPr marL="68580" marR="68580" marT="34290" marB="34290">
                    <a:solidFill>
                      <a:srgbClr val="FAF6CF"/>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Enhance support for young families and youth in Didcot, addressing complex needs and improving access to services. Families supported to enable them to thrive and meet their full potential, which can reduce health inequalities over their lifetime. </a:t>
                      </a:r>
                      <a:endParaRPr lang="en-US"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A new or improved spaces for youth provision encourages greater attraction and usage, thereby addressing anti-social, educational and skills issues. </a:t>
                      </a:r>
                      <a:endParaRPr lang="en-US"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Improved information on and access to services and initiatives that meet residents’ needs can improve health and wellbeing.</a:t>
                      </a:r>
                      <a:endParaRPr lang="en-US" sz="900" dirty="0">
                        <a:latin typeface="Arial"/>
                      </a:endParaRPr>
                    </a:p>
                    <a:p>
                      <a:pPr lvl="0" algn="l">
                        <a:lnSpc>
                          <a:spcPct val="100000"/>
                        </a:lnSpc>
                        <a:spcBef>
                          <a:spcPts val="0"/>
                        </a:spcBef>
                        <a:spcAft>
                          <a:spcPts val="0"/>
                        </a:spcAft>
                        <a:buNone/>
                      </a:pPr>
                      <a:endParaRPr lang="en-GB" sz="900" b="1" i="0" u="none" strike="noStrike" noProof="0">
                        <a:solidFill>
                          <a:srgbClr val="000000"/>
                        </a:solidFill>
                        <a:latin typeface="Arial"/>
                      </a:endParaRPr>
                    </a:p>
                  </a:txBody>
                  <a:tcPr marL="68580" marR="68580" marT="34290" marB="34290">
                    <a:solidFill>
                      <a:srgbClr val="FAF6CF"/>
                    </a:solidFill>
                  </a:tcPr>
                </a:tc>
                <a:tc>
                  <a:txBody>
                    <a:bodyPr/>
                    <a:lstStyle/>
                    <a:p>
                      <a:pPr marL="0" lvl="0" indent="0" algn="l">
                        <a:lnSpc>
                          <a:spcPct val="100000"/>
                        </a:lnSpc>
                        <a:spcBef>
                          <a:spcPts val="0"/>
                        </a:spcBef>
                        <a:spcAft>
                          <a:spcPts val="0"/>
                        </a:spcAft>
                        <a:buNone/>
                      </a:pPr>
                      <a:r>
                        <a:rPr lang="en-GB" sz="900" b="1" i="0" u="none" strike="noStrike" noProof="0" dirty="0">
                          <a:solidFill>
                            <a:srgbClr val="242424"/>
                          </a:solidFill>
                          <a:latin typeface="Arial"/>
                        </a:rPr>
                        <a:t>Community spaces to connect, prevent and engage</a:t>
                      </a:r>
                      <a:endParaRPr lang="en-GB" sz="900" b="0" i="0" u="none" strike="noStrike" noProof="0" dirty="0">
                        <a:solidFill>
                          <a:srgbClr val="242424"/>
                        </a:solidFill>
                        <a:latin typeface="Arial"/>
                      </a:endParaRPr>
                    </a:p>
                    <a:p>
                      <a:pPr marL="0" lvl="0" indent="0" algn="l">
                        <a:lnSpc>
                          <a:spcPct val="100000"/>
                        </a:lnSpc>
                        <a:spcBef>
                          <a:spcPts val="0"/>
                        </a:spcBef>
                        <a:spcAft>
                          <a:spcPts val="0"/>
                        </a:spcAft>
                        <a:buNone/>
                      </a:pPr>
                      <a:r>
                        <a:rPr lang="en-GB" sz="900" b="0" i="0" u="none" strike="noStrike" noProof="0" dirty="0">
                          <a:solidFill>
                            <a:srgbClr val="242424"/>
                          </a:solidFill>
                          <a:latin typeface="Arial"/>
                        </a:rPr>
                        <a:t>More dedicated spaces for children, family and early intervention provisions. Exploring, identifying and repurposing multi-agency property assets. Ensuring the community offering is dispersed throughout the growing town, connecting more hyperlocal communities with others. Creating social cohesion, health and well-being, sense of place and economic benefits. </a:t>
                      </a:r>
                      <a:endParaRPr lang="en-GB" sz="900" dirty="0"/>
                    </a:p>
                  </a:txBody>
                  <a:tcPr marL="68580" marR="68580" marT="34290" marB="34290">
                    <a:solidFill>
                      <a:srgbClr val="FAF6CF"/>
                    </a:solidFill>
                  </a:tcPr>
                </a:tc>
                <a:tc>
                  <a:txBody>
                    <a:bodyPr/>
                    <a:lstStyle/>
                    <a:p>
                      <a:pPr marL="0" indent="0" algn="l">
                        <a:lnSpc>
                          <a:spcPct val="100000"/>
                        </a:lnSpc>
                        <a:spcBef>
                          <a:spcPts val="0"/>
                        </a:spcBef>
                        <a:spcAft>
                          <a:spcPts val="0"/>
                        </a:spcAft>
                        <a:buNone/>
                      </a:pPr>
                      <a:r>
                        <a:rPr lang="en-GB" sz="900" b="0" i="0" u="none" strike="noStrike" noProof="0" dirty="0">
                          <a:solidFill>
                            <a:srgbClr val="000000"/>
                          </a:solidFill>
                          <a:latin typeface="Arial"/>
                        </a:rPr>
                        <a:t>Address young family needs: </a:t>
                      </a:r>
                      <a:endParaRPr lang="en-US" sz="1000" dirty="0"/>
                    </a:p>
                    <a:p>
                      <a:pPr marL="0" lvl="0" indent="0" algn="l">
                        <a:lnSpc>
                          <a:spcPct val="100000"/>
                        </a:lnSpc>
                        <a:spcBef>
                          <a:spcPts val="0"/>
                        </a:spcBef>
                        <a:spcAft>
                          <a:spcPts val="0"/>
                        </a:spcAft>
                        <a:buNone/>
                      </a:pPr>
                      <a:r>
                        <a:rPr lang="en-GB" sz="900" b="0" i="0" u="none" strike="noStrike" noProof="0" dirty="0">
                          <a:solidFill>
                            <a:srgbClr val="000000"/>
                          </a:solidFill>
                          <a:latin typeface="Arial"/>
                        </a:rPr>
                        <a:t>Identify the specific needs of young families in Didcot, particularly those with complex needs.</a:t>
                      </a:r>
                    </a:p>
                    <a:p>
                      <a:pPr marL="285750" lvl="0" indent="-285750" algn="l">
                        <a:lnSpc>
                          <a:spcPct val="100000"/>
                        </a:lnSpc>
                        <a:spcBef>
                          <a:spcPts val="0"/>
                        </a:spcBef>
                        <a:spcAft>
                          <a:spcPts val="0"/>
                        </a:spcAft>
                        <a:buFont typeface="Arial"/>
                        <a:buChar char="•"/>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Support investment for youth provisions to secure funding to improve and future-proof youth provisions, assets, and spaces in Didcot.</a:t>
                      </a:r>
                    </a:p>
                    <a:p>
                      <a:pPr marL="285750" lvl="0" indent="-285750" algn="l">
                        <a:lnSpc>
                          <a:spcPct val="100000"/>
                        </a:lnSpc>
                        <a:spcBef>
                          <a:spcPts val="0"/>
                        </a:spcBef>
                        <a:spcAft>
                          <a:spcPts val="0"/>
                        </a:spcAft>
                        <a:buFont typeface="Arial"/>
                        <a:buChar char="•"/>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Identified gaps in services and utilising current provision. </a:t>
                      </a:r>
                      <a:endParaRPr lang="en-GB" sz="900" dirty="0">
                        <a:latin typeface="Arial"/>
                      </a:endParaRP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Collaborate and build: Working with partners to support emerging or existing initiatives Support and develop existing provision.</a:t>
                      </a:r>
                      <a:endParaRPr lang="en-GB" sz="900" dirty="0">
                        <a:latin typeface="Arial"/>
                      </a:endParaRPr>
                    </a:p>
                  </a:txBody>
                  <a:tcPr marL="68580" marR="68580" marT="34290" marB="34290">
                    <a:solidFill>
                      <a:srgbClr val="FAF6CF"/>
                    </a:solidFill>
                  </a:tcPr>
                </a:tc>
                <a:tc>
                  <a:txBody>
                    <a:bodyPr/>
                    <a:lstStyle/>
                    <a:p>
                      <a:pPr lvl="0">
                        <a:buNone/>
                      </a:pPr>
                      <a:r>
                        <a:rPr lang="en-GB" sz="800" b="1" i="0" u="none" strike="noStrike" noProof="0" dirty="0">
                          <a:solidFill>
                            <a:srgbClr val="000000"/>
                          </a:solidFill>
                          <a:latin typeface="Arial"/>
                        </a:rPr>
                        <a:t>Lead:</a:t>
                      </a:r>
                      <a:r>
                        <a:rPr lang="en-GB" sz="800" b="0" i="0" u="none" strike="noStrike" noProof="0" dirty="0">
                          <a:solidFill>
                            <a:srgbClr val="000000"/>
                          </a:solidFill>
                          <a:latin typeface="Arial"/>
                        </a:rPr>
                        <a:t> Home-Start Southern Oxfordshire, Didcot Railway Centre, OCC, </a:t>
                      </a:r>
                      <a:r>
                        <a:rPr lang="en-GB" sz="800" b="0" i="0" u="none" strike="noStrike" noProof="0" dirty="0">
                          <a:solidFill>
                            <a:srgbClr val="242424"/>
                          </a:solidFill>
                          <a:latin typeface="Arial"/>
                        </a:rPr>
                        <a:t> Didcot Baby Monday , Didcot Library, </a:t>
                      </a:r>
                      <a:endParaRPr lang="en-US" sz="800" b="0" i="0" u="none" strike="noStrike" noProof="0" dirty="0">
                        <a:solidFill>
                          <a:srgbClr val="000000"/>
                        </a:solidFill>
                        <a:latin typeface="Arial"/>
                      </a:endParaRPr>
                    </a:p>
                    <a:p>
                      <a:pPr lvl="0">
                        <a:buNone/>
                      </a:pPr>
                      <a:r>
                        <a:rPr lang="en-GB" sz="800" b="0" i="0" u="none" strike="noStrike" noProof="0" dirty="0">
                          <a:solidFill>
                            <a:srgbClr val="242424"/>
                          </a:solidFill>
                          <a:latin typeface="Arial"/>
                        </a:rPr>
                        <a:t>Reducing the Risk, Didcot TRAIN, </a:t>
                      </a:r>
                      <a:endParaRPr lang="en-US" sz="800" b="0" i="0" u="none" strike="noStrike" noProof="0" dirty="0">
                        <a:solidFill>
                          <a:srgbClr val="000000"/>
                        </a:solidFill>
                        <a:latin typeface="Arial"/>
                      </a:endParaRPr>
                    </a:p>
                    <a:p>
                      <a:pPr lvl="0">
                        <a:buNone/>
                      </a:pPr>
                      <a:r>
                        <a:rPr lang="en-GB" sz="800" b="0" i="0" u="none" strike="noStrike" noProof="0" dirty="0">
                          <a:solidFill>
                            <a:srgbClr val="242424"/>
                          </a:solidFill>
                          <a:latin typeface="Arial"/>
                        </a:rPr>
                        <a:t>Didcot Town Council, OCVA, Sustainable Didcot, The Buck Project, Soha, </a:t>
                      </a:r>
                      <a:r>
                        <a:rPr lang="en-GB" sz="800" b="0" i="0" u="none" strike="noStrike" noProof="0" dirty="0">
                          <a:solidFill>
                            <a:srgbClr val="000000"/>
                          </a:solidFill>
                          <a:latin typeface="Arial"/>
                        </a:rPr>
                        <a:t>Didcot Good Neighbourhood Scheme,  Oxfordshire Discovery College</a:t>
                      </a:r>
                      <a:endParaRPr lang="en-US" sz="800" b="0" i="0" u="none" strike="noStrike" noProof="0" dirty="0">
                        <a:solidFill>
                          <a:srgbClr val="000000"/>
                        </a:solidFill>
                        <a:latin typeface="Arial"/>
                      </a:endParaRPr>
                    </a:p>
                    <a:p>
                      <a:pPr lvl="0">
                        <a:buNone/>
                      </a:pPr>
                      <a:endParaRPr lang="en-GB" sz="800" b="0" i="0" u="none" strike="noStrike" noProof="0">
                        <a:solidFill>
                          <a:srgbClr val="000000"/>
                        </a:solidFill>
                        <a:latin typeface="Arial"/>
                      </a:endParaRPr>
                    </a:p>
                    <a:p>
                      <a:pPr lvl="0">
                        <a:buNone/>
                      </a:pPr>
                      <a:r>
                        <a:rPr lang="en-GB" sz="800" b="1" i="0" u="none" strike="noStrike" noProof="0" dirty="0">
                          <a:solidFill>
                            <a:srgbClr val="000000"/>
                          </a:solidFill>
                          <a:latin typeface="Arial"/>
                        </a:rPr>
                        <a:t>Supporting:</a:t>
                      </a:r>
                      <a:r>
                        <a:rPr lang="en-GB" sz="800" b="0" i="0" u="none" strike="noStrike" noProof="0" dirty="0">
                          <a:solidFill>
                            <a:srgbClr val="000000"/>
                          </a:solidFill>
                          <a:latin typeface="Arial"/>
                        </a:rPr>
                        <a:t> SODC</a:t>
                      </a:r>
                      <a:endParaRPr lang="en-GB" sz="800" dirty="0">
                        <a:latin typeface="Arial"/>
                      </a:endParaRPr>
                    </a:p>
                  </a:txBody>
                  <a:tcPr marL="68580" marR="68580" marT="34290" marB="34290">
                    <a:solidFill>
                      <a:srgbClr val="FAF6CF"/>
                    </a:solidFill>
                  </a:tcPr>
                </a:tc>
                <a:extLst>
                  <a:ext uri="{0D108BD9-81ED-4DB2-BD59-A6C34878D82A}">
                    <a16:rowId xmlns:a16="http://schemas.microsoft.com/office/drawing/2014/main" val="922002472"/>
                  </a:ext>
                </a:extLst>
              </a:tr>
              <a:tr h="2040778">
                <a:tc>
                  <a:txBody>
                    <a:bodyPr/>
                    <a:lstStyle/>
                    <a:p>
                      <a:pPr lvl="0" algn="l">
                        <a:buNone/>
                      </a:pPr>
                      <a:r>
                        <a:rPr lang="en-GB" sz="1100" b="1" i="0" u="none" strike="noStrike" noProof="0" dirty="0">
                          <a:solidFill>
                            <a:srgbClr val="000000"/>
                          </a:solidFill>
                          <a:latin typeface="Arial"/>
                        </a:rPr>
                        <a:t>HD5 </a:t>
                      </a:r>
                      <a:endParaRPr lang="en-US" sz="1100" b="1" dirty="0"/>
                    </a:p>
                    <a:p>
                      <a:pPr lvl="0" algn="l">
                        <a:buNone/>
                      </a:pPr>
                      <a:r>
                        <a:rPr lang="en-GB" sz="1100" b="1" i="0" u="none" strike="noStrike" noProof="0" dirty="0">
                          <a:solidFill>
                            <a:srgbClr val="000000"/>
                          </a:solidFill>
                          <a:latin typeface="Arial"/>
                        </a:rPr>
                        <a:t>Mental Health</a:t>
                      </a:r>
                    </a:p>
                  </a:txBody>
                  <a:tcPr marL="68580" marR="68580" marT="34290" marB="34290">
                    <a:solidFill>
                      <a:srgbClr val="FAF6CF"/>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Intervention and prevention focus, building on current provision through developing work with partners.</a:t>
                      </a:r>
                      <a:endParaRPr lang="en-GB" sz="900" dirty="0">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Improve awareness and signposting to mental health and wellbeing services. Support hyperlocal groups.</a:t>
                      </a:r>
                      <a:endParaRPr lang="en-GB" sz="900" dirty="0">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Secure future provision Future:</a:t>
                      </a:r>
                      <a:endParaRPr lang="en-GB" sz="900" b="1" i="0" u="none" strike="noStrike" noProof="0" dirty="0">
                        <a:solidFill>
                          <a:srgbClr val="000000"/>
                        </a:solidFill>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Strengthen networks and build volunteer provision to support delivery of projects across action plan. Collaborating with local resources and building partnerships</a:t>
                      </a:r>
                      <a:endParaRPr lang="en-GB" sz="900" dirty="0">
                        <a:latin typeface="Arial"/>
                      </a:endParaRPr>
                    </a:p>
                    <a:p>
                      <a:pPr lvl="0" algn="l">
                        <a:lnSpc>
                          <a:spcPct val="100000"/>
                        </a:lnSpc>
                        <a:spcBef>
                          <a:spcPts val="0"/>
                        </a:spcBef>
                        <a:spcAft>
                          <a:spcPts val="0"/>
                        </a:spcAft>
                        <a:buNone/>
                      </a:pPr>
                      <a:endParaRPr lang="en-GB" sz="900" b="1" i="0" u="none" strike="noStrike" noProof="0">
                        <a:solidFill>
                          <a:srgbClr val="000000"/>
                        </a:solidFill>
                        <a:latin typeface="Arial"/>
                      </a:endParaRPr>
                    </a:p>
                  </a:txBody>
                  <a:tcPr marL="68580" marR="68580" marT="34290" marB="34290">
                    <a:solidFill>
                      <a:srgbClr val="FAF6CF"/>
                    </a:solidFill>
                  </a:tcPr>
                </a:tc>
                <a:tc>
                  <a:txBody>
                    <a:bodyPr/>
                    <a:lstStyle/>
                    <a:p>
                      <a:pPr lvl="0">
                        <a:buNone/>
                      </a:pPr>
                      <a:r>
                        <a:rPr lang="en-GB" sz="900" b="1" i="0" u="none" strike="noStrike" noProof="0" dirty="0">
                          <a:solidFill>
                            <a:srgbClr val="000000"/>
                          </a:solidFill>
                          <a:latin typeface="Arial"/>
                        </a:rPr>
                        <a:t>Hyperlocal approach to mental health prevention</a:t>
                      </a:r>
                      <a:r>
                        <a:rPr lang="en-GB" sz="900" b="0" i="0" u="none" strike="noStrike" noProof="0" dirty="0">
                          <a:solidFill>
                            <a:srgbClr val="000000"/>
                          </a:solidFill>
                          <a:latin typeface="Arial"/>
                        </a:rPr>
                        <a:t> </a:t>
                      </a:r>
                      <a:br>
                        <a:rPr lang="en-GB" sz="900" b="0" i="0" u="none" strike="noStrike" noProof="0" dirty="0">
                          <a:solidFill>
                            <a:srgbClr val="000000"/>
                          </a:solidFill>
                          <a:latin typeface="Arial"/>
                        </a:rPr>
                      </a:br>
                      <a:r>
                        <a:rPr lang="en-GB" sz="900" b="0" i="0" u="none" strike="noStrike" noProof="0" dirty="0">
                          <a:solidFill>
                            <a:srgbClr val="000000"/>
                          </a:solidFill>
                          <a:latin typeface="Arial"/>
                        </a:rPr>
                        <a:t>Improving and empowering protective factors amongst residents, including physical health and healthy behaviours, physical activity levels, social support and inclusion, strong cultural identity and pride, awareness and education.</a:t>
                      </a:r>
                      <a:endParaRPr lang="en-US" sz="1000" dirty="0"/>
                    </a:p>
                  </a:txBody>
                  <a:tcPr marL="68580" marR="68580" marT="34290" marB="34290">
                    <a:solidFill>
                      <a:srgbClr val="FAF6CF"/>
                    </a:solidFill>
                  </a:tcPr>
                </a:tc>
                <a:tc>
                  <a:txBody>
                    <a:bodyPr/>
                    <a:lstStyle/>
                    <a:p>
                      <a:pPr marL="0" lvl="0" indent="0">
                        <a:buNone/>
                      </a:pPr>
                      <a:r>
                        <a:rPr lang="en-GB" sz="900" b="0" i="0" u="none" strike="noStrike" noProof="0" dirty="0">
                          <a:solidFill>
                            <a:srgbClr val="242424"/>
                          </a:solidFill>
                          <a:latin typeface="Arial"/>
                        </a:rPr>
                        <a:t>Improve access to mental health support and reduce stigma. </a:t>
                      </a:r>
                      <a:endParaRPr lang="en-GB" sz="900" b="0" i="0" u="none" strike="noStrike" noProof="0" dirty="0">
                        <a:solidFill>
                          <a:srgbClr val="000000"/>
                        </a:solidFill>
                        <a:latin typeface="Arial"/>
                      </a:endParaRPr>
                    </a:p>
                    <a:p>
                      <a:pPr marL="285750" lvl="0" indent="-285750">
                        <a:buFont typeface="Arial"/>
                        <a:buChar char="•"/>
                      </a:pPr>
                      <a:endParaRPr lang="en-GB" sz="900" b="0" i="0" u="none" strike="noStrike" noProof="0">
                        <a:solidFill>
                          <a:srgbClr val="242424"/>
                        </a:solidFill>
                        <a:latin typeface="Arial"/>
                      </a:endParaRPr>
                    </a:p>
                    <a:p>
                      <a:pPr marL="0" lvl="0" indent="0">
                        <a:buNone/>
                      </a:pPr>
                      <a:r>
                        <a:rPr lang="en-GB" sz="900" b="0" i="0" u="none" strike="noStrike" noProof="0" dirty="0">
                          <a:solidFill>
                            <a:srgbClr val="242424"/>
                          </a:solidFill>
                          <a:latin typeface="Arial"/>
                        </a:rPr>
                        <a:t>Improve access to support on smoking, alcohol, drugs, substance abuse and challenging behaviour to boost physical, mental health and wellbeing. </a:t>
                      </a:r>
                      <a:endParaRPr lang="en-GB" sz="900" b="0" i="0" u="none" strike="noStrike" noProof="0" dirty="0">
                        <a:solidFill>
                          <a:srgbClr val="000000"/>
                        </a:solidFill>
                        <a:latin typeface="Arial"/>
                      </a:endParaRPr>
                    </a:p>
                    <a:p>
                      <a:pPr marL="285750" lvl="0" indent="-285750">
                        <a:buFont typeface="Arial"/>
                        <a:buChar char="•"/>
                      </a:pPr>
                      <a:endParaRPr lang="en-GB" sz="900" b="0" i="0" u="none" strike="noStrike" noProof="0">
                        <a:solidFill>
                          <a:srgbClr val="242424"/>
                        </a:solidFill>
                        <a:latin typeface="Arial"/>
                      </a:endParaRPr>
                    </a:p>
                    <a:p>
                      <a:pPr marL="0" lvl="0" indent="0">
                        <a:buNone/>
                      </a:pPr>
                      <a:r>
                        <a:rPr lang="en-GB" sz="900" b="0" i="0" u="none" strike="noStrike" noProof="0" dirty="0">
                          <a:solidFill>
                            <a:srgbClr val="242424"/>
                          </a:solidFill>
                          <a:latin typeface="Arial"/>
                        </a:rPr>
                        <a:t>Less residents requiring medical assistance and remaining physically well.</a:t>
                      </a:r>
                      <a:endParaRPr lang="en-GB" sz="900" b="0" i="0" u="none" strike="noStrike" noProof="0" dirty="0">
                        <a:solidFill>
                          <a:srgbClr val="000000"/>
                        </a:solidFill>
                        <a:latin typeface="Arial"/>
                      </a:endParaRPr>
                    </a:p>
                  </a:txBody>
                  <a:tcPr marL="68580" marR="68580" marT="34290" marB="34290">
                    <a:solidFill>
                      <a:srgbClr val="FAF6CF"/>
                    </a:solidFill>
                  </a:tcPr>
                </a:tc>
                <a:tc>
                  <a:txBody>
                    <a:bodyPr/>
                    <a:lstStyle/>
                    <a:p>
                      <a:pPr lvl="0" algn="l">
                        <a:lnSpc>
                          <a:spcPct val="100000"/>
                        </a:lnSpc>
                        <a:spcBef>
                          <a:spcPts val="0"/>
                        </a:spcBef>
                        <a:spcAft>
                          <a:spcPts val="0"/>
                        </a:spcAft>
                        <a:buNone/>
                      </a:pPr>
                      <a:r>
                        <a:rPr lang="en-GB" sz="800" b="1" i="0" u="none" strike="noStrike" noProof="0" dirty="0">
                          <a:solidFill>
                            <a:srgbClr val="000000"/>
                          </a:solidFill>
                          <a:latin typeface="Arial"/>
                        </a:rPr>
                        <a:t>Lead:</a:t>
                      </a:r>
                      <a:r>
                        <a:rPr lang="en-GB" sz="800" b="0" i="0" u="none" strike="noStrike" noProof="0" dirty="0">
                          <a:solidFill>
                            <a:srgbClr val="000000"/>
                          </a:solidFill>
                          <a:latin typeface="Arial"/>
                        </a:rPr>
                        <a:t> Home-Start Southern Oxfordshire, Mental Health Wellness Web, SOFEA Wellbeing, local schools and partners. GP surgeries, Buck Project, Riverside Counselling, Didcot Baby Monday, social prescribers, GLL, Health Visitors, Turning Point , Didcot TRAIN, Cornermen, Didcot Good Neighbourhood Scheme,  Oxfordshire Discovery College</a:t>
                      </a:r>
                      <a:endParaRPr lang="en-GB" sz="800" dirty="0">
                        <a:latin typeface="Arial"/>
                      </a:endParaRPr>
                    </a:p>
                    <a:p>
                      <a:pPr lvl="0" algn="l">
                        <a:lnSpc>
                          <a:spcPct val="100000"/>
                        </a:lnSpc>
                        <a:spcBef>
                          <a:spcPts val="0"/>
                        </a:spcBef>
                        <a:spcAft>
                          <a:spcPts val="0"/>
                        </a:spcAft>
                        <a:buNone/>
                      </a:pPr>
                      <a:r>
                        <a:rPr lang="en-GB" sz="800" b="1" i="0" u="none" strike="noStrike" noProof="0" dirty="0">
                          <a:solidFill>
                            <a:srgbClr val="000000"/>
                          </a:solidFill>
                          <a:latin typeface="Arial"/>
                        </a:rPr>
                        <a:t>Supporting:</a:t>
                      </a:r>
                      <a:r>
                        <a:rPr lang="en-GB" sz="800" b="0" i="0" u="none" strike="noStrike" noProof="0" dirty="0">
                          <a:solidFill>
                            <a:srgbClr val="000000"/>
                          </a:solidFill>
                          <a:latin typeface="Arial"/>
                        </a:rPr>
                        <a:t> SODC</a:t>
                      </a:r>
                    </a:p>
                  </a:txBody>
                  <a:tcPr marL="68580" marR="68580" marT="34290" marB="34290">
                    <a:solidFill>
                      <a:srgbClr val="FAF6CF"/>
                    </a:solidFill>
                  </a:tcPr>
                </a:tc>
                <a:extLst>
                  <a:ext uri="{0D108BD9-81ED-4DB2-BD59-A6C34878D82A}">
                    <a16:rowId xmlns:a16="http://schemas.microsoft.com/office/drawing/2014/main" val="1705326428"/>
                  </a:ext>
                </a:extLst>
              </a:tr>
            </a:tbl>
          </a:graphicData>
        </a:graphic>
      </p:graphicFrame>
      <p:sp>
        <p:nvSpPr>
          <p:cNvPr id="2" name="Title 1">
            <a:extLst>
              <a:ext uri="{FF2B5EF4-FFF2-40B4-BE49-F238E27FC236}">
                <a16:creationId xmlns:a16="http://schemas.microsoft.com/office/drawing/2014/main" id="{E0AD2052-3739-DE5D-67EF-C6519F427927}"/>
              </a:ext>
            </a:extLst>
          </p:cNvPr>
          <p:cNvSpPr>
            <a:spLocks noGrp="1"/>
          </p:cNvSpPr>
          <p:nvPr>
            <p:ph type="title"/>
          </p:nvPr>
        </p:nvSpPr>
        <p:spPr>
          <a:xfrm>
            <a:off x="-2763" y="-1368725"/>
            <a:ext cx="2949178" cy="1600200"/>
          </a:xfrm>
        </p:spPr>
        <p:txBody>
          <a:bodyPr>
            <a:normAutofit/>
          </a:bodyPr>
          <a:lstStyle/>
          <a:p>
            <a:r>
              <a:rPr lang="en-GB" sz="1200" b="1" dirty="0">
                <a:latin typeface="Arial"/>
                <a:ea typeface="Calibri Light"/>
                <a:cs typeface="Calibri Light"/>
              </a:rPr>
              <a:t>Wellbeing</a:t>
            </a:r>
            <a:endParaRPr lang="en-GB" sz="1200" b="1" dirty="0">
              <a:latin typeface="Arial"/>
            </a:endParaRPr>
          </a:p>
        </p:txBody>
      </p:sp>
    </p:spTree>
    <p:extLst>
      <p:ext uri="{BB962C8B-B14F-4D97-AF65-F5344CB8AC3E}">
        <p14:creationId xmlns:p14="http://schemas.microsoft.com/office/powerpoint/2010/main" val="3505476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C3E5FF92-E62B-747F-BAD0-0F03F992D88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70F0F6D2-950C-FDCC-2376-4ABC4F556027}"/>
              </a:ext>
            </a:extLst>
          </p:cNvPr>
          <p:cNvSpPr txBox="1"/>
          <p:nvPr/>
        </p:nvSpPr>
        <p:spPr>
          <a:xfrm>
            <a:off x="1558178" y="2885964"/>
            <a:ext cx="1755074" cy="27699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l"/>
            <a:r>
              <a:rPr lang="en-GB" sz="1350" dirty="0">
                <a:ea typeface="Calibri"/>
                <a:cs typeface="Calibri"/>
              </a:rPr>
              <a:t>ion</a:t>
            </a:r>
            <a:endParaRPr lang="en-GB" sz="1350" dirty="0"/>
          </a:p>
        </p:txBody>
      </p:sp>
      <p:graphicFrame>
        <p:nvGraphicFramePr>
          <p:cNvPr id="3" name="Table 2">
            <a:extLst>
              <a:ext uri="{FF2B5EF4-FFF2-40B4-BE49-F238E27FC236}">
                <a16:creationId xmlns:a16="http://schemas.microsoft.com/office/drawing/2014/main" id="{B2739DA5-428F-2A5D-5A69-2271ECFF1D75}"/>
              </a:ext>
            </a:extLst>
          </p:cNvPr>
          <p:cNvGraphicFramePr>
            <a:graphicFrameLocks noGrp="1"/>
          </p:cNvGraphicFramePr>
          <p:nvPr>
            <p:extLst>
              <p:ext uri="{D42A27DB-BD31-4B8C-83A1-F6EECF244321}">
                <p14:modId xmlns:p14="http://schemas.microsoft.com/office/powerpoint/2010/main" val="2908733400"/>
              </p:ext>
            </p:extLst>
          </p:nvPr>
        </p:nvGraphicFramePr>
        <p:xfrm>
          <a:off x="-2379" y="0"/>
          <a:ext cx="9160751" cy="6858000"/>
        </p:xfrm>
        <a:graphic>
          <a:graphicData uri="http://schemas.openxmlformats.org/drawingml/2006/table">
            <a:tbl>
              <a:tblPr firstRow="1" bandRow="1">
                <a:tableStyleId>{5C22544A-7EE6-4342-B048-85BDC9FD1C3A}</a:tableStyleId>
              </a:tblPr>
              <a:tblGrid>
                <a:gridCol w="1102295">
                  <a:extLst>
                    <a:ext uri="{9D8B030D-6E8A-4147-A177-3AD203B41FA5}">
                      <a16:colId xmlns:a16="http://schemas.microsoft.com/office/drawing/2014/main" val="3162787324"/>
                    </a:ext>
                  </a:extLst>
                </a:gridCol>
                <a:gridCol w="2600325">
                  <a:extLst>
                    <a:ext uri="{9D8B030D-6E8A-4147-A177-3AD203B41FA5}">
                      <a16:colId xmlns:a16="http://schemas.microsoft.com/office/drawing/2014/main" val="764430268"/>
                    </a:ext>
                  </a:extLst>
                </a:gridCol>
                <a:gridCol w="1990724">
                  <a:extLst>
                    <a:ext uri="{9D8B030D-6E8A-4147-A177-3AD203B41FA5}">
                      <a16:colId xmlns:a16="http://schemas.microsoft.com/office/drawing/2014/main" val="1581565231"/>
                    </a:ext>
                  </a:extLst>
                </a:gridCol>
                <a:gridCol w="2231955">
                  <a:extLst>
                    <a:ext uri="{9D8B030D-6E8A-4147-A177-3AD203B41FA5}">
                      <a16:colId xmlns:a16="http://schemas.microsoft.com/office/drawing/2014/main" val="1384256932"/>
                    </a:ext>
                  </a:extLst>
                </a:gridCol>
                <a:gridCol w="1235452">
                  <a:extLst>
                    <a:ext uri="{9D8B030D-6E8A-4147-A177-3AD203B41FA5}">
                      <a16:colId xmlns:a16="http://schemas.microsoft.com/office/drawing/2014/main" val="2067760399"/>
                    </a:ext>
                  </a:extLst>
                </a:gridCol>
              </a:tblGrid>
              <a:tr h="429298">
                <a:tc>
                  <a:txBody>
                    <a:bodyPr/>
                    <a:lstStyle/>
                    <a:p>
                      <a:pPr lvl="0">
                        <a:buNone/>
                      </a:pPr>
                      <a:endParaRPr lang="en-GB" sz="1200" b="1" dirty="0">
                        <a:solidFill>
                          <a:schemeClr val="tx1"/>
                        </a:solidFill>
                        <a:latin typeface="Arial"/>
                      </a:endParaRPr>
                    </a:p>
                  </a:txBody>
                  <a:tcPr marL="68580" marR="68580" marT="34290" marB="34290">
                    <a:solidFill>
                      <a:schemeClr val="accent5">
                        <a:lumMod val="60000"/>
                        <a:lumOff val="40000"/>
                      </a:schemeClr>
                    </a:solidFill>
                  </a:tcPr>
                </a:tc>
                <a:tc>
                  <a:txBody>
                    <a:bodyPr/>
                    <a:lstStyle/>
                    <a:p>
                      <a:pPr lvl="0">
                        <a:buNone/>
                      </a:pPr>
                      <a:r>
                        <a:rPr lang="en-GB" sz="1200" b="1" dirty="0">
                          <a:solidFill>
                            <a:schemeClr val="tx1"/>
                          </a:solidFill>
                          <a:latin typeface="Arial"/>
                        </a:rPr>
                        <a:t>Action</a:t>
                      </a:r>
                    </a:p>
                  </a:txBody>
                  <a:tcPr marL="68580" marR="68580" marT="34290" marB="34290">
                    <a:solidFill>
                      <a:schemeClr val="accent5">
                        <a:lumMod val="60000"/>
                        <a:lumOff val="40000"/>
                      </a:schemeClr>
                    </a:solidFill>
                  </a:tcPr>
                </a:tc>
                <a:tc>
                  <a:txBody>
                    <a:bodyPr/>
                    <a:lstStyle/>
                    <a:p>
                      <a:pPr lvl="0">
                        <a:buNone/>
                      </a:pPr>
                      <a:r>
                        <a:rPr lang="en-GB" sz="1200" b="1" dirty="0">
                          <a:solidFill>
                            <a:schemeClr val="tx1"/>
                          </a:solidFill>
                          <a:latin typeface="Arial"/>
                        </a:rPr>
                        <a:t>Outcome</a:t>
                      </a:r>
                    </a:p>
                  </a:txBody>
                  <a:tcPr marL="68580" marR="68580" marT="34290" marB="34290">
                    <a:solidFill>
                      <a:schemeClr val="accent5">
                        <a:lumMod val="60000"/>
                        <a:lumOff val="40000"/>
                      </a:schemeClr>
                    </a:solidFill>
                  </a:tcPr>
                </a:tc>
                <a:tc>
                  <a:txBody>
                    <a:bodyPr/>
                    <a:lstStyle/>
                    <a:p>
                      <a:pPr lvl="0">
                        <a:buNone/>
                      </a:pPr>
                      <a:r>
                        <a:rPr lang="en-GB" sz="1200" b="1" dirty="0">
                          <a:solidFill>
                            <a:schemeClr val="tx1"/>
                          </a:solidFill>
                          <a:latin typeface="Arial"/>
                        </a:rPr>
                        <a:t>Impact measurement </a:t>
                      </a:r>
                    </a:p>
                  </a:txBody>
                  <a:tcPr marL="68580" marR="68580" marT="34290" marB="34290">
                    <a:solidFill>
                      <a:schemeClr val="accent5">
                        <a:lumMod val="60000"/>
                        <a:lumOff val="40000"/>
                      </a:schemeClr>
                    </a:solidFill>
                  </a:tcPr>
                </a:tc>
                <a:tc>
                  <a:txBody>
                    <a:bodyPr/>
                    <a:lstStyle/>
                    <a:p>
                      <a:pPr lvl="0">
                        <a:buNone/>
                      </a:pPr>
                      <a:r>
                        <a:rPr lang="en-GB" sz="1200" b="1" dirty="0">
                          <a:solidFill>
                            <a:schemeClr val="tx1"/>
                          </a:solidFill>
                          <a:latin typeface="Arial"/>
                        </a:rPr>
                        <a:t>Partners</a:t>
                      </a:r>
                    </a:p>
                  </a:txBody>
                  <a:tcPr marL="68580" marR="68580" marT="34290" marB="34290">
                    <a:solidFill>
                      <a:schemeClr val="accent5">
                        <a:lumMod val="60000"/>
                        <a:lumOff val="40000"/>
                      </a:schemeClr>
                    </a:solidFill>
                  </a:tcPr>
                </a:tc>
                <a:extLst>
                  <a:ext uri="{0D108BD9-81ED-4DB2-BD59-A6C34878D82A}">
                    <a16:rowId xmlns:a16="http://schemas.microsoft.com/office/drawing/2014/main" val="1833888107"/>
                  </a:ext>
                </a:extLst>
              </a:tr>
              <a:tr h="3815809">
                <a:tc>
                  <a:txBody>
                    <a:bodyPr/>
                    <a:lstStyle/>
                    <a:p>
                      <a:pPr marL="0" marR="0" lvl="0" indent="0" algn="l">
                        <a:lnSpc>
                          <a:spcPct val="100000"/>
                        </a:lnSpc>
                        <a:spcBef>
                          <a:spcPts val="0"/>
                        </a:spcBef>
                        <a:spcAft>
                          <a:spcPts val="0"/>
                        </a:spcAft>
                        <a:buNone/>
                      </a:pPr>
                      <a:r>
                        <a:rPr lang="en-GB" sz="1100" b="1" i="0" u="none" strike="noStrike" noProof="0" dirty="0">
                          <a:solidFill>
                            <a:srgbClr val="000000"/>
                          </a:solidFill>
                          <a:latin typeface="Arial"/>
                        </a:rPr>
                        <a:t>HD6 </a:t>
                      </a:r>
                      <a:endParaRPr lang="en-US" sz="1000" dirty="0"/>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Physical Health</a:t>
                      </a:r>
                    </a:p>
                  </a:txBody>
                  <a:tcPr marL="68580" marR="68580" marT="34290" marB="34290">
                    <a:solidFill>
                      <a:schemeClr val="accent5">
                        <a:lumMod val="20000"/>
                        <a:lumOff val="80000"/>
                      </a:schemeClr>
                    </a:solidFill>
                  </a:tcPr>
                </a:tc>
                <a:tc>
                  <a:txBody>
                    <a:bodyPr/>
                    <a:lstStyle/>
                    <a:p>
                      <a:pPr lvl="0" algn="l">
                        <a:lnSpc>
                          <a:spcPct val="100000"/>
                        </a:lnSpc>
                        <a:spcBef>
                          <a:spcPts val="0"/>
                        </a:spcBef>
                        <a:spcAft>
                          <a:spcPts val="0"/>
                        </a:spcAft>
                        <a:buNone/>
                      </a:pPr>
                      <a:r>
                        <a:rPr lang="en-GB" sz="900" b="0" i="0" u="none" strike="noStrike" noProof="0" dirty="0">
                          <a:solidFill>
                            <a:srgbClr val="000000"/>
                          </a:solidFill>
                          <a:latin typeface="Arial"/>
                        </a:rPr>
                        <a:t>Residents have sustainable access to an increased range of social and other activities which provide a positive impact on health and wellbeing. </a:t>
                      </a: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buNone/>
                      </a:pPr>
                      <a:r>
                        <a:rPr lang="en-GB" sz="900" b="0" i="0" u="none" strike="noStrike" noProof="0" dirty="0">
                          <a:solidFill>
                            <a:srgbClr val="000000"/>
                          </a:solidFill>
                          <a:latin typeface="Arial"/>
                        </a:rPr>
                        <a:t>Champion new and existing initiatives.</a:t>
                      </a:r>
                    </a:p>
                    <a:p>
                      <a:pPr lvl="0">
                        <a:buNone/>
                      </a:pPr>
                      <a:endParaRPr lang="en-GB" sz="900" b="0" i="0" u="none" strike="noStrike" noProof="0">
                        <a:solidFill>
                          <a:srgbClr val="000000"/>
                        </a:solidFill>
                        <a:latin typeface="Arial"/>
                      </a:endParaRPr>
                    </a:p>
                    <a:p>
                      <a:pPr lvl="0">
                        <a:buNone/>
                      </a:pPr>
                      <a:r>
                        <a:rPr lang="en-GB" sz="900" b="0" i="0" u="none" strike="noStrike" noProof="0" dirty="0">
                          <a:solidFill>
                            <a:srgbClr val="000000"/>
                          </a:solidFill>
                          <a:latin typeface="Arial"/>
                        </a:rPr>
                        <a:t>Supporting local grass roots sports groups. </a:t>
                      </a:r>
                    </a:p>
                    <a:p>
                      <a:pPr lvl="0">
                        <a:buNone/>
                      </a:pPr>
                      <a:endParaRPr lang="en-GB" sz="900" b="0" i="0" u="none" strike="noStrike" noProof="0">
                        <a:solidFill>
                          <a:srgbClr val="000000"/>
                        </a:solidFill>
                        <a:latin typeface="Arial"/>
                      </a:endParaRPr>
                    </a:p>
                    <a:p>
                      <a:pPr lvl="0">
                        <a:buNone/>
                      </a:pPr>
                      <a:r>
                        <a:rPr lang="en-GB" sz="900" b="0" i="0" u="none" strike="noStrike" noProof="0" dirty="0">
                          <a:solidFill>
                            <a:srgbClr val="000000"/>
                          </a:solidFill>
                          <a:latin typeface="Arial"/>
                        </a:rPr>
                        <a:t>Empower groups to enable physical recovery.</a:t>
                      </a:r>
                    </a:p>
                  </a:txBody>
                  <a:tcPr marL="68580" marR="68580" marT="34290" marB="34290">
                    <a:solidFill>
                      <a:schemeClr val="accent5">
                        <a:lumMod val="20000"/>
                        <a:lumOff val="80000"/>
                      </a:schemeClr>
                    </a:solidFill>
                  </a:tcPr>
                </a:tc>
                <a:tc>
                  <a:txBody>
                    <a:bodyPr/>
                    <a:lstStyle/>
                    <a:p>
                      <a:pPr marL="0" lvl="0" indent="0" algn="l">
                        <a:lnSpc>
                          <a:spcPct val="100000"/>
                        </a:lnSpc>
                        <a:spcBef>
                          <a:spcPts val="0"/>
                        </a:spcBef>
                        <a:spcAft>
                          <a:spcPts val="0"/>
                        </a:spcAft>
                        <a:buNone/>
                      </a:pPr>
                      <a:r>
                        <a:rPr lang="en-GB" sz="900" b="1" i="0" u="none" strike="noStrike" noProof="0" dirty="0">
                          <a:solidFill>
                            <a:srgbClr val="242424"/>
                          </a:solidFill>
                          <a:latin typeface="Arial"/>
                        </a:rPr>
                        <a:t>Access to Healthcare - through supporting healthy living</a:t>
                      </a:r>
                      <a:endParaRPr lang="en-GB" sz="900" b="0" i="0" u="none" strike="noStrike" noProof="0" dirty="0">
                        <a:solidFill>
                          <a:srgbClr val="242424"/>
                        </a:solidFill>
                        <a:latin typeface="Arial"/>
                      </a:endParaRPr>
                    </a:p>
                    <a:p>
                      <a:pPr marL="171450" lvl="0" indent="-171450" algn="l" defTabSz="914400"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Provide accessible information to members of diverse communities to understand access to all health provisions</a:t>
                      </a:r>
                    </a:p>
                    <a:p>
                      <a:pPr marL="171450" lvl="0" indent="-171450" algn="l" defTabSz="914400"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Build on existing work with social prescribers</a:t>
                      </a:r>
                    </a:p>
                    <a:p>
                      <a:pPr marL="171450" lvl="0" indent="-171450" algn="l" defTabSz="914400"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Explore opportunities for improved access to medical services</a:t>
                      </a:r>
                    </a:p>
                    <a:p>
                      <a:pPr marL="171450" lvl="0" indent="-171450" algn="l"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Engage with local health providers to identify solutions to challenges faced by residents regarding access to health centre services </a:t>
                      </a:r>
                    </a:p>
                    <a:p>
                      <a:pPr marL="171450" lvl="0" indent="-171450" algn="l" defTabSz="914400"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Involve the community when reviewing healthcare services</a:t>
                      </a:r>
                    </a:p>
                    <a:p>
                      <a:pPr marL="171450" lvl="0" indent="-171450" algn="l" defTabSz="914400" rtl="0" eaLnBrk="1" latinLnBrk="0" hangingPunct="1">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Continue to enhance the diverse range of social prescribing</a:t>
                      </a:r>
                    </a:p>
                    <a:p>
                      <a:pPr lvl="0">
                        <a:buNone/>
                      </a:pPr>
                      <a:endParaRPr lang="en-GB" sz="900" b="1" i="0" u="none" strike="noStrike" noProof="0">
                        <a:solidFill>
                          <a:srgbClr val="242424"/>
                        </a:solidFill>
                        <a:latin typeface="Arial"/>
                      </a:endParaRPr>
                    </a:p>
                  </a:txBody>
                  <a:tcPr marL="68580" marR="68580" marT="34290" marB="34290">
                    <a:solidFill>
                      <a:schemeClr val="accent5">
                        <a:lumMod val="20000"/>
                        <a:lumOff val="80000"/>
                      </a:schemeClr>
                    </a:solidFill>
                  </a:tcPr>
                </a:tc>
                <a:tc>
                  <a:txBody>
                    <a:bodyPr/>
                    <a:lstStyle/>
                    <a:p>
                      <a:pPr marL="0" lvl="0" indent="0" algn="l">
                        <a:lnSpc>
                          <a:spcPct val="100000"/>
                        </a:lnSpc>
                        <a:spcBef>
                          <a:spcPts val="0"/>
                        </a:spcBef>
                        <a:spcAft>
                          <a:spcPts val="0"/>
                        </a:spcAft>
                        <a:buNone/>
                      </a:pPr>
                      <a:r>
                        <a:rPr lang="en-GB" sz="900" b="0" i="0" u="none" strike="noStrike" noProof="0" dirty="0">
                          <a:solidFill>
                            <a:srgbClr val="000000"/>
                          </a:solidFill>
                          <a:latin typeface="Arial"/>
                        </a:rPr>
                        <a:t>Active travel opportunities to improve physical and mental health. </a:t>
                      </a:r>
                      <a:endParaRPr lang="en-GB" sz="900" dirty="0">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Increased access to activity promoting physical and mental health and wellbeing, including for groups vulnerable to health inequalities. </a:t>
                      </a:r>
                      <a:endParaRPr lang="en-GB" sz="900" dirty="0">
                        <a:latin typeface="Arial"/>
                      </a:endParaRPr>
                    </a:p>
                    <a:p>
                      <a:pPr lvl="0">
                        <a:buNone/>
                      </a:pPr>
                      <a:endParaRPr lang="en-GB" sz="900" b="0" i="0" u="none" strike="noStrike" noProof="0">
                        <a:solidFill>
                          <a:srgbClr val="000000"/>
                        </a:solidFill>
                        <a:latin typeface="Arial"/>
                      </a:endParaRPr>
                    </a:p>
                  </a:txBody>
                  <a:tcPr marL="68580" marR="68580" marT="34290" marB="34290">
                    <a:solidFill>
                      <a:schemeClr val="accent5">
                        <a:lumMod val="20000"/>
                        <a:lumOff val="80000"/>
                      </a:schemeClr>
                    </a:solidFill>
                  </a:tcPr>
                </a:tc>
                <a:tc>
                  <a:txBody>
                    <a:bodyPr/>
                    <a:lstStyle/>
                    <a:p>
                      <a:r>
                        <a:rPr lang="en-GB" sz="900" b="1" dirty="0">
                          <a:latin typeface="Arial"/>
                        </a:rPr>
                        <a:t>Lead: </a:t>
                      </a:r>
                      <a:r>
                        <a:rPr lang="en-GB" sz="900" b="0" i="0" u="none" strike="noStrike" noProof="0" dirty="0">
                          <a:solidFill>
                            <a:srgbClr val="000000"/>
                          </a:solidFill>
                          <a:latin typeface="Arial"/>
                        </a:rPr>
                        <a:t>South and Vale Active Communities team, GLL</a:t>
                      </a:r>
                      <a:endParaRPr lang="en-GB" sz="900" b="1" dirty="0">
                        <a:latin typeface="Arial"/>
                      </a:endParaRPr>
                    </a:p>
                    <a:p>
                      <a:pPr lvl="0">
                        <a:buNone/>
                      </a:pPr>
                      <a:endParaRPr lang="en-GB" sz="900" b="1">
                        <a:latin typeface="Arial"/>
                      </a:endParaRPr>
                    </a:p>
                    <a:p>
                      <a:pPr lvl="0">
                        <a:buNone/>
                      </a:pPr>
                      <a:r>
                        <a:rPr lang="en-GB" sz="900" b="1" dirty="0">
                          <a:latin typeface="Arial"/>
                        </a:rPr>
                        <a:t>Supporting: </a:t>
                      </a:r>
                      <a:r>
                        <a:rPr lang="en-GB" sz="900" b="0" i="0" u="none" strike="noStrike" noProof="0" dirty="0">
                          <a:solidFill>
                            <a:srgbClr val="000000"/>
                          </a:solidFill>
                          <a:latin typeface="Arial"/>
                        </a:rPr>
                        <a:t> OPA, Didcot Cricket Club, Style Acre, Yellow Submarine, My Life My Choice. St </a:t>
                      </a:r>
                      <a:r>
                        <a:rPr lang="en-GB" sz="900" b="0" i="0" u="none" strike="noStrike" noProof="0" dirty="0" err="1">
                          <a:solidFill>
                            <a:srgbClr val="000000"/>
                          </a:solidFill>
                          <a:latin typeface="Arial"/>
                        </a:rPr>
                        <a:t>Birinus</a:t>
                      </a:r>
                      <a:r>
                        <a:rPr lang="en-GB" sz="900" b="0" i="0" u="none" strike="noStrike" noProof="0" dirty="0">
                          <a:solidFill>
                            <a:srgbClr val="000000"/>
                          </a:solidFill>
                          <a:latin typeface="Arial"/>
                        </a:rPr>
                        <a:t>, Didcot Girls School, Oxfordshire Cricket Board, Didcot Good Neighbourhood Scheme  </a:t>
                      </a:r>
                    </a:p>
                  </a:txBody>
                  <a:tcPr marL="68580" marR="68580" marT="34290" marB="34290">
                    <a:solidFill>
                      <a:schemeClr val="accent5">
                        <a:lumMod val="20000"/>
                        <a:lumOff val="80000"/>
                      </a:schemeClr>
                    </a:solidFill>
                  </a:tcPr>
                </a:tc>
                <a:extLst>
                  <a:ext uri="{0D108BD9-81ED-4DB2-BD59-A6C34878D82A}">
                    <a16:rowId xmlns:a16="http://schemas.microsoft.com/office/drawing/2014/main" val="3289294168"/>
                  </a:ext>
                </a:extLst>
              </a:tr>
              <a:tr h="2612893">
                <a:tc>
                  <a:txBody>
                    <a:bodyPr/>
                    <a:lstStyle/>
                    <a:p>
                      <a:pPr lvl="0" algn="l">
                        <a:buNone/>
                      </a:pPr>
                      <a:r>
                        <a:rPr lang="en-GB" sz="1100" b="1" i="0" u="none" strike="noStrike" noProof="0" dirty="0">
                          <a:solidFill>
                            <a:srgbClr val="000000"/>
                          </a:solidFill>
                          <a:latin typeface="Arial"/>
                        </a:rPr>
                        <a:t>HD 7 </a:t>
                      </a:r>
                    </a:p>
                    <a:p>
                      <a:pPr lvl="0" algn="l">
                        <a:buNone/>
                      </a:pPr>
                      <a:r>
                        <a:rPr lang="en-GB" sz="1100" b="1" i="0" u="none" strike="noStrike" noProof="0" dirty="0">
                          <a:solidFill>
                            <a:srgbClr val="000000"/>
                          </a:solidFill>
                          <a:latin typeface="Arial"/>
                        </a:rPr>
                        <a:t>Food</a:t>
                      </a:r>
                    </a:p>
                  </a:txBody>
                  <a:tcPr marL="68580" marR="68580" marT="34290" marB="34290">
                    <a:solidFill>
                      <a:schemeClr val="accent5">
                        <a:lumMod val="20000"/>
                        <a:lumOff val="80000"/>
                      </a:schemeClr>
                    </a:solidFill>
                  </a:tcPr>
                </a:tc>
                <a:tc>
                  <a:txBody>
                    <a:bodyPr/>
                    <a:lstStyle/>
                    <a:p>
                      <a:pPr lvl="0" algn="l">
                        <a:lnSpc>
                          <a:spcPct val="100000"/>
                        </a:lnSpc>
                        <a:spcBef>
                          <a:spcPts val="0"/>
                        </a:spcBef>
                        <a:spcAft>
                          <a:spcPts val="0"/>
                        </a:spcAft>
                        <a:buNone/>
                      </a:pPr>
                      <a:r>
                        <a:rPr lang="en-GB" sz="900" b="0" i="0" u="none" strike="noStrike" noProof="0" dirty="0">
                          <a:solidFill>
                            <a:srgbClr val="242424"/>
                          </a:solidFill>
                          <a:latin typeface="Arial"/>
                        </a:rPr>
                        <a:t>Collaboration with </a:t>
                      </a:r>
                      <a:r>
                        <a:rPr lang="en-GB" sz="900" b="1" i="0" u="none" strike="noStrike" noProof="0" dirty="0">
                          <a:solidFill>
                            <a:srgbClr val="242424"/>
                          </a:solidFill>
                          <a:latin typeface="Arial"/>
                        </a:rPr>
                        <a:t>South and Vale's Food Action Plan </a:t>
                      </a:r>
                      <a:r>
                        <a:rPr lang="en-GB" sz="900" b="0" i="0" u="none" strike="noStrike" noProof="0" dirty="0">
                          <a:solidFill>
                            <a:srgbClr val="242424"/>
                          </a:solidFill>
                          <a:latin typeface="Arial"/>
                        </a:rPr>
                        <a:t>on priority areas  1-2.</a:t>
                      </a:r>
                      <a:endParaRPr lang="en-US" sz="900" b="0" dirty="0">
                        <a:latin typeface="Arial"/>
                      </a:endParaRPr>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1" i="0" u="none" strike="noStrike" noProof="0" dirty="0">
                          <a:solidFill>
                            <a:srgbClr val="000000"/>
                          </a:solidFill>
                          <a:latin typeface="Arial"/>
                        </a:rPr>
                        <a:t>SOFEA</a:t>
                      </a:r>
                      <a:endParaRPr lang="en-GB"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Continued engagement with SOFEA and their well-established larder network as well as the Nourish &amp; Flourish programme, which incorporates nutritional therapy clinic, kitchen and school programme.</a:t>
                      </a:r>
                    </a:p>
                    <a:p>
                      <a:pPr lvl="0" algn="l">
                        <a:lnSpc>
                          <a:spcPct val="100000"/>
                        </a:lnSpc>
                        <a:spcBef>
                          <a:spcPts val="0"/>
                        </a:spcBef>
                        <a:spcAft>
                          <a:spcPts val="0"/>
                        </a:spcAft>
                        <a:buNone/>
                      </a:pPr>
                      <a:endParaRPr lang="en-GB" sz="900" b="0" i="0" u="none" strike="noStrike" noProof="0">
                        <a:solidFill>
                          <a:srgbClr val="242424"/>
                        </a:solidFill>
                        <a:latin typeface="Arial"/>
                      </a:endParaRPr>
                    </a:p>
                    <a:p>
                      <a:pPr lvl="0" algn="l">
                        <a:lnSpc>
                          <a:spcPct val="100000"/>
                        </a:lnSpc>
                        <a:spcBef>
                          <a:spcPts val="0"/>
                        </a:spcBef>
                        <a:spcAft>
                          <a:spcPts val="0"/>
                        </a:spcAft>
                        <a:buNone/>
                      </a:pPr>
                      <a:r>
                        <a:rPr lang="en-GB" sz="900" b="0" i="0" u="none" strike="noStrike" noProof="0" dirty="0">
                          <a:solidFill>
                            <a:srgbClr val="242424"/>
                          </a:solidFill>
                          <a:latin typeface="Arial"/>
                        </a:rPr>
                        <a:t>Supporting </a:t>
                      </a:r>
                      <a:r>
                        <a:rPr lang="en-GB" sz="900" b="1" i="0" u="none" strike="noStrike" noProof="0" dirty="0">
                          <a:solidFill>
                            <a:srgbClr val="242424"/>
                          </a:solidFill>
                          <a:latin typeface="Arial"/>
                        </a:rPr>
                        <a:t>Healthier Food Choices </a:t>
                      </a:r>
                      <a:r>
                        <a:rPr lang="en-GB" sz="900" b="0" i="0" u="none" strike="noStrike" noProof="0" dirty="0">
                          <a:solidFill>
                            <a:srgbClr val="242424"/>
                          </a:solidFill>
                          <a:latin typeface="Arial"/>
                        </a:rPr>
                        <a:t>locally with groups and organisations, collaborating with partners and signposting to existing and future initiatives.</a:t>
                      </a:r>
                      <a:endParaRPr lang="en-GB" sz="900" dirty="0">
                        <a:latin typeface="Arial"/>
                      </a:endParaRPr>
                    </a:p>
                  </a:txBody>
                  <a:tcPr marL="68580" marR="68580" marT="34290" marB="34290">
                    <a:solidFill>
                      <a:schemeClr val="accent5">
                        <a:lumMod val="20000"/>
                        <a:lumOff val="80000"/>
                      </a:schemeClr>
                    </a:solidFill>
                  </a:tcPr>
                </a:tc>
                <a:tc>
                  <a:txBody>
                    <a:bodyPr/>
                    <a:lstStyle/>
                    <a:p>
                      <a:pPr lvl="0" algn="l">
                        <a:lnSpc>
                          <a:spcPct val="100000"/>
                        </a:lnSpc>
                        <a:spcBef>
                          <a:spcPts val="0"/>
                        </a:spcBef>
                        <a:spcAft>
                          <a:spcPts val="0"/>
                        </a:spcAft>
                        <a:buNone/>
                      </a:pPr>
                      <a:r>
                        <a:rPr lang="en-GB" sz="900" b="1" i="0" u="none" strike="noStrike" noProof="0" dirty="0">
                          <a:solidFill>
                            <a:srgbClr val="000000"/>
                          </a:solidFill>
                          <a:latin typeface="Arial"/>
                        </a:rPr>
                        <a:t>Strengthening access to affordable healthy food and broaden food-based initiatives</a:t>
                      </a:r>
                    </a:p>
                    <a:p>
                      <a:pPr lvl="0" algn="l">
                        <a:lnSpc>
                          <a:spcPct val="100000"/>
                        </a:lnSpc>
                        <a:spcBef>
                          <a:spcPts val="0"/>
                        </a:spcBef>
                        <a:spcAft>
                          <a:spcPts val="0"/>
                        </a:spcAft>
                        <a:buNone/>
                      </a:pPr>
                      <a:endParaRPr lang="en-GB" sz="900" b="0" i="0" u="none" strike="noStrike" noProof="0">
                        <a:solidFill>
                          <a:srgbClr val="000000"/>
                        </a:solidFill>
                        <a:latin typeface="Arial"/>
                      </a:endParaRPr>
                    </a:p>
                    <a:p>
                      <a:pPr marL="171450" lvl="0" indent="-171450" algn="l">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Build on the existing community food-based projects, interests and enthusiasm.  </a:t>
                      </a:r>
                    </a:p>
                    <a:p>
                      <a:pPr marL="285750" lvl="0" indent="-285750" algn="l">
                        <a:lnSpc>
                          <a:spcPct val="100000"/>
                        </a:lnSpc>
                        <a:spcBef>
                          <a:spcPts val="0"/>
                        </a:spcBef>
                        <a:spcAft>
                          <a:spcPts val="0"/>
                        </a:spcAft>
                        <a:buFont typeface="Arial"/>
                        <a:buChar char="•"/>
                      </a:pPr>
                      <a:endParaRPr lang="en-GB" sz="900" b="0" i="0" u="none" strike="noStrike" kern="1200" noProof="0">
                        <a:solidFill>
                          <a:srgbClr val="242424"/>
                        </a:solidFill>
                        <a:latin typeface="Arial"/>
                        <a:ea typeface="+mn-ea"/>
                        <a:cs typeface="+mn-cs"/>
                      </a:endParaRPr>
                    </a:p>
                    <a:p>
                      <a:pPr marL="171450" lvl="0" indent="-171450" algn="l">
                        <a:lnSpc>
                          <a:spcPct val="100000"/>
                        </a:lnSpc>
                        <a:spcBef>
                          <a:spcPts val="0"/>
                        </a:spcBef>
                        <a:spcAft>
                          <a:spcPts val="0"/>
                        </a:spcAft>
                        <a:buFont typeface="Arial"/>
                        <a:buChar char="•"/>
                      </a:pPr>
                      <a:r>
                        <a:rPr lang="en-GB" sz="900" b="0" i="0" u="none" strike="noStrike" kern="1200" noProof="0" dirty="0">
                          <a:solidFill>
                            <a:srgbClr val="242424"/>
                          </a:solidFill>
                          <a:latin typeface="Arial"/>
                          <a:ea typeface="+mn-ea"/>
                          <a:cs typeface="+mn-cs"/>
                        </a:rPr>
                        <a:t>Cross-cultural and intergenerational connections through food.</a:t>
                      </a:r>
                    </a:p>
                    <a:p>
                      <a:pPr lvl="0" algn="l">
                        <a:lnSpc>
                          <a:spcPct val="100000"/>
                        </a:lnSpc>
                        <a:spcBef>
                          <a:spcPts val="0"/>
                        </a:spcBef>
                        <a:spcAft>
                          <a:spcPts val="0"/>
                        </a:spcAft>
                        <a:buNone/>
                      </a:pPr>
                      <a:endParaRPr lang="en-GB" sz="900" b="0" i="0" u="none" strike="noStrike" noProof="0">
                        <a:solidFill>
                          <a:srgbClr val="000000"/>
                        </a:solidFill>
                        <a:latin typeface="Arial"/>
                      </a:endParaRPr>
                    </a:p>
                  </a:txBody>
                  <a:tcPr marL="68580" marR="68580" marT="34290" marB="34290">
                    <a:solidFill>
                      <a:schemeClr val="accent5">
                        <a:lumMod val="20000"/>
                        <a:lumOff val="80000"/>
                      </a:schemeClr>
                    </a:solidFill>
                  </a:tcPr>
                </a:tc>
                <a:tc>
                  <a:txBody>
                    <a:bodyPr/>
                    <a:lstStyle/>
                    <a:p>
                      <a:pPr marL="0" lvl="0" indent="0" algn="l">
                        <a:lnSpc>
                          <a:spcPct val="100000"/>
                        </a:lnSpc>
                        <a:spcBef>
                          <a:spcPts val="0"/>
                        </a:spcBef>
                        <a:spcAft>
                          <a:spcPts val="0"/>
                        </a:spcAft>
                        <a:buNone/>
                      </a:pPr>
                      <a:r>
                        <a:rPr lang="en-GB" sz="900" b="0" i="0" u="none" strike="noStrike" noProof="0" dirty="0">
                          <a:solidFill>
                            <a:srgbClr val="000000"/>
                          </a:solidFill>
                          <a:latin typeface="Arial"/>
                        </a:rPr>
                        <a:t>Residents have access to information and experience/skills on healthy eating and cooking to support and enable a well-balanced diet as part of a healthy lifestyle. To tackle food poverty and diet related health by identifying Didcot as a priority area. </a:t>
                      </a:r>
                    </a:p>
                    <a:p>
                      <a:pPr marL="0" lvl="0" indent="0" algn="l">
                        <a:lnSpc>
                          <a:spcPct val="100000"/>
                        </a:lnSpc>
                        <a:spcBef>
                          <a:spcPts val="0"/>
                        </a:spcBef>
                        <a:spcAft>
                          <a:spcPts val="0"/>
                        </a:spcAft>
                        <a:buFont typeface="Arial"/>
                        <a:buChar char="•"/>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Free nutritional support and education within the community is provided to improve diet and understanding of nutrition to support long term health and wellbeing. </a:t>
                      </a:r>
                      <a:endParaRPr lang="en-GB" sz="900" dirty="0">
                        <a:latin typeface="Arial"/>
                      </a:endParaRPr>
                    </a:p>
                    <a:p>
                      <a:pPr marL="285750" lvl="0" indent="-285750">
                        <a:buFont typeface="Arial"/>
                        <a:buChar char="•"/>
                      </a:pPr>
                      <a:endParaRPr lang="en-GB" sz="900" b="0" i="0" u="none" strike="noStrike" noProof="0">
                        <a:solidFill>
                          <a:srgbClr val="000000"/>
                        </a:solidFill>
                        <a:latin typeface="Arial"/>
                      </a:endParaRPr>
                    </a:p>
                  </a:txBody>
                  <a:tcPr marL="68580" marR="68580" marT="34290" marB="34290">
                    <a:solidFill>
                      <a:schemeClr val="accent5">
                        <a:lumMod val="20000"/>
                        <a:lumOff val="80000"/>
                      </a:schemeClr>
                    </a:solidFill>
                  </a:tcPr>
                </a:tc>
                <a:tc>
                  <a:txBody>
                    <a:bodyPr/>
                    <a:lstStyle/>
                    <a:p>
                      <a:pPr lvl="0">
                        <a:buNone/>
                      </a:pPr>
                      <a:r>
                        <a:rPr lang="en-GB" sz="900" b="1" i="0" u="none" strike="noStrike" noProof="0" dirty="0">
                          <a:solidFill>
                            <a:srgbClr val="000000"/>
                          </a:solidFill>
                          <a:latin typeface="Arial"/>
                        </a:rPr>
                        <a:t>Lead:</a:t>
                      </a:r>
                      <a:r>
                        <a:rPr lang="en-GB" sz="900" b="0" i="0" u="none" strike="noStrike" noProof="0" dirty="0">
                          <a:solidFill>
                            <a:srgbClr val="000000"/>
                          </a:solidFill>
                          <a:latin typeface="Arial"/>
                        </a:rPr>
                        <a:t> SOFEA, OCC, Food Action Plan </a:t>
                      </a:r>
                    </a:p>
                    <a:p>
                      <a:pPr lvl="0">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1" i="0" u="none" strike="noStrike" noProof="0" dirty="0">
                          <a:solidFill>
                            <a:srgbClr val="000000"/>
                          </a:solidFill>
                          <a:latin typeface="Arial"/>
                        </a:rPr>
                        <a:t>Supporting:</a:t>
                      </a:r>
                      <a:r>
                        <a:rPr lang="en-GB" sz="900" b="0" i="0" u="none" strike="noStrike" noProof="0" dirty="0">
                          <a:solidFill>
                            <a:srgbClr val="000000"/>
                          </a:solidFill>
                          <a:latin typeface="Arial"/>
                        </a:rPr>
                        <a:t> SODC, Sustainable Didcot</a:t>
                      </a:r>
                      <a:endParaRPr lang="en-GB"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Community Kitchen</a:t>
                      </a:r>
                      <a:endParaRPr lang="en-GB"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International Café</a:t>
                      </a:r>
                      <a:endParaRPr lang="en-GB"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Age UK</a:t>
                      </a:r>
                      <a:endParaRPr lang="en-GB" sz="900" dirty="0">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Didcot Town Council, OCC, SNG, Didcot Good Neighbourhood Scheme  </a:t>
                      </a:r>
                      <a:endParaRPr lang="en-GB" sz="900" dirty="0">
                        <a:latin typeface="Arial"/>
                      </a:endParaRPr>
                    </a:p>
                  </a:txBody>
                  <a:tcPr marL="68580" marR="68580" marT="34290" marB="34290">
                    <a:solidFill>
                      <a:schemeClr val="accent5">
                        <a:lumMod val="20000"/>
                        <a:lumOff val="80000"/>
                      </a:schemeClr>
                    </a:solidFill>
                  </a:tcPr>
                </a:tc>
                <a:extLst>
                  <a:ext uri="{0D108BD9-81ED-4DB2-BD59-A6C34878D82A}">
                    <a16:rowId xmlns:a16="http://schemas.microsoft.com/office/drawing/2014/main" val="922002472"/>
                  </a:ext>
                </a:extLst>
              </a:tr>
            </a:tbl>
          </a:graphicData>
        </a:graphic>
      </p:graphicFrame>
      <p:sp>
        <p:nvSpPr>
          <p:cNvPr id="2" name="Title 1">
            <a:extLst>
              <a:ext uri="{FF2B5EF4-FFF2-40B4-BE49-F238E27FC236}">
                <a16:creationId xmlns:a16="http://schemas.microsoft.com/office/drawing/2014/main" id="{B70A9FC9-E94F-ED31-4837-536F6354D90B}"/>
              </a:ext>
            </a:extLst>
          </p:cNvPr>
          <p:cNvSpPr>
            <a:spLocks noGrp="1"/>
          </p:cNvSpPr>
          <p:nvPr>
            <p:ph type="title"/>
          </p:nvPr>
        </p:nvSpPr>
        <p:spPr>
          <a:xfrm>
            <a:off x="-2763" y="-1311215"/>
            <a:ext cx="2949178" cy="1600200"/>
          </a:xfrm>
        </p:spPr>
        <p:txBody>
          <a:bodyPr>
            <a:normAutofit/>
          </a:bodyPr>
          <a:lstStyle/>
          <a:p>
            <a:r>
              <a:rPr lang="en-GB" sz="1200" b="1" dirty="0">
                <a:latin typeface="Arial"/>
                <a:ea typeface="Calibri Light"/>
                <a:cs typeface="Calibri Light"/>
              </a:rPr>
              <a:t>Health</a:t>
            </a:r>
            <a:endParaRPr lang="en-GB" sz="1200" b="1" dirty="0">
              <a:latin typeface="Arial"/>
            </a:endParaRPr>
          </a:p>
        </p:txBody>
      </p:sp>
    </p:spTree>
    <p:extLst>
      <p:ext uri="{BB962C8B-B14F-4D97-AF65-F5344CB8AC3E}">
        <p14:creationId xmlns:p14="http://schemas.microsoft.com/office/powerpoint/2010/main" val="2755152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9CC98-115C-AA26-2136-33060BBBD2ED}"/>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D3806BBD-5523-63F3-6602-46C127797AC0}"/>
              </a:ext>
            </a:extLst>
          </p:cNvPr>
          <p:cNvSpPr txBox="1"/>
          <p:nvPr/>
        </p:nvSpPr>
        <p:spPr>
          <a:xfrm>
            <a:off x="1558178" y="2885964"/>
            <a:ext cx="1755074" cy="27699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GB" sz="1350" dirty="0">
                <a:ea typeface="Calibri"/>
                <a:cs typeface="Calibri"/>
              </a:rPr>
              <a:t>From the Community </a:t>
            </a:r>
            <a:endParaRPr lang="en-GB" sz="1350" dirty="0"/>
          </a:p>
        </p:txBody>
      </p:sp>
      <p:graphicFrame>
        <p:nvGraphicFramePr>
          <p:cNvPr id="3" name="Table 2">
            <a:extLst>
              <a:ext uri="{FF2B5EF4-FFF2-40B4-BE49-F238E27FC236}">
                <a16:creationId xmlns:a16="http://schemas.microsoft.com/office/drawing/2014/main" id="{B7021F12-6C92-FD40-AB29-6C138A7C862B}"/>
              </a:ext>
            </a:extLst>
          </p:cNvPr>
          <p:cNvGraphicFramePr>
            <a:graphicFrameLocks noGrp="1"/>
          </p:cNvGraphicFramePr>
          <p:nvPr>
            <p:extLst>
              <p:ext uri="{D42A27DB-BD31-4B8C-83A1-F6EECF244321}">
                <p14:modId xmlns:p14="http://schemas.microsoft.com/office/powerpoint/2010/main" val="3181152487"/>
              </p:ext>
            </p:extLst>
          </p:nvPr>
        </p:nvGraphicFramePr>
        <p:xfrm>
          <a:off x="10784" y="0"/>
          <a:ext cx="9155391" cy="6858000"/>
        </p:xfrm>
        <a:graphic>
          <a:graphicData uri="http://schemas.openxmlformats.org/drawingml/2006/table">
            <a:tbl>
              <a:tblPr firstRow="1" bandRow="1">
                <a:tableStyleId>{5C22544A-7EE6-4342-B048-85BDC9FD1C3A}</a:tableStyleId>
              </a:tblPr>
              <a:tblGrid>
                <a:gridCol w="1247774">
                  <a:extLst>
                    <a:ext uri="{9D8B030D-6E8A-4147-A177-3AD203B41FA5}">
                      <a16:colId xmlns:a16="http://schemas.microsoft.com/office/drawing/2014/main" val="3162787324"/>
                    </a:ext>
                  </a:extLst>
                </a:gridCol>
                <a:gridCol w="2305047">
                  <a:extLst>
                    <a:ext uri="{9D8B030D-6E8A-4147-A177-3AD203B41FA5}">
                      <a16:colId xmlns:a16="http://schemas.microsoft.com/office/drawing/2014/main" val="764430268"/>
                    </a:ext>
                  </a:extLst>
                </a:gridCol>
                <a:gridCol w="1685924">
                  <a:extLst>
                    <a:ext uri="{9D8B030D-6E8A-4147-A177-3AD203B41FA5}">
                      <a16:colId xmlns:a16="http://schemas.microsoft.com/office/drawing/2014/main" val="1581565231"/>
                    </a:ext>
                  </a:extLst>
                </a:gridCol>
                <a:gridCol w="2476771">
                  <a:extLst>
                    <a:ext uri="{9D8B030D-6E8A-4147-A177-3AD203B41FA5}">
                      <a16:colId xmlns:a16="http://schemas.microsoft.com/office/drawing/2014/main" val="1384256932"/>
                    </a:ext>
                  </a:extLst>
                </a:gridCol>
                <a:gridCol w="1439875">
                  <a:extLst>
                    <a:ext uri="{9D8B030D-6E8A-4147-A177-3AD203B41FA5}">
                      <a16:colId xmlns:a16="http://schemas.microsoft.com/office/drawing/2014/main" val="2067760399"/>
                    </a:ext>
                  </a:extLst>
                </a:gridCol>
              </a:tblGrid>
              <a:tr h="939611">
                <a:tc>
                  <a:txBody>
                    <a:bodyPr/>
                    <a:lstStyle/>
                    <a:p>
                      <a:pPr lvl="0">
                        <a:buNone/>
                      </a:pPr>
                      <a:r>
                        <a:rPr lang="en-GB" sz="1200" b="1" i="0" u="none" strike="noStrike" noProof="0" dirty="0">
                          <a:solidFill>
                            <a:srgbClr val="000000"/>
                          </a:solidFill>
                          <a:latin typeface="Arial"/>
                        </a:rPr>
                        <a:t>Built and Maintained Environments</a:t>
                      </a:r>
                    </a:p>
                  </a:txBody>
                  <a:tcPr marL="68580" marR="68580" marT="34290" marB="34290">
                    <a:solidFill>
                      <a:srgbClr val="FFC000"/>
                    </a:solidFill>
                  </a:tcPr>
                </a:tc>
                <a:tc>
                  <a:txBody>
                    <a:bodyPr/>
                    <a:lstStyle/>
                    <a:p>
                      <a:pPr lvl="0">
                        <a:buNone/>
                      </a:pPr>
                      <a:r>
                        <a:rPr lang="en-GB" sz="1200" b="1" dirty="0">
                          <a:solidFill>
                            <a:schemeClr val="tx1"/>
                          </a:solidFill>
                          <a:latin typeface="Arial"/>
                        </a:rPr>
                        <a:t>Action</a:t>
                      </a:r>
                    </a:p>
                  </a:txBody>
                  <a:tcPr marL="68580" marR="68580" marT="34290" marB="34290">
                    <a:solidFill>
                      <a:srgbClr val="FFC000"/>
                    </a:solidFill>
                  </a:tcPr>
                </a:tc>
                <a:tc>
                  <a:txBody>
                    <a:bodyPr/>
                    <a:lstStyle/>
                    <a:p>
                      <a:pPr lvl="0">
                        <a:buNone/>
                      </a:pPr>
                      <a:r>
                        <a:rPr lang="en-GB" sz="1200" b="1" dirty="0">
                          <a:solidFill>
                            <a:schemeClr val="tx1"/>
                          </a:solidFill>
                          <a:latin typeface="Arial"/>
                        </a:rPr>
                        <a:t>Outcome</a:t>
                      </a:r>
                    </a:p>
                  </a:txBody>
                  <a:tcPr marL="68580" marR="68580" marT="34290" marB="34290">
                    <a:solidFill>
                      <a:srgbClr val="FFC000"/>
                    </a:solidFill>
                  </a:tcPr>
                </a:tc>
                <a:tc>
                  <a:txBody>
                    <a:bodyPr/>
                    <a:lstStyle/>
                    <a:p>
                      <a:pPr lvl="0">
                        <a:buNone/>
                      </a:pPr>
                      <a:r>
                        <a:rPr lang="en-GB" sz="1200" b="1" dirty="0">
                          <a:solidFill>
                            <a:schemeClr val="tx1"/>
                          </a:solidFill>
                          <a:latin typeface="Arial"/>
                        </a:rPr>
                        <a:t>Impact measurement </a:t>
                      </a:r>
                    </a:p>
                  </a:txBody>
                  <a:tcPr marL="68580" marR="68580" marT="34290" marB="34290">
                    <a:solidFill>
                      <a:srgbClr val="FFC000"/>
                    </a:solidFill>
                  </a:tcPr>
                </a:tc>
                <a:tc>
                  <a:txBody>
                    <a:bodyPr/>
                    <a:lstStyle/>
                    <a:p>
                      <a:pPr lvl="0">
                        <a:buNone/>
                      </a:pPr>
                      <a:r>
                        <a:rPr lang="en-GB" sz="1200" b="1" dirty="0">
                          <a:solidFill>
                            <a:schemeClr val="tx1"/>
                          </a:solidFill>
                          <a:latin typeface="Arial"/>
                        </a:rPr>
                        <a:t>Partners</a:t>
                      </a:r>
                    </a:p>
                  </a:txBody>
                  <a:tcPr marL="68580" marR="68580" marT="34290" marB="34290">
                    <a:solidFill>
                      <a:srgbClr val="FFC000"/>
                    </a:solidFill>
                  </a:tcPr>
                </a:tc>
                <a:extLst>
                  <a:ext uri="{0D108BD9-81ED-4DB2-BD59-A6C34878D82A}">
                    <a16:rowId xmlns:a16="http://schemas.microsoft.com/office/drawing/2014/main" val="1833888107"/>
                  </a:ext>
                </a:extLst>
              </a:tr>
              <a:tr h="5918389">
                <a:tc>
                  <a:txBody>
                    <a:bodyPr/>
                    <a:lstStyle/>
                    <a:p>
                      <a:pPr marL="0" marR="0" lvl="0" indent="0" algn="l">
                        <a:lnSpc>
                          <a:spcPct val="100000"/>
                        </a:lnSpc>
                        <a:spcBef>
                          <a:spcPts val="0"/>
                        </a:spcBef>
                        <a:spcAft>
                          <a:spcPts val="0"/>
                        </a:spcAft>
                        <a:buNone/>
                      </a:pPr>
                      <a:r>
                        <a:rPr lang="en-GB" sz="1100" b="1" i="0" u="none" strike="noStrike" noProof="0" dirty="0">
                          <a:solidFill>
                            <a:srgbClr val="000000"/>
                          </a:solidFill>
                          <a:latin typeface="Arial"/>
                        </a:rPr>
                        <a:t>HD8 </a:t>
                      </a:r>
                      <a:endParaRPr lang="en-GB" sz="1100" b="1" dirty="0"/>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Physical environment and infrastructure/</a:t>
                      </a:r>
                      <a:endParaRPr lang="en-GB" sz="1100" b="1" dirty="0"/>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Green spaces/</a:t>
                      </a:r>
                      <a:endParaRPr lang="en-GB" sz="1100" b="1" dirty="0"/>
                    </a:p>
                    <a:p>
                      <a:pPr marL="0" marR="0" lvl="0" indent="0" algn="l">
                        <a:lnSpc>
                          <a:spcPct val="100000"/>
                        </a:lnSpc>
                        <a:spcBef>
                          <a:spcPts val="0"/>
                        </a:spcBef>
                        <a:spcAft>
                          <a:spcPts val="0"/>
                        </a:spcAft>
                        <a:buNone/>
                      </a:pPr>
                      <a:r>
                        <a:rPr lang="en-GB" sz="1100" b="1" i="0" u="none" strike="noStrike" noProof="0" dirty="0">
                          <a:solidFill>
                            <a:srgbClr val="242424"/>
                          </a:solidFill>
                          <a:latin typeface="Arial"/>
                        </a:rPr>
                        <a:t>Champion and Celebrate/</a:t>
                      </a:r>
                      <a:endParaRPr lang="en-GB" sz="1100" b="1" dirty="0"/>
                    </a:p>
                    <a:p>
                      <a:pPr marL="0" marR="0" lvl="0" indent="0" algn="l">
                        <a:lnSpc>
                          <a:spcPct val="100000"/>
                        </a:lnSpc>
                        <a:spcBef>
                          <a:spcPts val="0"/>
                        </a:spcBef>
                        <a:spcAft>
                          <a:spcPts val="0"/>
                        </a:spcAft>
                        <a:buNone/>
                      </a:pPr>
                      <a:r>
                        <a:rPr lang="en-GB" sz="1100" b="1" i="0" u="none" strike="noStrike" noProof="0" dirty="0">
                          <a:solidFill>
                            <a:srgbClr val="000000"/>
                          </a:solidFill>
                          <a:latin typeface="Arial"/>
                        </a:rPr>
                        <a:t>Energy Champions </a:t>
                      </a:r>
                      <a:endParaRPr lang="en-GB" sz="1100" b="1" dirty="0"/>
                    </a:p>
                  </a:txBody>
                  <a:tcPr marL="68580" marR="68580" marT="34290" marB="34290">
                    <a:solidFill>
                      <a:schemeClr val="accent4">
                        <a:lumMod val="60000"/>
                        <a:lumOff val="40000"/>
                      </a:schemeClr>
                    </a:solidFill>
                  </a:tcPr>
                </a:tc>
                <a:tc>
                  <a:txBody>
                    <a:bodyPr/>
                    <a:lstStyle/>
                    <a:p>
                      <a:pPr lvl="0" algn="l">
                        <a:lnSpc>
                          <a:spcPct val="100000"/>
                        </a:lnSpc>
                        <a:spcBef>
                          <a:spcPts val="0"/>
                        </a:spcBef>
                        <a:spcAft>
                          <a:spcPts val="0"/>
                        </a:spcAft>
                        <a:buNone/>
                      </a:pPr>
                      <a:r>
                        <a:rPr lang="en-GB" sz="900" b="1" i="0" u="none" strike="noStrike" noProof="0" dirty="0">
                          <a:solidFill>
                            <a:srgbClr val="000000"/>
                          </a:solidFill>
                          <a:latin typeface="Arial"/>
                        </a:rPr>
                        <a:t>Improve Parks and Green Spaces: </a:t>
                      </a:r>
                      <a:endParaRPr lang="en-GB" sz="900" dirty="0"/>
                    </a:p>
                    <a:p>
                      <a:pPr lvl="0" algn="l">
                        <a:lnSpc>
                          <a:spcPct val="100000"/>
                        </a:lnSpc>
                        <a:spcBef>
                          <a:spcPts val="0"/>
                        </a:spcBef>
                        <a:spcAft>
                          <a:spcPts val="0"/>
                        </a:spcAft>
                        <a:buNone/>
                      </a:pPr>
                      <a:r>
                        <a:rPr lang="en-GB" sz="900" b="0" i="0" u="none" strike="noStrike" noProof="0" dirty="0">
                          <a:solidFill>
                            <a:srgbClr val="000000"/>
                          </a:solidFill>
                          <a:latin typeface="Arial"/>
                        </a:rPr>
                        <a:t>Upgrading play areas, and green spaces with better access, seating, planting, community gardens, and inclusivity. </a:t>
                      </a:r>
                    </a:p>
                    <a:p>
                      <a:pPr lvl="0" algn="l">
                        <a:lnSpc>
                          <a:spcPct val="100000"/>
                        </a:lnSpc>
                        <a:spcBef>
                          <a:spcPts val="0"/>
                        </a:spcBef>
                        <a:spcAft>
                          <a:spcPts val="0"/>
                        </a:spcAft>
                        <a:buNone/>
                      </a:pPr>
                      <a:endParaRPr lang="en-GB" sz="900" b="1" i="0" u="none" strike="noStrike" noProof="0">
                        <a:solidFill>
                          <a:srgbClr val="000000"/>
                        </a:solidFill>
                        <a:latin typeface="Arial"/>
                      </a:endParaRPr>
                    </a:p>
                    <a:p>
                      <a:pPr lvl="0" algn="l">
                        <a:lnSpc>
                          <a:spcPct val="100000"/>
                        </a:lnSpc>
                        <a:spcBef>
                          <a:spcPts val="0"/>
                        </a:spcBef>
                        <a:spcAft>
                          <a:spcPts val="0"/>
                        </a:spcAft>
                        <a:buNone/>
                      </a:pPr>
                      <a:r>
                        <a:rPr lang="en-GB" sz="900" b="1" i="0" u="none" strike="noStrike" noProof="0" dirty="0">
                          <a:solidFill>
                            <a:srgbClr val="000000"/>
                          </a:solidFill>
                          <a:latin typeface="Arial"/>
                        </a:rPr>
                        <a:t>Promote Outdoor Activities:</a:t>
                      </a:r>
                      <a:r>
                        <a:rPr lang="en-GB" sz="900" b="0" i="0" u="none" strike="noStrike" noProof="0" dirty="0">
                          <a:solidFill>
                            <a:srgbClr val="000000"/>
                          </a:solidFill>
                          <a:latin typeface="Arial"/>
                        </a:rPr>
                        <a:t> </a:t>
                      </a:r>
                      <a:endParaRPr lang="en-GB" sz="900" dirty="0"/>
                    </a:p>
                    <a:p>
                      <a:pPr lvl="0" algn="l">
                        <a:lnSpc>
                          <a:spcPct val="100000"/>
                        </a:lnSpc>
                        <a:spcBef>
                          <a:spcPts val="0"/>
                        </a:spcBef>
                        <a:spcAft>
                          <a:spcPts val="0"/>
                        </a:spcAft>
                        <a:buNone/>
                      </a:pPr>
                      <a:r>
                        <a:rPr lang="en-GB" sz="900" b="0" i="0" u="none" strike="noStrike" noProof="0" dirty="0">
                          <a:solidFill>
                            <a:srgbClr val="000000"/>
                          </a:solidFill>
                          <a:latin typeface="Arial"/>
                        </a:rPr>
                        <a:t>Make it easier for people to use paths, the nature trail, and public table tennis in Didcot.</a:t>
                      </a:r>
                      <a:endParaRPr lang="en-GB" sz="900" dirty="0"/>
                    </a:p>
                    <a:p>
                      <a:pPr lvl="0" algn="l">
                        <a:lnSpc>
                          <a:spcPct val="100000"/>
                        </a:lnSpc>
                        <a:spcBef>
                          <a:spcPts val="0"/>
                        </a:spcBef>
                        <a:spcAft>
                          <a:spcPts val="0"/>
                        </a:spcAft>
                        <a:buNone/>
                      </a:pPr>
                      <a:endParaRPr lang="en-GB" sz="900" b="1" i="0" u="none" strike="noStrike" noProof="0">
                        <a:solidFill>
                          <a:srgbClr val="000000"/>
                        </a:solidFill>
                        <a:latin typeface="Arial"/>
                      </a:endParaRPr>
                    </a:p>
                    <a:p>
                      <a:pPr lvl="0" algn="l">
                        <a:lnSpc>
                          <a:spcPct val="100000"/>
                        </a:lnSpc>
                        <a:spcBef>
                          <a:spcPts val="0"/>
                        </a:spcBef>
                        <a:spcAft>
                          <a:spcPts val="0"/>
                        </a:spcAft>
                        <a:buNone/>
                      </a:pPr>
                      <a:r>
                        <a:rPr lang="en-GB" sz="900" b="1" i="0" u="none" strike="noStrike" noProof="0" dirty="0">
                          <a:solidFill>
                            <a:srgbClr val="000000"/>
                          </a:solidFill>
                          <a:latin typeface="Arial"/>
                        </a:rPr>
                        <a:t>Enhance Community Safety: </a:t>
                      </a:r>
                      <a:endParaRPr lang="en-GB" sz="900" dirty="0"/>
                    </a:p>
                    <a:p>
                      <a:pPr lvl="0" algn="l">
                        <a:lnSpc>
                          <a:spcPct val="100000"/>
                        </a:lnSpc>
                        <a:spcBef>
                          <a:spcPts val="0"/>
                        </a:spcBef>
                        <a:spcAft>
                          <a:spcPts val="0"/>
                        </a:spcAft>
                        <a:buNone/>
                      </a:pPr>
                      <a:r>
                        <a:rPr lang="en-GB" sz="900" b="0" i="0" u="none" strike="noStrike" noProof="0" dirty="0">
                          <a:solidFill>
                            <a:srgbClr val="000000"/>
                          </a:solidFill>
                          <a:latin typeface="Arial"/>
                        </a:rPr>
                        <a:t>Through creative approaches like public art lighting and improved routes and wayfinding.</a:t>
                      </a:r>
                    </a:p>
                    <a:p>
                      <a:pPr lvl="0">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1" i="0" u="none" strike="noStrike" noProof="0" dirty="0">
                          <a:solidFill>
                            <a:srgbClr val="000000"/>
                          </a:solidFill>
                          <a:latin typeface="Arial"/>
                        </a:rPr>
                        <a:t>Champion for better Transport through improved routes</a:t>
                      </a:r>
                      <a:r>
                        <a:rPr lang="en-GB" sz="900" b="0" i="0" u="none" strike="noStrike" noProof="0" dirty="0">
                          <a:solidFill>
                            <a:srgbClr val="000000"/>
                          </a:solidFill>
                          <a:latin typeface="Arial"/>
                        </a:rPr>
                        <a:t> and</a:t>
                      </a:r>
                      <a:r>
                        <a:rPr lang="en-GB" sz="900" b="1" i="0" u="none" strike="noStrike" noProof="0" dirty="0">
                          <a:solidFill>
                            <a:srgbClr val="000000"/>
                          </a:solidFill>
                          <a:latin typeface="Arial"/>
                        </a:rPr>
                        <a:t> </a:t>
                      </a:r>
                      <a:r>
                        <a:rPr lang="en-GB" sz="900" b="0" i="0" u="none" strike="noStrike" noProof="0" dirty="0">
                          <a:solidFill>
                            <a:srgbClr val="000000"/>
                          </a:solidFill>
                          <a:latin typeface="Arial"/>
                        </a:rPr>
                        <a:t>affordability, prioritising active travel.</a:t>
                      </a:r>
                      <a:endParaRPr lang="en-GB" sz="900" dirty="0"/>
                    </a:p>
                    <a:p>
                      <a:pPr lvl="0" algn="l">
                        <a:lnSpc>
                          <a:spcPct val="100000"/>
                        </a:lnSpc>
                        <a:spcBef>
                          <a:spcPts val="0"/>
                        </a:spcBef>
                        <a:spcAft>
                          <a:spcPts val="0"/>
                        </a:spcAft>
                        <a:buNone/>
                      </a:pPr>
                      <a:br>
                        <a:rPr lang="en-US" sz="900" dirty="0"/>
                      </a:br>
                      <a:r>
                        <a:rPr lang="en-GB" sz="900" b="0" i="0" u="none" strike="noStrike" noProof="0" dirty="0">
                          <a:solidFill>
                            <a:srgbClr val="000000"/>
                          </a:solidFill>
                          <a:latin typeface="Arial"/>
                        </a:rPr>
                        <a:t>Support improvement in primary health care provisions.</a:t>
                      </a:r>
                      <a:endParaRPr lang="en-GB" sz="900" dirty="0"/>
                    </a:p>
                    <a:p>
                      <a:pPr lvl="0" algn="l">
                        <a:lnSpc>
                          <a:spcPct val="100000"/>
                        </a:lnSpc>
                        <a:spcBef>
                          <a:spcPts val="0"/>
                        </a:spcBef>
                        <a:spcAft>
                          <a:spcPts val="0"/>
                        </a:spcAft>
                        <a:buNone/>
                      </a:pPr>
                      <a:endParaRPr lang="en-GB" sz="900" b="0" i="0" u="none" strike="noStrike" noProof="0">
                        <a:solidFill>
                          <a:srgbClr val="000000"/>
                        </a:solidFill>
                        <a:latin typeface="Arial"/>
                      </a:endParaRPr>
                    </a:p>
                    <a:p>
                      <a:pPr lvl="0" algn="l">
                        <a:lnSpc>
                          <a:spcPct val="100000"/>
                        </a:lnSpc>
                        <a:spcBef>
                          <a:spcPts val="0"/>
                        </a:spcBef>
                        <a:spcAft>
                          <a:spcPts val="0"/>
                        </a:spcAft>
                        <a:buNone/>
                      </a:pPr>
                      <a:r>
                        <a:rPr lang="en-GB" sz="900" b="0" i="0" u="none" strike="noStrike" noProof="0" dirty="0">
                          <a:solidFill>
                            <a:srgbClr val="000000"/>
                          </a:solidFill>
                          <a:latin typeface="Arial"/>
                        </a:rPr>
                        <a:t>Celebrate local facilities: </a:t>
                      </a:r>
                      <a:endParaRPr lang="en-GB" sz="900" dirty="0"/>
                    </a:p>
                    <a:p>
                      <a:pPr lvl="0" algn="l">
                        <a:lnSpc>
                          <a:spcPct val="100000"/>
                        </a:lnSpc>
                        <a:spcBef>
                          <a:spcPts val="0"/>
                        </a:spcBef>
                        <a:spcAft>
                          <a:spcPts val="0"/>
                        </a:spcAft>
                        <a:buNone/>
                      </a:pPr>
                      <a:r>
                        <a:rPr lang="en-GB" sz="900" b="0" i="0" u="none" strike="noStrike" noProof="0" dirty="0">
                          <a:solidFill>
                            <a:srgbClr val="000000"/>
                          </a:solidFill>
                          <a:latin typeface="Arial"/>
                        </a:rPr>
                        <a:t>Promote and encourage the use of key Didcot places.</a:t>
                      </a:r>
                      <a:endParaRPr lang="en-GB" sz="900" dirty="0"/>
                    </a:p>
                    <a:p>
                      <a:pPr lvl="0">
                        <a:buNone/>
                      </a:pPr>
                      <a:endParaRPr lang="en-GB" sz="900" b="0" i="0" u="none" strike="noStrike" noProof="0">
                        <a:solidFill>
                          <a:srgbClr val="000000"/>
                        </a:solidFill>
                        <a:latin typeface="Arial"/>
                      </a:endParaRPr>
                    </a:p>
                  </a:txBody>
                  <a:tcPr marL="68580" marR="68580" marT="34290" marB="34290">
                    <a:solidFill>
                      <a:schemeClr val="accent4">
                        <a:lumMod val="60000"/>
                        <a:lumOff val="40000"/>
                      </a:schemeClr>
                    </a:solidFill>
                  </a:tcPr>
                </a:tc>
                <a:tc>
                  <a:txBody>
                    <a:bodyPr/>
                    <a:lstStyle/>
                    <a:p>
                      <a:pPr marL="0" lvl="0" indent="0" algn="l">
                        <a:lnSpc>
                          <a:spcPct val="100000"/>
                        </a:lnSpc>
                        <a:spcBef>
                          <a:spcPts val="0"/>
                        </a:spcBef>
                        <a:spcAft>
                          <a:spcPts val="0"/>
                        </a:spcAft>
                        <a:buNone/>
                      </a:pPr>
                      <a:r>
                        <a:rPr lang="en-GB" sz="900" b="1" i="0" u="none" strike="noStrike" noProof="0" dirty="0">
                          <a:solidFill>
                            <a:srgbClr val="242424"/>
                          </a:solidFill>
                          <a:latin typeface="Arial"/>
                        </a:rPr>
                        <a:t>Prioritising improvements to the local environs – built and natural environment </a:t>
                      </a:r>
                      <a:endParaRPr lang="en-GB" sz="900" b="0" i="0" u="none" strike="noStrike" noProof="0" dirty="0">
                        <a:solidFill>
                          <a:srgbClr val="242424"/>
                        </a:solidFill>
                        <a:latin typeface="Arial"/>
                      </a:endParaRPr>
                    </a:p>
                    <a:p>
                      <a:pPr lvl="0" indent="0" algn="l">
                        <a:lnSpc>
                          <a:spcPct val="100000"/>
                        </a:lnSpc>
                        <a:spcBef>
                          <a:spcPts val="0"/>
                        </a:spcBef>
                        <a:spcAft>
                          <a:spcPts val="0"/>
                        </a:spcAft>
                        <a:buNone/>
                      </a:pPr>
                      <a:endParaRPr lang="en-GB" sz="900" b="0" i="0" u="none" strike="noStrike" noProof="0">
                        <a:solidFill>
                          <a:srgbClr val="242424"/>
                        </a:solidFill>
                        <a:latin typeface="Arial"/>
                      </a:endParaRPr>
                    </a:p>
                    <a:p>
                      <a:pPr lvl="0" indent="0" algn="l">
                        <a:lnSpc>
                          <a:spcPct val="100000"/>
                        </a:lnSpc>
                        <a:spcBef>
                          <a:spcPts val="0"/>
                        </a:spcBef>
                        <a:spcAft>
                          <a:spcPts val="0"/>
                        </a:spcAft>
                        <a:buNone/>
                      </a:pPr>
                      <a:r>
                        <a:rPr lang="en-GB" sz="900" b="0" i="0" u="none" strike="noStrike" noProof="0" dirty="0">
                          <a:solidFill>
                            <a:srgbClr val="242424"/>
                          </a:solidFill>
                          <a:latin typeface="Arial"/>
                        </a:rPr>
                        <a:t>The quality of the built and natural environment is also a major determinant of health. </a:t>
                      </a:r>
                      <a:endParaRPr lang="en-GB" sz="1000" dirty="0"/>
                    </a:p>
                    <a:p>
                      <a:pPr lvl="0" indent="0" algn="l">
                        <a:lnSpc>
                          <a:spcPct val="100000"/>
                        </a:lnSpc>
                        <a:spcBef>
                          <a:spcPts val="0"/>
                        </a:spcBef>
                        <a:spcAft>
                          <a:spcPts val="0"/>
                        </a:spcAft>
                        <a:buNone/>
                      </a:pPr>
                      <a:endParaRPr lang="en-GB" sz="900" b="0" i="0" u="none" strike="noStrike" noProof="0">
                        <a:solidFill>
                          <a:srgbClr val="242424"/>
                        </a:solidFill>
                        <a:latin typeface="Arial"/>
                      </a:endParaRPr>
                    </a:p>
                    <a:p>
                      <a:pPr lvl="0" indent="0" algn="l">
                        <a:lnSpc>
                          <a:spcPct val="100000"/>
                        </a:lnSpc>
                        <a:spcBef>
                          <a:spcPts val="0"/>
                        </a:spcBef>
                        <a:spcAft>
                          <a:spcPts val="0"/>
                        </a:spcAft>
                        <a:buNone/>
                      </a:pPr>
                      <a:r>
                        <a:rPr lang="en-GB" sz="900" b="0" i="0" u="none" strike="noStrike" noProof="0" dirty="0">
                          <a:solidFill>
                            <a:srgbClr val="242424"/>
                          </a:solidFill>
                          <a:latin typeface="Arial"/>
                        </a:rPr>
                        <a:t>Evidence shows that access to nature is linked to significant improvements in both physical and mental health and reduces health inequality.</a:t>
                      </a:r>
                      <a:endParaRPr lang="en-GB" sz="1000" dirty="0"/>
                    </a:p>
                    <a:p>
                      <a:pPr lvl="0" algn="l">
                        <a:lnSpc>
                          <a:spcPct val="100000"/>
                        </a:lnSpc>
                        <a:spcBef>
                          <a:spcPts val="0"/>
                        </a:spcBef>
                        <a:spcAft>
                          <a:spcPts val="0"/>
                        </a:spcAft>
                        <a:buNone/>
                      </a:pPr>
                      <a:endParaRPr lang="en-GB" sz="900" b="0" i="0" u="none" strike="noStrike" noProof="0">
                        <a:solidFill>
                          <a:srgbClr val="242424"/>
                        </a:solidFill>
                        <a:latin typeface="Arial"/>
                      </a:endParaRPr>
                    </a:p>
                    <a:p>
                      <a:pPr marL="285750" lvl="0" indent="-285750" algn="l">
                        <a:lnSpc>
                          <a:spcPct val="100000"/>
                        </a:lnSpc>
                        <a:spcBef>
                          <a:spcPts val="0"/>
                        </a:spcBef>
                        <a:spcAft>
                          <a:spcPts val="0"/>
                        </a:spcAft>
                        <a:buFont typeface="Arial" panose="020B0604020202020204" pitchFamily="34" charset="0"/>
                        <a:buChar char="•"/>
                      </a:pPr>
                      <a:r>
                        <a:rPr lang="en-GB" sz="900" b="0" i="0" u="none" strike="noStrike" noProof="0" dirty="0">
                          <a:solidFill>
                            <a:srgbClr val="242424"/>
                          </a:solidFill>
                          <a:latin typeface="Arial"/>
                        </a:rPr>
                        <a:t>Better provisions to be able to use active travel </a:t>
                      </a:r>
                    </a:p>
                    <a:p>
                      <a:pPr marL="285750" lvl="0" indent="-285750" algn="l">
                        <a:lnSpc>
                          <a:spcPct val="100000"/>
                        </a:lnSpc>
                        <a:spcBef>
                          <a:spcPts val="0"/>
                        </a:spcBef>
                        <a:spcAft>
                          <a:spcPts val="0"/>
                        </a:spcAft>
                        <a:buFont typeface="Arial" panose="020B0604020202020204" pitchFamily="34" charset="0"/>
                        <a:buChar char="•"/>
                      </a:pPr>
                      <a:r>
                        <a:rPr lang="en-GB" sz="900" b="0" i="0" u="none" strike="noStrike" noProof="0" dirty="0">
                          <a:solidFill>
                            <a:srgbClr val="242424"/>
                          </a:solidFill>
                          <a:latin typeface="Arial"/>
                        </a:rPr>
                        <a:t>More diverse usage and access to open space</a:t>
                      </a:r>
                    </a:p>
                    <a:p>
                      <a:pPr marL="285750" lvl="0" indent="-285750" algn="l">
                        <a:lnSpc>
                          <a:spcPct val="100000"/>
                        </a:lnSpc>
                        <a:spcBef>
                          <a:spcPts val="0"/>
                        </a:spcBef>
                        <a:spcAft>
                          <a:spcPts val="0"/>
                        </a:spcAft>
                        <a:buFont typeface="Arial" panose="020B0604020202020204" pitchFamily="34" charset="0"/>
                        <a:buChar char="•"/>
                      </a:pPr>
                      <a:r>
                        <a:rPr lang="en-GB" sz="900" b="0" i="0" u="none" strike="noStrike" noProof="0" dirty="0">
                          <a:solidFill>
                            <a:srgbClr val="242424"/>
                          </a:solidFill>
                          <a:latin typeface="Arial"/>
                        </a:rPr>
                        <a:t>Better connections in and around the town, to access facilities more easily</a:t>
                      </a:r>
                    </a:p>
                    <a:p>
                      <a:pPr lvl="0">
                        <a:buNone/>
                      </a:pPr>
                      <a:endParaRPr lang="en-GB" sz="900" b="1" i="0" u="none" strike="noStrike" noProof="0">
                        <a:solidFill>
                          <a:srgbClr val="242424"/>
                        </a:solidFill>
                        <a:latin typeface="Arial"/>
                      </a:endParaRPr>
                    </a:p>
                  </a:txBody>
                  <a:tcPr marL="68580" marR="68580" marT="34290" marB="34290">
                    <a:solidFill>
                      <a:schemeClr val="accent4">
                        <a:lumMod val="60000"/>
                        <a:lumOff val="40000"/>
                      </a:schemeClr>
                    </a:solidFill>
                  </a:tcPr>
                </a:tc>
                <a:tc>
                  <a:txBody>
                    <a:bodyPr/>
                    <a:lstStyle/>
                    <a:p>
                      <a:pPr marL="0" lvl="0" indent="0" algn="l">
                        <a:lnSpc>
                          <a:spcPct val="100000"/>
                        </a:lnSpc>
                        <a:spcBef>
                          <a:spcPts val="0"/>
                        </a:spcBef>
                        <a:spcAft>
                          <a:spcPts val="0"/>
                        </a:spcAft>
                        <a:buNone/>
                      </a:pPr>
                      <a:r>
                        <a:rPr lang="en-GB" sz="900" b="0" i="0" u="none" strike="noStrike" noProof="0" dirty="0">
                          <a:solidFill>
                            <a:srgbClr val="242424"/>
                          </a:solidFill>
                          <a:latin typeface="Arial"/>
                        </a:rPr>
                        <a:t>Greater access to improved nature, biodiversity and a local facilities to residents to improve mental and physical health, wellbeing. </a:t>
                      </a:r>
                    </a:p>
                    <a:p>
                      <a:pPr marL="0" lvl="0" indent="0" algn="l">
                        <a:lnSpc>
                          <a:spcPct val="100000"/>
                        </a:lnSpc>
                        <a:spcBef>
                          <a:spcPts val="0"/>
                        </a:spcBef>
                        <a:spcAft>
                          <a:spcPts val="0"/>
                        </a:spcAft>
                        <a:buNone/>
                      </a:pPr>
                      <a:endParaRPr lang="en-GB" sz="900" b="0" i="0" u="none" strike="noStrike" noProof="0">
                        <a:solidFill>
                          <a:srgbClr val="242424"/>
                        </a:solidFill>
                        <a:latin typeface="Arial"/>
                      </a:endParaRPr>
                    </a:p>
                    <a:p>
                      <a:pPr marL="0" lvl="0" indent="0" algn="l">
                        <a:lnSpc>
                          <a:spcPct val="100000"/>
                        </a:lnSpc>
                        <a:spcBef>
                          <a:spcPts val="0"/>
                        </a:spcBef>
                        <a:spcAft>
                          <a:spcPts val="0"/>
                        </a:spcAft>
                        <a:buNone/>
                      </a:pPr>
                      <a:r>
                        <a:rPr lang="en-GB" sz="900" b="0" i="0" u="none" strike="noStrike" noProof="0" dirty="0">
                          <a:solidFill>
                            <a:srgbClr val="242424"/>
                          </a:solidFill>
                          <a:latin typeface="Arial"/>
                        </a:rPr>
                        <a:t>Public transport and active travel opportunities improve access, physical and mental health and support the local environment by reducing the impact of climate change. </a:t>
                      </a:r>
                      <a:endParaRPr lang="en-GB" sz="900" dirty="0">
                        <a:latin typeface="Arial"/>
                      </a:endParaRPr>
                    </a:p>
                    <a:p>
                      <a:pPr marL="0" lvl="0" indent="0" algn="l">
                        <a:lnSpc>
                          <a:spcPct val="100000"/>
                        </a:lnSpc>
                        <a:spcBef>
                          <a:spcPts val="0"/>
                        </a:spcBef>
                        <a:spcAft>
                          <a:spcPts val="0"/>
                        </a:spcAft>
                        <a:buNone/>
                      </a:pPr>
                      <a:endParaRPr lang="en-GB" sz="900" b="0" i="0" u="none" strike="noStrike" noProof="0">
                        <a:solidFill>
                          <a:srgbClr val="242424"/>
                        </a:solidFill>
                        <a:latin typeface="Arial"/>
                      </a:endParaRPr>
                    </a:p>
                    <a:p>
                      <a:pPr marL="0" lvl="0" indent="0" algn="l">
                        <a:lnSpc>
                          <a:spcPct val="100000"/>
                        </a:lnSpc>
                        <a:spcBef>
                          <a:spcPts val="0"/>
                        </a:spcBef>
                        <a:spcAft>
                          <a:spcPts val="0"/>
                        </a:spcAft>
                        <a:buNone/>
                      </a:pPr>
                      <a:r>
                        <a:rPr lang="en-GB" sz="900" b="0" i="0" u="none" strike="noStrike" noProof="0" dirty="0">
                          <a:solidFill>
                            <a:srgbClr val="242424"/>
                          </a:solidFill>
                          <a:latin typeface="Arial"/>
                        </a:rPr>
                        <a:t>Improved access to services, food and opportunities lead to better life and health and wellbeing opportunities.</a:t>
                      </a:r>
                      <a:endParaRPr lang="en-GB" sz="900" dirty="0">
                        <a:latin typeface="Arial"/>
                      </a:endParaRPr>
                    </a:p>
                    <a:p>
                      <a:pPr marL="0" lvl="0" indent="0" algn="l">
                        <a:lnSpc>
                          <a:spcPct val="100000"/>
                        </a:lnSpc>
                        <a:spcBef>
                          <a:spcPts val="0"/>
                        </a:spcBef>
                        <a:spcAft>
                          <a:spcPts val="0"/>
                        </a:spcAft>
                        <a:buNone/>
                      </a:pPr>
                      <a:endParaRPr lang="en-GB" sz="900" b="0" i="0" u="none" strike="noStrike" noProof="0">
                        <a:solidFill>
                          <a:srgbClr val="242424"/>
                        </a:solidFill>
                        <a:latin typeface="Arial"/>
                      </a:endParaRPr>
                    </a:p>
                    <a:p>
                      <a:pPr marL="0" lvl="0" indent="0" algn="l">
                        <a:lnSpc>
                          <a:spcPct val="100000"/>
                        </a:lnSpc>
                        <a:spcBef>
                          <a:spcPts val="0"/>
                        </a:spcBef>
                        <a:spcAft>
                          <a:spcPts val="0"/>
                        </a:spcAft>
                        <a:buNone/>
                      </a:pPr>
                      <a:r>
                        <a:rPr lang="en-GB" sz="900" b="0" i="0" u="none" strike="noStrike" noProof="0" dirty="0">
                          <a:solidFill>
                            <a:srgbClr val="242424"/>
                          </a:solidFill>
                          <a:latin typeface="Arial"/>
                        </a:rPr>
                        <a:t>People feel safe to access local facilities and activities and feel positive about the local area.</a:t>
                      </a:r>
                      <a:endParaRPr lang="en-GB" sz="900" dirty="0">
                        <a:latin typeface="Arial"/>
                      </a:endParaRP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To enhance residents' quality of life by improving access to nature, local facilities, services, and active travel options, fostering community connection, promoting health and well-being, and ensuring a safe and positive local environment.</a:t>
                      </a:r>
                    </a:p>
                    <a:p>
                      <a:pPr marL="0" lvl="0" indent="0" algn="l">
                        <a:lnSpc>
                          <a:spcPct val="100000"/>
                        </a:lnSpc>
                        <a:spcBef>
                          <a:spcPts val="0"/>
                        </a:spcBef>
                        <a:spcAft>
                          <a:spcPts val="0"/>
                        </a:spcAft>
                        <a:buNone/>
                      </a:pPr>
                      <a:endParaRPr lang="en-GB" sz="900" b="0" i="0" u="none" strike="noStrike" noProof="0">
                        <a:solidFill>
                          <a:srgbClr val="000000"/>
                        </a:solidFill>
                        <a:latin typeface="Arial"/>
                      </a:endParaRPr>
                    </a:p>
                    <a:p>
                      <a:pPr marL="0" lvl="0" indent="0" algn="l">
                        <a:lnSpc>
                          <a:spcPct val="100000"/>
                        </a:lnSpc>
                        <a:spcBef>
                          <a:spcPts val="0"/>
                        </a:spcBef>
                        <a:spcAft>
                          <a:spcPts val="0"/>
                        </a:spcAft>
                        <a:buNone/>
                      </a:pPr>
                      <a:r>
                        <a:rPr lang="en-GB" sz="900" b="0" i="0" u="none" strike="noStrike" noProof="0" dirty="0">
                          <a:solidFill>
                            <a:srgbClr val="000000"/>
                          </a:solidFill>
                          <a:latin typeface="Arial"/>
                        </a:rPr>
                        <a:t>To improve residents' well-being by creating warmer, more comfortable, and energy-efficient homes, reducing fuel poverty, and empowering the community through support, skills development, and access to sustainable solutions.</a:t>
                      </a:r>
                    </a:p>
                  </a:txBody>
                  <a:tcPr marL="68580" marR="68580" marT="34290" marB="34290">
                    <a:solidFill>
                      <a:schemeClr val="accent4">
                        <a:lumMod val="60000"/>
                        <a:lumOff val="40000"/>
                      </a:schemeClr>
                    </a:solidFill>
                  </a:tcPr>
                </a:tc>
                <a:tc>
                  <a:txBody>
                    <a:bodyPr/>
                    <a:lstStyle/>
                    <a:p>
                      <a:r>
                        <a:rPr lang="en-GB" sz="900" b="1" dirty="0">
                          <a:latin typeface="Arial"/>
                        </a:rPr>
                        <a:t>Lead:  </a:t>
                      </a:r>
                      <a:r>
                        <a:rPr lang="en-GB" sz="900" b="0" dirty="0">
                          <a:latin typeface="Arial"/>
                        </a:rPr>
                        <a:t>SODC</a:t>
                      </a:r>
                      <a:r>
                        <a:rPr lang="en-GB" sz="900" b="1" dirty="0">
                          <a:latin typeface="Arial"/>
                        </a:rPr>
                        <a:t>,</a:t>
                      </a:r>
                      <a:r>
                        <a:rPr lang="en-GB" sz="900" b="0" i="0" u="none" strike="noStrike" noProof="0" dirty="0">
                          <a:solidFill>
                            <a:srgbClr val="000000"/>
                          </a:solidFill>
                          <a:latin typeface="Arial"/>
                        </a:rPr>
                        <a:t> Didcot Town Council, Active Communities team,  Police, OCC, Network Rail, Great Western Park, ICB, Taylor Wimpey</a:t>
                      </a:r>
                    </a:p>
                    <a:p>
                      <a:pPr lvl="0">
                        <a:buNone/>
                      </a:pPr>
                      <a:endParaRPr lang="en-GB" sz="900" b="0" i="0" u="none" strike="noStrike" noProof="0">
                        <a:solidFill>
                          <a:srgbClr val="000000"/>
                        </a:solidFill>
                        <a:latin typeface="Arial"/>
                      </a:endParaRPr>
                    </a:p>
                    <a:p>
                      <a:pPr lvl="0">
                        <a:buNone/>
                      </a:pPr>
                      <a:r>
                        <a:rPr lang="en-GB" sz="900" b="1" i="0" u="none" strike="noStrike" noProof="0" dirty="0">
                          <a:solidFill>
                            <a:srgbClr val="000000"/>
                          </a:solidFill>
                          <a:latin typeface="Arial"/>
                        </a:rPr>
                        <a:t>Supporting: </a:t>
                      </a:r>
                      <a:r>
                        <a:rPr lang="en-GB" sz="900" b="0" i="0" u="none" strike="noStrike" noProof="0" dirty="0">
                          <a:solidFill>
                            <a:srgbClr val="000000"/>
                          </a:solidFill>
                          <a:latin typeface="Arial"/>
                        </a:rPr>
                        <a:t>Town Council, SODC, Soha, BHBH, Citizens Advice South and Vale, Sustainable Didcot, Didcot Library, </a:t>
                      </a:r>
                      <a:endParaRPr lang="en-GB" sz="900" dirty="0"/>
                    </a:p>
                    <a:p>
                      <a:pPr lvl="0">
                        <a:buNone/>
                      </a:pPr>
                      <a:r>
                        <a:rPr lang="en-GB" sz="900" b="0" i="0" u="none" strike="noStrike" noProof="0" dirty="0">
                          <a:solidFill>
                            <a:srgbClr val="000000"/>
                          </a:solidFill>
                          <a:latin typeface="Arial"/>
                        </a:rPr>
                        <a:t>Didcot Food Bank, </a:t>
                      </a:r>
                      <a:endParaRPr lang="en-GB" sz="900" dirty="0"/>
                    </a:p>
                    <a:p>
                      <a:pPr lvl="0">
                        <a:buNone/>
                      </a:pPr>
                      <a:r>
                        <a:rPr lang="en-GB" sz="900" b="0" i="0" u="none" strike="noStrike" noProof="0" dirty="0">
                          <a:solidFill>
                            <a:srgbClr val="000000"/>
                          </a:solidFill>
                          <a:latin typeface="Arial"/>
                        </a:rPr>
                        <a:t>Age UK. Sustainable Didcot, Woodlands Medical Centre and their appointed developer </a:t>
                      </a:r>
                      <a:endParaRPr lang="en-GB" sz="900" dirty="0"/>
                    </a:p>
                    <a:p>
                      <a:pPr lvl="0">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p>
                      <a:pPr lvl="0">
                        <a:buNone/>
                      </a:pPr>
                      <a:endParaRPr lang="en-GB" sz="900" b="0" i="0" u="none" strike="noStrike" noProof="0">
                        <a:solidFill>
                          <a:srgbClr val="000000"/>
                        </a:solidFill>
                        <a:latin typeface="Arial"/>
                      </a:endParaRPr>
                    </a:p>
                  </a:txBody>
                  <a:tcPr marL="68580" marR="68580" marT="34290" marB="34290">
                    <a:solidFill>
                      <a:schemeClr val="accent4">
                        <a:lumMod val="60000"/>
                        <a:lumOff val="40000"/>
                      </a:schemeClr>
                    </a:solidFill>
                  </a:tcPr>
                </a:tc>
                <a:extLst>
                  <a:ext uri="{0D108BD9-81ED-4DB2-BD59-A6C34878D82A}">
                    <a16:rowId xmlns:a16="http://schemas.microsoft.com/office/drawing/2014/main" val="3289294168"/>
                  </a:ext>
                </a:extLst>
              </a:tr>
            </a:tbl>
          </a:graphicData>
        </a:graphic>
      </p:graphicFrame>
    </p:spTree>
    <p:extLst>
      <p:ext uri="{BB962C8B-B14F-4D97-AF65-F5344CB8AC3E}">
        <p14:creationId xmlns:p14="http://schemas.microsoft.com/office/powerpoint/2010/main" val="319407222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866786e-e3ab-41a3-8e61-ed618963d9a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BDBA5D3DFB0842BC22F4B5CBC5A7AB" ma:contentTypeVersion="12" ma:contentTypeDescription="Create a new document." ma:contentTypeScope="" ma:versionID="08467f7fbfbb8f84322119563962db36">
  <xsd:schema xmlns:xsd="http://www.w3.org/2001/XMLSchema" xmlns:xs="http://www.w3.org/2001/XMLSchema" xmlns:p="http://schemas.microsoft.com/office/2006/metadata/properties" xmlns:ns2="e866786e-e3ab-41a3-8e61-ed618963d9a1" targetNamespace="http://schemas.microsoft.com/office/2006/metadata/properties" ma:root="true" ma:fieldsID="b7068abdc5e39b3fc7d87a657bc584f2" ns2:_="">
    <xsd:import namespace="e866786e-e3ab-41a3-8e61-ed618963d9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66786e-e3ab-41a3-8e61-ed618963d9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05fed6d7-891e-4ce3-9451-83843144b106"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descrip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B4BA4C3-0DFA-42E4-AC7A-99B403DD4F21}">
  <ds:schemaRefs>
    <ds:schemaRef ds:uri="http://schemas.microsoft.com/sharepoint/v3/contenttype/forms"/>
  </ds:schemaRefs>
</ds:datastoreItem>
</file>

<file path=customXml/itemProps2.xml><?xml version="1.0" encoding="utf-8"?>
<ds:datastoreItem xmlns:ds="http://schemas.openxmlformats.org/officeDocument/2006/customXml" ds:itemID="{D62F07D0-BA79-4667-A643-155730CE466A}">
  <ds:schemaRefs>
    <ds:schemaRef ds:uri="e866786e-e3ab-41a3-8e61-ed618963d9a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BA3535D-FD10-4A08-9BA3-0FC73792E9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66786e-e3ab-41a3-8e61-ed618963d9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Application>Microsoft Office PowerPoint</Application>
  <PresentationFormat>On-screen Show (4:3)</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2013 - 2022 Theme</vt:lpstr>
      <vt:lpstr>Healthy Didcot </vt:lpstr>
      <vt:lpstr>Didcot Community Insight Profile Recommendations </vt:lpstr>
      <vt:lpstr>The action plan covers four main areas </vt:lpstr>
      <vt:lpstr>Communications and development</vt:lpstr>
      <vt:lpstr>Wellbeing</vt:lpstr>
      <vt:lpstr>Health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Roberts</dc:creator>
  <cp:revision>96</cp:revision>
  <dcterms:created xsi:type="dcterms:W3CDTF">2015-07-14T10:38:09Z</dcterms:created>
  <dcterms:modified xsi:type="dcterms:W3CDTF">2025-11-21T11:45:38Z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0x010100D7BDBA5D3DFB0842BC22F4B5CBC5A7AB</vt:lpwstr>
  </property>
  <property fmtid="{D5CDD505-2E9C-101B-9397-08002B2CF9AE}" pid="3" name="MediaServiceImageTags">
    <vt:lpwstr/>
  </property>
</Properties>
</file>