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4"/>
  </p:sldMasterIdLst>
  <p:notesMasterIdLst>
    <p:notesMasterId r:id="rId31"/>
  </p:notesMasterIdLst>
  <p:sldIdLst>
    <p:sldId id="257" r:id="rId5"/>
    <p:sldId id="258" r:id="rId6"/>
    <p:sldId id="262" r:id="rId7"/>
    <p:sldId id="298" r:id="rId8"/>
    <p:sldId id="299" r:id="rId9"/>
    <p:sldId id="283" r:id="rId10"/>
    <p:sldId id="261" r:id="rId11"/>
    <p:sldId id="260" r:id="rId12"/>
    <p:sldId id="264" r:id="rId13"/>
    <p:sldId id="268" r:id="rId14"/>
    <p:sldId id="265" r:id="rId15"/>
    <p:sldId id="270" r:id="rId16"/>
    <p:sldId id="274" r:id="rId17"/>
    <p:sldId id="272" r:id="rId18"/>
    <p:sldId id="295" r:id="rId19"/>
    <p:sldId id="293" r:id="rId20"/>
    <p:sldId id="277" r:id="rId21"/>
    <p:sldId id="273" r:id="rId22"/>
    <p:sldId id="278" r:id="rId23"/>
    <p:sldId id="287" r:id="rId24"/>
    <p:sldId id="279" r:id="rId25"/>
    <p:sldId id="288" r:id="rId26"/>
    <p:sldId id="297" r:id="rId27"/>
    <p:sldId id="271" r:id="rId28"/>
    <p:sldId id="296" r:id="rId29"/>
    <p:sldId id="294"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578612-691D-3F83-F95C-779B6F3FB28D}" name="Brown, Karen" initials="BK" userId="S::karen.brown@southandvale.gov.uk::880ff01f-e2e2-4ccf-a705-0a4de7e9695f" providerId="AD"/>
  <p188:author id="{67D83E32-35F4-A3C9-D805-5EACF2D0CD0F}" name="Karen Brown" initials="KB" userId="S::karen.brown@SouthandValegovuk.onmicrosoft.com::a3a124e8-e25d-4c6f-b991-834bf4cfa65f" providerId="AD"/>
  <p188:author id="{9DFDB932-E1C5-32E8-B26A-D0C34D24B062}" name="Neal, Stephanie" initials="NS" userId="S::Stephanie.Neal@southandvale.gov.uk::fe327b67-6865-4d58-bace-e46c31c1246f" providerId="AD"/>
  <p188:author id="{E6485E85-B8D4-EAFF-7565-7273B045C890}" name="Diane Foster" initials="DF" userId="S::Diane.Foster@southandvale.gov.uk::08123ecb-3dc3-42c8-b4c2-e737fbae9540" providerId="AD"/>
  <p188:author id="{0A6A62A8-B4E0-7086-4828-73F62D66EE65}" name="Karen Brown" initials="KB" userId="S::karen.brown@southandvale.gov.uk::a3a124e8-e25d-4c6f-b991-834bf4cfa65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BB2AE4-5DBA-4D07-9C81-F82C86B5F1F8}" v="84" dt="2026-06-02T08:32:27.1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8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en Brown" userId="a3a124e8-e25d-4c6f-b991-834bf4cfa65f" providerId="ADAL" clId="{4626DCD7-CEF4-403E-9A06-4090B699DC85}"/>
    <pc:docChg chg="undo redo custSel addSld delSld modSld sldOrd">
      <pc:chgData name="Karen Brown" userId="a3a124e8-e25d-4c6f-b991-834bf4cfa65f" providerId="ADAL" clId="{4626DCD7-CEF4-403E-9A06-4090B699DC85}" dt="2026-06-02T08:32:49.145" v="362" actId="14100"/>
      <pc:docMkLst>
        <pc:docMk/>
      </pc:docMkLst>
      <pc:sldChg chg="addSp delSp modSp del mod">
        <pc:chgData name="Karen Brown" userId="a3a124e8-e25d-4c6f-b991-834bf4cfa65f" providerId="ADAL" clId="{4626DCD7-CEF4-403E-9A06-4090B699DC85}" dt="2026-06-01T16:23:46.866" v="303" actId="2696"/>
        <pc:sldMkLst>
          <pc:docMk/>
          <pc:sldMk cId="523863740" sldId="263"/>
        </pc:sldMkLst>
        <pc:graphicFrameChg chg="add del mod modGraphic">
          <ac:chgData name="Karen Brown" userId="a3a124e8-e25d-4c6f-b991-834bf4cfa65f" providerId="ADAL" clId="{4626DCD7-CEF4-403E-9A06-4090B699DC85}" dt="2026-06-01T15:48:15.093" v="118" actId="3680"/>
          <ac:graphicFrameMkLst>
            <pc:docMk/>
            <pc:sldMk cId="523863740" sldId="263"/>
            <ac:graphicFrameMk id="2" creationId="{5169BDFC-9A51-5FFC-F1A6-E5F75BC6B554}"/>
          </ac:graphicFrameMkLst>
        </pc:graphicFrameChg>
        <pc:graphicFrameChg chg="add del mod modGraphic">
          <ac:chgData name="Karen Brown" userId="a3a124e8-e25d-4c6f-b991-834bf4cfa65f" providerId="ADAL" clId="{4626DCD7-CEF4-403E-9A06-4090B699DC85}" dt="2026-06-01T15:53:50.495" v="168" actId="14100"/>
          <ac:graphicFrameMkLst>
            <pc:docMk/>
            <pc:sldMk cId="523863740" sldId="263"/>
            <ac:graphicFrameMk id="5" creationId="{4FB1AD8A-FFE4-8854-E0D1-A8CB66BC7ED4}"/>
          </ac:graphicFrameMkLst>
        </pc:graphicFrameChg>
        <pc:graphicFrameChg chg="add del modGraphic">
          <ac:chgData name="Karen Brown" userId="a3a124e8-e25d-4c6f-b991-834bf4cfa65f" providerId="ADAL" clId="{4626DCD7-CEF4-403E-9A06-4090B699DC85}" dt="2026-06-01T15:49:53.304" v="138" actId="3680"/>
          <ac:graphicFrameMkLst>
            <pc:docMk/>
            <pc:sldMk cId="523863740" sldId="263"/>
            <ac:graphicFrameMk id="6" creationId="{B9C31F7D-6D2B-AAF5-BE61-703905DF9EAB}"/>
          </ac:graphicFrameMkLst>
        </pc:graphicFrameChg>
        <pc:graphicFrameChg chg="add del mod">
          <ac:chgData name="Karen Brown" userId="a3a124e8-e25d-4c6f-b991-834bf4cfa65f" providerId="ADAL" clId="{4626DCD7-CEF4-403E-9A06-4090B699DC85}" dt="2026-06-01T15:52:15.526" v="154" actId="21"/>
          <ac:graphicFrameMkLst>
            <pc:docMk/>
            <pc:sldMk cId="523863740" sldId="263"/>
            <ac:graphicFrameMk id="7" creationId="{4FB1AD8A-FFE4-8854-E0D1-A8CB66BC7ED4}"/>
          </ac:graphicFrameMkLst>
        </pc:graphicFrameChg>
        <pc:picChg chg="add del">
          <ac:chgData name="Karen Brown" userId="a3a124e8-e25d-4c6f-b991-834bf4cfa65f" providerId="ADAL" clId="{4626DCD7-CEF4-403E-9A06-4090B699DC85}" dt="2026-06-01T15:48:34.988" v="121" actId="22"/>
          <ac:picMkLst>
            <pc:docMk/>
            <pc:sldMk cId="523863740" sldId="263"/>
            <ac:picMk id="4" creationId="{AA902B99-C61F-1F11-B104-0BF60A36E199}"/>
          </ac:picMkLst>
        </pc:picChg>
      </pc:sldChg>
      <pc:sldChg chg="addSp delSp modSp mod">
        <pc:chgData name="Karen Brown" userId="a3a124e8-e25d-4c6f-b991-834bf4cfa65f" providerId="ADAL" clId="{4626DCD7-CEF4-403E-9A06-4090B699DC85}" dt="2026-06-02T08:32:27.160" v="358" actId="14100"/>
        <pc:sldMkLst>
          <pc:docMk/>
          <pc:sldMk cId="1660656949" sldId="283"/>
        </pc:sldMkLst>
        <pc:graphicFrameChg chg="add mod modGraphic">
          <ac:chgData name="Karen Brown" userId="a3a124e8-e25d-4c6f-b991-834bf4cfa65f" providerId="ADAL" clId="{4626DCD7-CEF4-403E-9A06-4090B699DC85}" dt="2026-06-02T08:31:35.372" v="357" actId="27107"/>
          <ac:graphicFrameMkLst>
            <pc:docMk/>
            <pc:sldMk cId="1660656949" sldId="283"/>
            <ac:graphicFrameMk id="2" creationId="{CC807C3D-FDB5-F374-B4E3-FD487F82DFF7}"/>
          </ac:graphicFrameMkLst>
        </pc:graphicFrameChg>
        <pc:graphicFrameChg chg="del mod">
          <ac:chgData name="Karen Brown" userId="a3a124e8-e25d-4c6f-b991-834bf4cfa65f" providerId="ADAL" clId="{4626DCD7-CEF4-403E-9A06-4090B699DC85}" dt="2026-06-01T16:31:38.862" v="311" actId="21"/>
          <ac:graphicFrameMkLst>
            <pc:docMk/>
            <pc:sldMk cId="1660656949" sldId="283"/>
            <ac:graphicFrameMk id="5" creationId="{683ADAE1-F046-90D3-B772-9CF89A541A08}"/>
          </ac:graphicFrameMkLst>
        </pc:graphicFrameChg>
        <pc:graphicFrameChg chg="add del">
          <ac:chgData name="Karen Brown" userId="a3a124e8-e25d-4c6f-b991-834bf4cfa65f" providerId="ADAL" clId="{4626DCD7-CEF4-403E-9A06-4090B699DC85}" dt="2026-06-02T08:29:52.500" v="346" actId="3680"/>
          <ac:graphicFrameMkLst>
            <pc:docMk/>
            <pc:sldMk cId="1660656949" sldId="283"/>
            <ac:graphicFrameMk id="8" creationId="{B4521EA0-65B4-66BC-431E-A49365693110}"/>
          </ac:graphicFrameMkLst>
        </pc:graphicFrameChg>
        <pc:picChg chg="add mod">
          <ac:chgData name="Karen Brown" userId="a3a124e8-e25d-4c6f-b991-834bf4cfa65f" providerId="ADAL" clId="{4626DCD7-CEF4-403E-9A06-4090B699DC85}" dt="2026-06-02T08:29:18.937" v="336" actId="1076"/>
          <ac:picMkLst>
            <pc:docMk/>
            <pc:sldMk cId="1660656949" sldId="283"/>
            <ac:picMk id="3" creationId="{A27B7DED-493B-4AB7-9B8B-14FF65A05238}"/>
          </ac:picMkLst>
        </pc:picChg>
        <pc:picChg chg="add del mod">
          <ac:chgData name="Karen Brown" userId="a3a124e8-e25d-4c6f-b991-834bf4cfa65f" providerId="ADAL" clId="{4626DCD7-CEF4-403E-9A06-4090B699DC85}" dt="2026-06-02T08:29:26.465" v="342" actId="478"/>
          <ac:picMkLst>
            <pc:docMk/>
            <pc:sldMk cId="1660656949" sldId="283"/>
            <ac:picMk id="4" creationId="{A27B7DED-493B-4AB7-9B8B-14FF65A05238}"/>
          </ac:picMkLst>
        </pc:picChg>
        <pc:picChg chg="add mod">
          <ac:chgData name="Karen Brown" userId="a3a124e8-e25d-4c6f-b991-834bf4cfa65f" providerId="ADAL" clId="{4626DCD7-CEF4-403E-9A06-4090B699DC85}" dt="2026-06-02T08:29:19.707" v="339" actId="1076"/>
          <ac:picMkLst>
            <pc:docMk/>
            <pc:sldMk cId="1660656949" sldId="283"/>
            <ac:picMk id="5" creationId="{667F179C-F8C0-8A19-6898-D1C74BD4466E}"/>
          </ac:picMkLst>
        </pc:picChg>
        <pc:picChg chg="add del mod">
          <ac:chgData name="Karen Brown" userId="a3a124e8-e25d-4c6f-b991-834bf4cfa65f" providerId="ADAL" clId="{4626DCD7-CEF4-403E-9A06-4090B699DC85}" dt="2026-06-02T08:29:34.441" v="344" actId="478"/>
          <ac:picMkLst>
            <pc:docMk/>
            <pc:sldMk cId="1660656949" sldId="283"/>
            <ac:picMk id="6" creationId="{A8FF22E6-F614-95DE-567F-12B383C5F4CF}"/>
          </ac:picMkLst>
        </pc:picChg>
        <pc:picChg chg="add del mod">
          <ac:chgData name="Karen Brown" userId="a3a124e8-e25d-4c6f-b991-834bf4cfa65f" providerId="ADAL" clId="{4626DCD7-CEF4-403E-9A06-4090B699DC85}" dt="2026-06-02T08:29:34.441" v="344" actId="478"/>
          <ac:picMkLst>
            <pc:docMk/>
            <pc:sldMk cId="1660656949" sldId="283"/>
            <ac:picMk id="7" creationId="{B2BFDB65-5756-3C96-C189-2163B5CA5CE7}"/>
          </ac:picMkLst>
        </pc:picChg>
        <pc:picChg chg="add del mod">
          <ac:chgData name="Karen Brown" userId="a3a124e8-e25d-4c6f-b991-834bf4cfa65f" providerId="ADAL" clId="{4626DCD7-CEF4-403E-9A06-4090B699DC85}" dt="2026-06-02T08:29:20.739" v="341" actId="1076"/>
          <ac:picMkLst>
            <pc:docMk/>
            <pc:sldMk cId="1660656949" sldId="283"/>
            <ac:picMk id="1026" creationId="{667F179C-F8C0-8A19-6898-D1C74BD4466E}"/>
          </ac:picMkLst>
        </pc:picChg>
        <pc:picChg chg="add mod">
          <ac:chgData name="Karen Brown" userId="a3a124e8-e25d-4c6f-b991-834bf4cfa65f" providerId="ADAL" clId="{4626DCD7-CEF4-403E-9A06-4090B699DC85}" dt="2026-06-02T08:32:27.160" v="358" actId="14100"/>
          <ac:picMkLst>
            <pc:docMk/>
            <pc:sldMk cId="1660656949" sldId="283"/>
            <ac:picMk id="1027" creationId="{28823CB1-EFED-48A3-2BE3-8718172A2244}"/>
          </ac:picMkLst>
        </pc:picChg>
      </pc:sldChg>
      <pc:sldChg chg="addSp delSp modSp mod">
        <pc:chgData name="Karen Brown" userId="a3a124e8-e25d-4c6f-b991-834bf4cfa65f" providerId="ADAL" clId="{4626DCD7-CEF4-403E-9A06-4090B699DC85}" dt="2026-06-02T08:32:49.145" v="362" actId="14100"/>
        <pc:sldMkLst>
          <pc:docMk/>
          <pc:sldMk cId="123571796" sldId="298"/>
        </pc:sldMkLst>
        <pc:spChg chg="mod">
          <ac:chgData name="Karen Brown" userId="a3a124e8-e25d-4c6f-b991-834bf4cfa65f" providerId="ADAL" clId="{4626DCD7-CEF4-403E-9A06-4090B699DC85}" dt="2026-06-02T08:31:16.597" v="356" actId="2710"/>
          <ac:spMkLst>
            <pc:docMk/>
            <pc:sldMk cId="123571796" sldId="298"/>
            <ac:spMk id="3" creationId="{9C22B834-3CC0-4A50-9C5C-25FBD74D9C3E}"/>
          </ac:spMkLst>
        </pc:spChg>
        <pc:spChg chg="mod">
          <ac:chgData name="Karen Brown" userId="a3a124e8-e25d-4c6f-b991-834bf4cfa65f" providerId="ADAL" clId="{4626DCD7-CEF4-403E-9A06-4090B699DC85}" dt="2026-06-02T08:32:49.145" v="362" actId="14100"/>
          <ac:spMkLst>
            <pc:docMk/>
            <pc:sldMk cId="123571796" sldId="298"/>
            <ac:spMk id="11" creationId="{70A354F0-1C84-9493-0367-5BEAAA759286}"/>
          </ac:spMkLst>
        </pc:spChg>
        <pc:picChg chg="add mod">
          <ac:chgData name="Karen Brown" userId="a3a124e8-e25d-4c6f-b991-834bf4cfa65f" providerId="ADAL" clId="{4626DCD7-CEF4-403E-9A06-4090B699DC85}" dt="2026-06-02T08:32:37.776" v="360" actId="14100"/>
          <ac:picMkLst>
            <pc:docMk/>
            <pc:sldMk cId="123571796" sldId="298"/>
            <ac:picMk id="2" creationId="{7AAADBA5-8601-9709-0F17-F78A2A032B69}"/>
          </ac:picMkLst>
        </pc:picChg>
        <pc:picChg chg="del">
          <ac:chgData name="Karen Brown" userId="a3a124e8-e25d-4c6f-b991-834bf4cfa65f" providerId="ADAL" clId="{4626DCD7-CEF4-403E-9A06-4090B699DC85}" dt="2026-06-01T15:37:10.448" v="2" actId="21"/>
          <ac:picMkLst>
            <pc:docMk/>
            <pc:sldMk cId="123571796" sldId="298"/>
            <ac:picMk id="9" creationId="{600B8295-4808-89BD-082C-1D0E528C3C8A}"/>
          </ac:picMkLst>
        </pc:picChg>
      </pc:sldChg>
      <pc:sldChg chg="addSp delSp modSp new mod ord chgLayout">
        <pc:chgData name="Karen Brown" userId="a3a124e8-e25d-4c6f-b991-834bf4cfa65f" providerId="ADAL" clId="{4626DCD7-CEF4-403E-9A06-4090B699DC85}" dt="2026-06-01T16:34:31.649" v="324" actId="207"/>
        <pc:sldMkLst>
          <pc:docMk/>
          <pc:sldMk cId="2963734323" sldId="299"/>
        </pc:sldMkLst>
        <pc:graphicFrameChg chg="add del modGraphic">
          <ac:chgData name="Karen Brown" userId="a3a124e8-e25d-4c6f-b991-834bf4cfa65f" providerId="ADAL" clId="{4626DCD7-CEF4-403E-9A06-4090B699DC85}" dt="2026-06-01T15:54:34.798" v="178" actId="3680"/>
          <ac:graphicFrameMkLst>
            <pc:docMk/>
            <pc:sldMk cId="2963734323" sldId="299"/>
            <ac:graphicFrameMk id="2" creationId="{382C4261-E508-1849-A4F6-1203808445FE}"/>
          </ac:graphicFrameMkLst>
        </pc:graphicFrameChg>
        <pc:graphicFrameChg chg="add mod modGraphic">
          <ac:chgData name="Karen Brown" userId="a3a124e8-e25d-4c6f-b991-834bf4cfa65f" providerId="ADAL" clId="{4626DCD7-CEF4-403E-9A06-4090B699DC85}" dt="2026-06-01T16:34:31.649" v="324" actId="207"/>
          <ac:graphicFrameMkLst>
            <pc:docMk/>
            <pc:sldMk cId="2963734323" sldId="299"/>
            <ac:graphicFrameMk id="3" creationId="{50D185FE-2DF7-A474-8CDF-C929FBB13133}"/>
          </ac:graphicFrameMkLst>
        </pc:graphicFrameChg>
        <pc:graphicFrameChg chg="add mod">
          <ac:chgData name="Karen Brown" userId="a3a124e8-e25d-4c6f-b991-834bf4cfa65f" providerId="ADAL" clId="{4626DCD7-CEF4-403E-9A06-4090B699DC85}" dt="2026-06-01T15:54:14.716" v="173"/>
          <ac:graphicFrameMkLst>
            <pc:docMk/>
            <pc:sldMk cId="2963734323" sldId="299"/>
            <ac:graphicFrameMk id="5" creationId="{4FB1AD8A-FFE4-8854-E0D1-A8CB66BC7ED4}"/>
          </ac:graphicFrameMkLst>
        </pc:graphicFrameChg>
      </pc:sldChg>
      <pc:sldChg chg="new del">
        <pc:chgData name="Karen Brown" userId="a3a124e8-e25d-4c6f-b991-834bf4cfa65f" providerId="ADAL" clId="{4626DCD7-CEF4-403E-9A06-4090B699DC85}" dt="2026-06-01T16:34:57.067" v="327" actId="2696"/>
        <pc:sldMkLst>
          <pc:docMk/>
          <pc:sldMk cId="2563054355" sldId="300"/>
        </pc:sldMkLst>
      </pc:sldChg>
    </pc:docChg>
  </pc:docChgLst>
</pc:chgInfo>
</file>

<file path=ppt/diagrams/_rels/data1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svg"/><Relationship Id="rId1" Type="http://schemas.openxmlformats.org/officeDocument/2006/relationships/image" Target="../media/image13.svg"/></Relationships>
</file>

<file path=ppt/diagrams/_rels/data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svg"/><Relationship Id="rId1" Type="http://schemas.openxmlformats.org/officeDocument/2006/relationships/image" Target="../media/image10.svg"/></Relationships>
</file>

<file path=ppt/diagrams/_rels/data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svg"/><Relationship Id="rId1" Type="http://schemas.openxmlformats.org/officeDocument/2006/relationships/image" Target="../media/image13.svg"/></Relationships>
</file>

<file path=ppt/diagrams/_rels/data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svg"/><Relationship Id="rId1" Type="http://schemas.openxmlformats.org/officeDocument/2006/relationships/image" Target="../media/image13.svg"/></Relationships>
</file>

<file path=ppt/diagrams/_rels/data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svg"/><Relationship Id="rId1" Type="http://schemas.openxmlformats.org/officeDocument/2006/relationships/image" Target="../media/image13.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svg"/><Relationship Id="rId1" Type="http://schemas.openxmlformats.org/officeDocument/2006/relationships/image" Target="../media/image13.svg"/></Relationships>
</file>

<file path=ppt/diagrams/_rels/drawing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svg"/><Relationship Id="rId1" Type="http://schemas.openxmlformats.org/officeDocument/2006/relationships/image" Target="../media/image10.svg"/></Relationships>
</file>

<file path=ppt/diagrams/_rels/drawing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svg"/><Relationship Id="rId1" Type="http://schemas.openxmlformats.org/officeDocument/2006/relationships/image" Target="../media/image13.svg"/></Relationships>
</file>

<file path=ppt/diagrams/_rels/drawing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svg"/><Relationship Id="rId1" Type="http://schemas.openxmlformats.org/officeDocument/2006/relationships/image" Target="../media/image13.svg"/></Relationships>
</file>

<file path=ppt/diagrams/_rels/drawing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svg"/><Relationship Id="rId1"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DFD06F-B672-41E2-96FA-D2121357F698}"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A7427AFD-9E0B-411B-92D8-9DEE0CCC0E47}">
      <dgm:prSet custT="1"/>
      <dgm:spPr/>
      <dgm:t>
        <a:bodyPr/>
        <a:lstStyle/>
        <a:p>
          <a:r>
            <a:rPr lang="en-GB" sz="2100">
              <a:solidFill>
                <a:schemeClr val="tx1">
                  <a:lumMod val="65000"/>
                  <a:lumOff val="35000"/>
                </a:schemeClr>
              </a:solidFill>
            </a:rPr>
            <a:t>The plan sets out how responsible authorities, such as the police, district councils, county council, probation service, public health, fire and rescue service along with the voluntary sector, young people service providers and schools will work together to tackle crime and support vulnerable people.</a:t>
          </a:r>
          <a:endParaRPr lang="en-US" sz="2100">
            <a:solidFill>
              <a:schemeClr val="tx1">
                <a:lumMod val="65000"/>
                <a:lumOff val="35000"/>
              </a:schemeClr>
            </a:solidFill>
          </a:endParaRPr>
        </a:p>
      </dgm:t>
    </dgm:pt>
    <dgm:pt modelId="{4C4AFBBF-04CC-453B-BF92-456420F1E6BA}" type="parTrans" cxnId="{9D2C599F-EF2F-43DD-A6B1-82C307AC0C51}">
      <dgm:prSet/>
      <dgm:spPr/>
      <dgm:t>
        <a:bodyPr/>
        <a:lstStyle/>
        <a:p>
          <a:endParaRPr lang="en-US" sz="2100">
            <a:solidFill>
              <a:schemeClr val="tx1">
                <a:lumMod val="65000"/>
                <a:lumOff val="35000"/>
              </a:schemeClr>
            </a:solidFill>
          </a:endParaRPr>
        </a:p>
      </dgm:t>
    </dgm:pt>
    <dgm:pt modelId="{C7FF181F-8082-4683-8317-3FF2C7D91AF1}" type="sibTrans" cxnId="{9D2C599F-EF2F-43DD-A6B1-82C307AC0C51}">
      <dgm:prSet/>
      <dgm:spPr/>
      <dgm:t>
        <a:bodyPr/>
        <a:lstStyle/>
        <a:p>
          <a:endParaRPr lang="en-US" sz="2100">
            <a:solidFill>
              <a:schemeClr val="tx1">
                <a:lumMod val="65000"/>
                <a:lumOff val="35000"/>
              </a:schemeClr>
            </a:solidFill>
          </a:endParaRPr>
        </a:p>
      </dgm:t>
    </dgm:pt>
    <dgm:pt modelId="{E56C30D5-8AB6-4D3D-B122-0B4C6563876D}">
      <dgm:prSet custT="1"/>
      <dgm:spPr/>
      <dgm:t>
        <a:bodyPr/>
        <a:lstStyle/>
        <a:p>
          <a:r>
            <a:rPr lang="en-GB" sz="2100">
              <a:solidFill>
                <a:schemeClr val="tx1">
                  <a:lumMod val="65000"/>
                  <a:lumOff val="35000"/>
                </a:schemeClr>
              </a:solidFill>
            </a:rPr>
            <a:t>It takes into consideration the findings from Oxfordshire’s Strategic Intelligence Assessment and the Police and Crime Commissioner’s Police and Crime Plan to ensure the South and Vale CSP has an evidence-based approach to tackling crime and supporting those people most vulnerable in our communities. The CSP will focus on four key priorities: anti-social behaviour, domestic abuse, exploitation and serious violence.</a:t>
          </a:r>
          <a:endParaRPr lang="en-US" sz="2100">
            <a:solidFill>
              <a:schemeClr val="tx1">
                <a:lumMod val="65000"/>
                <a:lumOff val="35000"/>
              </a:schemeClr>
            </a:solidFill>
          </a:endParaRPr>
        </a:p>
      </dgm:t>
    </dgm:pt>
    <dgm:pt modelId="{EE70CC94-F6AF-42AB-9E30-CB266E18196A}" type="parTrans" cxnId="{F10BCFD8-3940-4CE6-B53D-23A6E0EF0E16}">
      <dgm:prSet/>
      <dgm:spPr/>
      <dgm:t>
        <a:bodyPr/>
        <a:lstStyle/>
        <a:p>
          <a:endParaRPr lang="en-US" sz="2100">
            <a:solidFill>
              <a:schemeClr val="tx1">
                <a:lumMod val="65000"/>
                <a:lumOff val="35000"/>
              </a:schemeClr>
            </a:solidFill>
          </a:endParaRPr>
        </a:p>
      </dgm:t>
    </dgm:pt>
    <dgm:pt modelId="{EBC21827-D55C-4E2E-AC62-657B7CA0FC77}" type="sibTrans" cxnId="{F10BCFD8-3940-4CE6-B53D-23A6E0EF0E16}">
      <dgm:prSet/>
      <dgm:spPr/>
      <dgm:t>
        <a:bodyPr/>
        <a:lstStyle/>
        <a:p>
          <a:endParaRPr lang="en-US" sz="2100">
            <a:solidFill>
              <a:schemeClr val="tx1">
                <a:lumMod val="65000"/>
                <a:lumOff val="35000"/>
              </a:schemeClr>
            </a:solidFill>
          </a:endParaRPr>
        </a:p>
      </dgm:t>
    </dgm:pt>
    <dgm:pt modelId="{D3ECE3D6-B9B7-4BC5-9CBE-02A7C594D0A3}">
      <dgm:prSet custT="1"/>
      <dgm:spPr/>
      <dgm:t>
        <a:bodyPr/>
        <a:lstStyle/>
        <a:p>
          <a:r>
            <a:rPr lang="en-GB" sz="2100">
              <a:solidFill>
                <a:schemeClr val="tx1">
                  <a:lumMod val="65000"/>
                  <a:lumOff val="35000"/>
                </a:schemeClr>
              </a:solidFill>
            </a:rPr>
            <a:t>South Oxfordshire and Vale of White Horse is one of the safest places to live and work in Thames Valley and we are focused on keeping it that way, working with local organisations to reduce harm and support local services. By working together, we aim to make our communities safer and stronger. </a:t>
          </a:r>
          <a:endParaRPr lang="en-US" sz="2100">
            <a:solidFill>
              <a:schemeClr val="tx1">
                <a:lumMod val="65000"/>
                <a:lumOff val="35000"/>
              </a:schemeClr>
            </a:solidFill>
          </a:endParaRPr>
        </a:p>
      </dgm:t>
    </dgm:pt>
    <dgm:pt modelId="{9BABBFCF-8EA0-4C0B-A57E-0D044BACD8AC}" type="parTrans" cxnId="{F8FD8141-77EA-4513-B28B-76C605E7F895}">
      <dgm:prSet/>
      <dgm:spPr/>
      <dgm:t>
        <a:bodyPr/>
        <a:lstStyle/>
        <a:p>
          <a:endParaRPr lang="en-US" sz="2100">
            <a:solidFill>
              <a:schemeClr val="tx1">
                <a:lumMod val="65000"/>
                <a:lumOff val="35000"/>
              </a:schemeClr>
            </a:solidFill>
          </a:endParaRPr>
        </a:p>
      </dgm:t>
    </dgm:pt>
    <dgm:pt modelId="{EF93EC44-1490-4C10-BAA3-94EE8F8601F9}" type="sibTrans" cxnId="{F8FD8141-77EA-4513-B28B-76C605E7F895}">
      <dgm:prSet/>
      <dgm:spPr/>
      <dgm:t>
        <a:bodyPr/>
        <a:lstStyle/>
        <a:p>
          <a:endParaRPr lang="en-US" sz="2100">
            <a:solidFill>
              <a:schemeClr val="tx1">
                <a:lumMod val="65000"/>
                <a:lumOff val="35000"/>
              </a:schemeClr>
            </a:solidFill>
          </a:endParaRPr>
        </a:p>
      </dgm:t>
    </dgm:pt>
    <dgm:pt modelId="{704850AF-8A05-4D58-92BD-2BC2B8492314}" type="pres">
      <dgm:prSet presAssocID="{A6DFD06F-B672-41E2-96FA-D2121357F698}" presName="vert0" presStyleCnt="0">
        <dgm:presLayoutVars>
          <dgm:dir/>
          <dgm:animOne val="branch"/>
          <dgm:animLvl val="lvl"/>
        </dgm:presLayoutVars>
      </dgm:prSet>
      <dgm:spPr/>
    </dgm:pt>
    <dgm:pt modelId="{D50D6748-70BD-48FF-8001-FECEEAFC17C5}" type="pres">
      <dgm:prSet presAssocID="{A7427AFD-9E0B-411B-92D8-9DEE0CCC0E47}" presName="thickLine" presStyleLbl="alignNode1" presStyleIdx="0" presStyleCnt="3"/>
      <dgm:spPr/>
    </dgm:pt>
    <dgm:pt modelId="{44CB64B0-CA04-404B-88B3-C170F65F68A3}" type="pres">
      <dgm:prSet presAssocID="{A7427AFD-9E0B-411B-92D8-9DEE0CCC0E47}" presName="horz1" presStyleCnt="0"/>
      <dgm:spPr/>
    </dgm:pt>
    <dgm:pt modelId="{F46F416E-E261-41EE-BE6F-575C0D294817}" type="pres">
      <dgm:prSet presAssocID="{A7427AFD-9E0B-411B-92D8-9DEE0CCC0E47}" presName="tx1" presStyleLbl="revTx" presStyleIdx="0" presStyleCnt="3"/>
      <dgm:spPr/>
    </dgm:pt>
    <dgm:pt modelId="{0B8E962C-B732-4D41-AA90-FCA4CAA215D3}" type="pres">
      <dgm:prSet presAssocID="{A7427AFD-9E0B-411B-92D8-9DEE0CCC0E47}" presName="vert1" presStyleCnt="0"/>
      <dgm:spPr/>
    </dgm:pt>
    <dgm:pt modelId="{521CEDAD-7FFC-4D30-8C4B-7E8BA224692A}" type="pres">
      <dgm:prSet presAssocID="{E56C30D5-8AB6-4D3D-B122-0B4C6563876D}" presName="thickLine" presStyleLbl="alignNode1" presStyleIdx="1" presStyleCnt="3"/>
      <dgm:spPr/>
    </dgm:pt>
    <dgm:pt modelId="{C9668423-DCC5-4889-BF88-DB6949274C17}" type="pres">
      <dgm:prSet presAssocID="{E56C30D5-8AB6-4D3D-B122-0B4C6563876D}" presName="horz1" presStyleCnt="0"/>
      <dgm:spPr/>
    </dgm:pt>
    <dgm:pt modelId="{F0F4AC82-64D5-49A6-8835-46A5A03BCBD1}" type="pres">
      <dgm:prSet presAssocID="{E56C30D5-8AB6-4D3D-B122-0B4C6563876D}" presName="tx1" presStyleLbl="revTx" presStyleIdx="1" presStyleCnt="3"/>
      <dgm:spPr/>
    </dgm:pt>
    <dgm:pt modelId="{C7ED7A18-D70E-4492-8004-4B1A15BD6EF9}" type="pres">
      <dgm:prSet presAssocID="{E56C30D5-8AB6-4D3D-B122-0B4C6563876D}" presName="vert1" presStyleCnt="0"/>
      <dgm:spPr/>
    </dgm:pt>
    <dgm:pt modelId="{44F8F35B-C8C7-4495-828D-CB389317D74A}" type="pres">
      <dgm:prSet presAssocID="{D3ECE3D6-B9B7-4BC5-9CBE-02A7C594D0A3}" presName="thickLine" presStyleLbl="alignNode1" presStyleIdx="2" presStyleCnt="3"/>
      <dgm:spPr/>
    </dgm:pt>
    <dgm:pt modelId="{8F5AB6CE-6B8D-4449-9522-93337CEDD097}" type="pres">
      <dgm:prSet presAssocID="{D3ECE3D6-B9B7-4BC5-9CBE-02A7C594D0A3}" presName="horz1" presStyleCnt="0"/>
      <dgm:spPr/>
    </dgm:pt>
    <dgm:pt modelId="{C4007135-7A09-433B-9DCC-F7FDE6E9DE3E}" type="pres">
      <dgm:prSet presAssocID="{D3ECE3D6-B9B7-4BC5-9CBE-02A7C594D0A3}" presName="tx1" presStyleLbl="revTx" presStyleIdx="2" presStyleCnt="3"/>
      <dgm:spPr/>
    </dgm:pt>
    <dgm:pt modelId="{BDD9C798-F904-4903-BC08-732060ADAC03}" type="pres">
      <dgm:prSet presAssocID="{D3ECE3D6-B9B7-4BC5-9CBE-02A7C594D0A3}" presName="vert1" presStyleCnt="0"/>
      <dgm:spPr/>
    </dgm:pt>
  </dgm:ptLst>
  <dgm:cxnLst>
    <dgm:cxn modelId="{6FCD060B-B47E-44A2-8A6C-10F81D86E426}" type="presOf" srcId="{A7427AFD-9E0B-411B-92D8-9DEE0CCC0E47}" destId="{F46F416E-E261-41EE-BE6F-575C0D294817}" srcOrd="0" destOrd="0" presId="urn:microsoft.com/office/officeart/2008/layout/LinedList"/>
    <dgm:cxn modelId="{0A7FAC1F-73C0-4222-9094-50D1A546EFF5}" type="presOf" srcId="{D3ECE3D6-B9B7-4BC5-9CBE-02A7C594D0A3}" destId="{C4007135-7A09-433B-9DCC-F7FDE6E9DE3E}" srcOrd="0" destOrd="0" presId="urn:microsoft.com/office/officeart/2008/layout/LinedList"/>
    <dgm:cxn modelId="{F8FD8141-77EA-4513-B28B-76C605E7F895}" srcId="{A6DFD06F-B672-41E2-96FA-D2121357F698}" destId="{D3ECE3D6-B9B7-4BC5-9CBE-02A7C594D0A3}" srcOrd="2" destOrd="0" parTransId="{9BABBFCF-8EA0-4C0B-A57E-0D044BACD8AC}" sibTransId="{EF93EC44-1490-4C10-BAA3-94EE8F8601F9}"/>
    <dgm:cxn modelId="{6DE4509D-C147-4EC3-9E1B-7E9947630F7A}" type="presOf" srcId="{E56C30D5-8AB6-4D3D-B122-0B4C6563876D}" destId="{F0F4AC82-64D5-49A6-8835-46A5A03BCBD1}" srcOrd="0" destOrd="0" presId="urn:microsoft.com/office/officeart/2008/layout/LinedList"/>
    <dgm:cxn modelId="{9D2C599F-EF2F-43DD-A6B1-82C307AC0C51}" srcId="{A6DFD06F-B672-41E2-96FA-D2121357F698}" destId="{A7427AFD-9E0B-411B-92D8-9DEE0CCC0E47}" srcOrd="0" destOrd="0" parTransId="{4C4AFBBF-04CC-453B-BF92-456420F1E6BA}" sibTransId="{C7FF181F-8082-4683-8317-3FF2C7D91AF1}"/>
    <dgm:cxn modelId="{F10BCFD8-3940-4CE6-B53D-23A6E0EF0E16}" srcId="{A6DFD06F-B672-41E2-96FA-D2121357F698}" destId="{E56C30D5-8AB6-4D3D-B122-0B4C6563876D}" srcOrd="1" destOrd="0" parTransId="{EE70CC94-F6AF-42AB-9E30-CB266E18196A}" sibTransId="{EBC21827-D55C-4E2E-AC62-657B7CA0FC77}"/>
    <dgm:cxn modelId="{BD9CA5FF-2B8F-4038-BD5D-CC22520AA2FB}" type="presOf" srcId="{A6DFD06F-B672-41E2-96FA-D2121357F698}" destId="{704850AF-8A05-4D58-92BD-2BC2B8492314}" srcOrd="0" destOrd="0" presId="urn:microsoft.com/office/officeart/2008/layout/LinedList"/>
    <dgm:cxn modelId="{0D755B10-B046-41DD-B2D6-768B4BB46C35}" type="presParOf" srcId="{704850AF-8A05-4D58-92BD-2BC2B8492314}" destId="{D50D6748-70BD-48FF-8001-FECEEAFC17C5}" srcOrd="0" destOrd="0" presId="urn:microsoft.com/office/officeart/2008/layout/LinedList"/>
    <dgm:cxn modelId="{4EBEA569-EF95-41D6-8FC7-2C988A1AD742}" type="presParOf" srcId="{704850AF-8A05-4D58-92BD-2BC2B8492314}" destId="{44CB64B0-CA04-404B-88B3-C170F65F68A3}" srcOrd="1" destOrd="0" presId="urn:microsoft.com/office/officeart/2008/layout/LinedList"/>
    <dgm:cxn modelId="{6F0B75A7-8739-480D-85B1-F4CFC6FE9721}" type="presParOf" srcId="{44CB64B0-CA04-404B-88B3-C170F65F68A3}" destId="{F46F416E-E261-41EE-BE6F-575C0D294817}" srcOrd="0" destOrd="0" presId="urn:microsoft.com/office/officeart/2008/layout/LinedList"/>
    <dgm:cxn modelId="{F7FDCED8-C6C9-4884-A9DC-A4879133FE80}" type="presParOf" srcId="{44CB64B0-CA04-404B-88B3-C170F65F68A3}" destId="{0B8E962C-B732-4D41-AA90-FCA4CAA215D3}" srcOrd="1" destOrd="0" presId="urn:microsoft.com/office/officeart/2008/layout/LinedList"/>
    <dgm:cxn modelId="{ABF6E8F2-FC94-4827-80D6-A11EBF2D516F}" type="presParOf" srcId="{704850AF-8A05-4D58-92BD-2BC2B8492314}" destId="{521CEDAD-7FFC-4D30-8C4B-7E8BA224692A}" srcOrd="2" destOrd="0" presId="urn:microsoft.com/office/officeart/2008/layout/LinedList"/>
    <dgm:cxn modelId="{89F40769-2FCF-4913-906B-7E73619424FD}" type="presParOf" srcId="{704850AF-8A05-4D58-92BD-2BC2B8492314}" destId="{C9668423-DCC5-4889-BF88-DB6949274C17}" srcOrd="3" destOrd="0" presId="urn:microsoft.com/office/officeart/2008/layout/LinedList"/>
    <dgm:cxn modelId="{0DE3C3BC-F788-49AA-9661-3642BCF205E0}" type="presParOf" srcId="{C9668423-DCC5-4889-BF88-DB6949274C17}" destId="{F0F4AC82-64D5-49A6-8835-46A5A03BCBD1}" srcOrd="0" destOrd="0" presId="urn:microsoft.com/office/officeart/2008/layout/LinedList"/>
    <dgm:cxn modelId="{B785C7FC-FECC-4431-97E3-1CC787CEC1F3}" type="presParOf" srcId="{C9668423-DCC5-4889-BF88-DB6949274C17}" destId="{C7ED7A18-D70E-4492-8004-4B1A15BD6EF9}" srcOrd="1" destOrd="0" presId="urn:microsoft.com/office/officeart/2008/layout/LinedList"/>
    <dgm:cxn modelId="{E33C722A-88DB-439A-A130-18A642112CD3}" type="presParOf" srcId="{704850AF-8A05-4D58-92BD-2BC2B8492314}" destId="{44F8F35B-C8C7-4495-828D-CB389317D74A}" srcOrd="4" destOrd="0" presId="urn:microsoft.com/office/officeart/2008/layout/LinedList"/>
    <dgm:cxn modelId="{11A85DAC-CC6A-4F27-99E5-0215ABA64FFE}" type="presParOf" srcId="{704850AF-8A05-4D58-92BD-2BC2B8492314}" destId="{8F5AB6CE-6B8D-4449-9522-93337CEDD097}" srcOrd="5" destOrd="0" presId="urn:microsoft.com/office/officeart/2008/layout/LinedList"/>
    <dgm:cxn modelId="{01928482-81AA-440A-B3F3-BF68F73CB918}" type="presParOf" srcId="{8F5AB6CE-6B8D-4449-9522-93337CEDD097}" destId="{C4007135-7A09-433B-9DCC-F7FDE6E9DE3E}" srcOrd="0" destOrd="0" presId="urn:microsoft.com/office/officeart/2008/layout/LinedList"/>
    <dgm:cxn modelId="{0E797AFE-1DD1-4E50-94E1-227A3D9F8BFB}" type="presParOf" srcId="{8F5AB6CE-6B8D-4449-9522-93337CEDD097}" destId="{BDD9C798-F904-4903-BC08-732060ADAC0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B7EBF51-CCA6-4793-9E20-E4D6FD5E6023}"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8ABE1174-326A-41E6-B625-3340ECE80A7D}">
      <dgm:prSet custT="1"/>
      <dgm:spPr/>
      <dgm:t>
        <a:bodyPr/>
        <a:lstStyle/>
        <a:p>
          <a:pPr marL="0" lvl="0" indent="0" algn="l" defTabSz="933450">
            <a:lnSpc>
              <a:spcPct val="100000"/>
            </a:lnSpc>
            <a:spcBef>
              <a:spcPct val="0"/>
            </a:spcBef>
            <a:spcAft>
              <a:spcPct val="35000"/>
            </a:spcAft>
            <a:buNone/>
          </a:pPr>
          <a:r>
            <a:rPr lang="en-GB" sz="2100" kern="1200">
              <a:solidFill>
                <a:srgbClr val="000000">
                  <a:lumMod val="65000"/>
                  <a:lumOff val="35000"/>
                </a:srgbClr>
              </a:solidFill>
              <a:latin typeface="Arial" panose="020B0604020202020204"/>
              <a:ea typeface="+mn-ea"/>
              <a:cs typeface="+mn-cs"/>
            </a:rPr>
            <a:t>Carrying out environmental visual audits where there has been an increased demand on services, to identify solutions and improvements to areas</a:t>
          </a:r>
          <a:endParaRPr lang="en-US" sz="2100" kern="1200">
            <a:solidFill>
              <a:srgbClr val="000000">
                <a:lumMod val="65000"/>
                <a:lumOff val="35000"/>
              </a:srgbClr>
            </a:solidFill>
            <a:latin typeface="Arial" panose="020B0604020202020204"/>
            <a:ea typeface="+mn-ea"/>
            <a:cs typeface="+mn-cs"/>
          </a:endParaRPr>
        </a:p>
      </dgm:t>
    </dgm:pt>
    <dgm:pt modelId="{35E3AFA7-A3F1-4D80-AE47-59E867C26F98}" type="parTrans" cxnId="{B0C5DA1F-D807-48C9-8024-FCCE0161B5CB}">
      <dgm:prSet/>
      <dgm:spPr/>
      <dgm:t>
        <a:bodyPr/>
        <a:lstStyle/>
        <a:p>
          <a:endParaRPr lang="en-US"/>
        </a:p>
      </dgm:t>
    </dgm:pt>
    <dgm:pt modelId="{CF88179E-B794-48E5-9F4B-F5892A5CBF59}" type="sibTrans" cxnId="{B0C5DA1F-D807-48C9-8024-FCCE0161B5CB}">
      <dgm:prSet/>
      <dgm:spPr/>
      <dgm:t>
        <a:bodyPr/>
        <a:lstStyle/>
        <a:p>
          <a:endParaRPr lang="en-US"/>
        </a:p>
      </dgm:t>
    </dgm:pt>
    <dgm:pt modelId="{4C44026D-D2E7-4116-B682-726E65CD1933}">
      <dgm:prSet custT="1"/>
      <dgm:spPr/>
      <dgm:t>
        <a:bodyPr/>
        <a:lstStyle/>
        <a:p>
          <a:pPr>
            <a:lnSpc>
              <a:spcPct val="100000"/>
            </a:lnSpc>
          </a:pPr>
          <a:r>
            <a:rPr lang="en-GB" sz="2100" strike="noStrike" kern="1200" baseline="0" dirty="0">
              <a:solidFill>
                <a:schemeClr val="bg2">
                  <a:lumMod val="50000"/>
                </a:schemeClr>
              </a:solidFill>
              <a:latin typeface="Arial" panose="020B0604020202020204"/>
              <a:ea typeface="+mn-ea"/>
              <a:cs typeface="+mn-cs"/>
            </a:rPr>
            <a:t>Support Thames Valley Police in delivering their ASB action plan</a:t>
          </a:r>
          <a:endParaRPr lang="en-US" sz="2100" strike="noStrike" kern="1200" baseline="0" dirty="0">
            <a:solidFill>
              <a:schemeClr val="bg2">
                <a:lumMod val="50000"/>
              </a:schemeClr>
            </a:solidFill>
            <a:latin typeface="Arial" panose="020B0604020202020204"/>
            <a:ea typeface="+mn-ea"/>
            <a:cs typeface="+mn-cs"/>
          </a:endParaRPr>
        </a:p>
      </dgm:t>
    </dgm:pt>
    <dgm:pt modelId="{8B980F73-310F-4D39-A8E8-44648B9C8564}" type="parTrans" cxnId="{27B4B90E-C9DF-4991-843C-61DF2763E2C7}">
      <dgm:prSet/>
      <dgm:spPr/>
      <dgm:t>
        <a:bodyPr/>
        <a:lstStyle/>
        <a:p>
          <a:endParaRPr lang="en-US"/>
        </a:p>
      </dgm:t>
    </dgm:pt>
    <dgm:pt modelId="{18252A02-75C1-4242-A204-08639C08463C}" type="sibTrans" cxnId="{27B4B90E-C9DF-4991-843C-61DF2763E2C7}">
      <dgm:prSet/>
      <dgm:spPr/>
      <dgm:t>
        <a:bodyPr/>
        <a:lstStyle/>
        <a:p>
          <a:endParaRPr lang="en-US"/>
        </a:p>
      </dgm:t>
    </dgm:pt>
    <dgm:pt modelId="{48396F54-A421-42B5-B9BC-AB0CF03CDBB0}">
      <dgm:prSet custT="1"/>
      <dgm:spPr/>
      <dgm:t>
        <a:bodyPr/>
        <a:lstStyle/>
        <a:p>
          <a:pPr marL="0" lvl="0" indent="0" algn="l" defTabSz="933450">
            <a:lnSpc>
              <a:spcPct val="100000"/>
            </a:lnSpc>
            <a:spcBef>
              <a:spcPct val="0"/>
            </a:spcBef>
            <a:spcAft>
              <a:spcPct val="35000"/>
            </a:spcAft>
            <a:buNone/>
          </a:pPr>
          <a:r>
            <a:rPr lang="en-US" sz="2100" kern="1200">
              <a:solidFill>
                <a:srgbClr val="000000">
                  <a:lumMod val="65000"/>
                  <a:lumOff val="35000"/>
                </a:srgbClr>
              </a:solidFill>
              <a:latin typeface="Arial" panose="020B0604020202020204"/>
              <a:ea typeface="+mn-ea"/>
              <a:cs typeface="+mn-cs"/>
            </a:rPr>
            <a:t>Explore a more joined up approach to tackling offensive graffiti in the districts and an improved partnership response to tackling ASB relating to cannabis smoke</a:t>
          </a:r>
        </a:p>
      </dgm:t>
    </dgm:pt>
    <dgm:pt modelId="{4A8AE5CD-AF9C-4539-AC38-D90626F35746}" type="parTrans" cxnId="{554A5F43-10D5-423D-B817-BC61252FDD20}">
      <dgm:prSet/>
      <dgm:spPr/>
      <dgm:t>
        <a:bodyPr/>
        <a:lstStyle/>
        <a:p>
          <a:endParaRPr lang="en-US"/>
        </a:p>
      </dgm:t>
    </dgm:pt>
    <dgm:pt modelId="{501F9D35-A4A1-459F-BB2F-C75D82074BD1}" type="sibTrans" cxnId="{554A5F43-10D5-423D-B817-BC61252FDD20}">
      <dgm:prSet/>
      <dgm:spPr/>
      <dgm:t>
        <a:bodyPr/>
        <a:lstStyle/>
        <a:p>
          <a:endParaRPr lang="en-US"/>
        </a:p>
      </dgm:t>
    </dgm:pt>
    <dgm:pt modelId="{B6A2880F-F94E-4446-B464-251367EC4A77}" type="pres">
      <dgm:prSet presAssocID="{DB7EBF51-CCA6-4793-9E20-E4D6FD5E6023}" presName="root" presStyleCnt="0">
        <dgm:presLayoutVars>
          <dgm:dir/>
          <dgm:resizeHandles val="exact"/>
        </dgm:presLayoutVars>
      </dgm:prSet>
      <dgm:spPr/>
    </dgm:pt>
    <dgm:pt modelId="{537BC636-4DB3-4F42-AFA4-CA63CE1D4A98}" type="pres">
      <dgm:prSet presAssocID="{8ABE1174-326A-41E6-B625-3340ECE80A7D}" presName="compNode" presStyleCnt="0"/>
      <dgm:spPr/>
    </dgm:pt>
    <dgm:pt modelId="{16D67C3F-18A7-47E1-86F1-9D2376EF55D0}" type="pres">
      <dgm:prSet presAssocID="{8ABE1174-326A-41E6-B625-3340ECE80A7D}" presName="bgRect" presStyleLbl="bgShp" presStyleIdx="0" presStyleCnt="3" custLinFactNeighborX="23228" custLinFactNeighborY="-1484"/>
      <dgm:spPr/>
    </dgm:pt>
    <dgm:pt modelId="{0DB6CC08-3C92-4C1A-AA38-26209D7BA272}" type="pres">
      <dgm:prSet presAssocID="{8ABE1174-326A-41E6-B625-3340ECE80A7D}"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dgm:spPr>
      <dgm:extLst>
        <a:ext uri="{E40237B7-FDA0-4F09-8148-C483321AD2D9}">
          <dgm14:cNvPr xmlns:dgm14="http://schemas.microsoft.com/office/drawing/2010/diagram" id="0" name="" descr="Group"/>
        </a:ext>
      </dgm:extLst>
    </dgm:pt>
    <dgm:pt modelId="{585D3455-9331-419D-9812-FDD0C51EA247}" type="pres">
      <dgm:prSet presAssocID="{8ABE1174-326A-41E6-B625-3340ECE80A7D}" presName="spaceRect" presStyleCnt="0"/>
      <dgm:spPr/>
    </dgm:pt>
    <dgm:pt modelId="{99474408-759F-4F46-9CB0-7DD7671BFD25}" type="pres">
      <dgm:prSet presAssocID="{8ABE1174-326A-41E6-B625-3340ECE80A7D}" presName="parTx" presStyleLbl="revTx" presStyleIdx="0" presStyleCnt="3">
        <dgm:presLayoutVars>
          <dgm:chMax val="0"/>
          <dgm:chPref val="0"/>
        </dgm:presLayoutVars>
      </dgm:prSet>
      <dgm:spPr/>
    </dgm:pt>
    <dgm:pt modelId="{F2C4BD5A-77B8-4EC4-86DC-1F0AA817F7BA}" type="pres">
      <dgm:prSet presAssocID="{CF88179E-B794-48E5-9F4B-F5892A5CBF59}" presName="sibTrans" presStyleCnt="0"/>
      <dgm:spPr/>
    </dgm:pt>
    <dgm:pt modelId="{A7D9A52B-AE88-45E9-A072-10429B3D6E07}" type="pres">
      <dgm:prSet presAssocID="{4C44026D-D2E7-4116-B682-726E65CD1933}" presName="compNode" presStyleCnt="0"/>
      <dgm:spPr/>
    </dgm:pt>
    <dgm:pt modelId="{E1017F97-4FEF-43A4-9FC4-45A21E6580C9}" type="pres">
      <dgm:prSet presAssocID="{4C44026D-D2E7-4116-B682-726E65CD1933}" presName="bgRect" presStyleLbl="bgShp" presStyleIdx="1" presStyleCnt="3" custLinFactNeighborX="-50385" custLinFactNeighborY="7428"/>
      <dgm:spPr/>
    </dgm:pt>
    <dgm:pt modelId="{227D79EA-8AC3-43F3-A677-E33DA0C60EBF}" type="pres">
      <dgm:prSet presAssocID="{4C44026D-D2E7-4116-B682-726E65CD1933}"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onnections"/>
        </a:ext>
      </dgm:extLst>
    </dgm:pt>
    <dgm:pt modelId="{107FB711-C558-415E-8B22-F02C108AE32D}" type="pres">
      <dgm:prSet presAssocID="{4C44026D-D2E7-4116-B682-726E65CD1933}" presName="spaceRect" presStyleCnt="0"/>
      <dgm:spPr/>
    </dgm:pt>
    <dgm:pt modelId="{6C4B261F-2E73-4FE5-84CB-D71D25E80418}" type="pres">
      <dgm:prSet presAssocID="{4C44026D-D2E7-4116-B682-726E65CD1933}" presName="parTx" presStyleLbl="revTx" presStyleIdx="1" presStyleCnt="3">
        <dgm:presLayoutVars>
          <dgm:chMax val="0"/>
          <dgm:chPref val="0"/>
        </dgm:presLayoutVars>
      </dgm:prSet>
      <dgm:spPr/>
    </dgm:pt>
    <dgm:pt modelId="{0E844018-04C1-4754-B1F3-BA6D20C45566}" type="pres">
      <dgm:prSet presAssocID="{18252A02-75C1-4242-A204-08639C08463C}" presName="sibTrans" presStyleCnt="0"/>
      <dgm:spPr/>
    </dgm:pt>
    <dgm:pt modelId="{01B48BB7-702E-4044-9ACE-8AE47AF0D4B5}" type="pres">
      <dgm:prSet presAssocID="{48396F54-A421-42B5-B9BC-AB0CF03CDBB0}" presName="compNode" presStyleCnt="0"/>
      <dgm:spPr/>
    </dgm:pt>
    <dgm:pt modelId="{2141245C-B080-4F80-AE38-554056013851}" type="pres">
      <dgm:prSet presAssocID="{48396F54-A421-42B5-B9BC-AB0CF03CDBB0}" presName="bgRect" presStyleLbl="bgShp" presStyleIdx="2" presStyleCnt="3"/>
      <dgm:spPr/>
    </dgm:pt>
    <dgm:pt modelId="{A6664490-E42F-4A30-8BD8-C8A5ADCAB923}" type="pres">
      <dgm:prSet presAssocID="{48396F54-A421-42B5-B9BC-AB0CF03CDBB0}" presName="iconRect" presStyleLbl="node1" presStyleIdx="2"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Presentation with Checklist"/>
        </a:ext>
      </dgm:extLst>
    </dgm:pt>
    <dgm:pt modelId="{86710E0C-DED9-469A-821A-904CC0110A49}" type="pres">
      <dgm:prSet presAssocID="{48396F54-A421-42B5-B9BC-AB0CF03CDBB0}" presName="spaceRect" presStyleCnt="0"/>
      <dgm:spPr/>
    </dgm:pt>
    <dgm:pt modelId="{BDACC37A-C3F5-4958-BB87-95F19768E6A9}" type="pres">
      <dgm:prSet presAssocID="{48396F54-A421-42B5-B9BC-AB0CF03CDBB0}" presName="parTx" presStyleLbl="revTx" presStyleIdx="2" presStyleCnt="3">
        <dgm:presLayoutVars>
          <dgm:chMax val="0"/>
          <dgm:chPref val="0"/>
        </dgm:presLayoutVars>
      </dgm:prSet>
      <dgm:spPr/>
    </dgm:pt>
  </dgm:ptLst>
  <dgm:cxnLst>
    <dgm:cxn modelId="{27B4B90E-C9DF-4991-843C-61DF2763E2C7}" srcId="{DB7EBF51-CCA6-4793-9E20-E4D6FD5E6023}" destId="{4C44026D-D2E7-4116-B682-726E65CD1933}" srcOrd="1" destOrd="0" parTransId="{8B980F73-310F-4D39-A8E8-44648B9C8564}" sibTransId="{18252A02-75C1-4242-A204-08639C08463C}"/>
    <dgm:cxn modelId="{B0C5DA1F-D807-48C9-8024-FCCE0161B5CB}" srcId="{DB7EBF51-CCA6-4793-9E20-E4D6FD5E6023}" destId="{8ABE1174-326A-41E6-B625-3340ECE80A7D}" srcOrd="0" destOrd="0" parTransId="{35E3AFA7-A3F1-4D80-AE47-59E867C26F98}" sibTransId="{CF88179E-B794-48E5-9F4B-F5892A5CBF59}"/>
    <dgm:cxn modelId="{554A5F43-10D5-423D-B817-BC61252FDD20}" srcId="{DB7EBF51-CCA6-4793-9E20-E4D6FD5E6023}" destId="{48396F54-A421-42B5-B9BC-AB0CF03CDBB0}" srcOrd="2" destOrd="0" parTransId="{4A8AE5CD-AF9C-4539-AC38-D90626F35746}" sibTransId="{501F9D35-A4A1-459F-BB2F-C75D82074BD1}"/>
    <dgm:cxn modelId="{9BA8A254-1483-404E-AE4F-00A34961DE56}" type="presOf" srcId="{DB7EBF51-CCA6-4793-9E20-E4D6FD5E6023}" destId="{B6A2880F-F94E-4446-B464-251367EC4A77}" srcOrd="0" destOrd="0" presId="urn:microsoft.com/office/officeart/2018/2/layout/IconVerticalSolidList"/>
    <dgm:cxn modelId="{97DC4E7F-2ECB-4F57-AF54-6794B9E1D021}" type="presOf" srcId="{8ABE1174-326A-41E6-B625-3340ECE80A7D}" destId="{99474408-759F-4F46-9CB0-7DD7671BFD25}" srcOrd="0" destOrd="0" presId="urn:microsoft.com/office/officeart/2018/2/layout/IconVerticalSolidList"/>
    <dgm:cxn modelId="{7CC3C299-E951-408D-857F-EA99317E9E57}" type="presOf" srcId="{4C44026D-D2E7-4116-B682-726E65CD1933}" destId="{6C4B261F-2E73-4FE5-84CB-D71D25E80418}" srcOrd="0" destOrd="0" presId="urn:microsoft.com/office/officeart/2018/2/layout/IconVerticalSolidList"/>
    <dgm:cxn modelId="{A3FF2BE3-B90B-4999-8D8F-794E443920F2}" type="presOf" srcId="{48396F54-A421-42B5-B9BC-AB0CF03CDBB0}" destId="{BDACC37A-C3F5-4958-BB87-95F19768E6A9}" srcOrd="0" destOrd="0" presId="urn:microsoft.com/office/officeart/2018/2/layout/IconVerticalSolidList"/>
    <dgm:cxn modelId="{938B1F7E-BD89-4C24-83E3-F5F977F2AE18}" type="presParOf" srcId="{B6A2880F-F94E-4446-B464-251367EC4A77}" destId="{537BC636-4DB3-4F42-AFA4-CA63CE1D4A98}" srcOrd="0" destOrd="0" presId="urn:microsoft.com/office/officeart/2018/2/layout/IconVerticalSolidList"/>
    <dgm:cxn modelId="{2A71C77A-22F2-435F-87A1-111EE1CE435B}" type="presParOf" srcId="{537BC636-4DB3-4F42-AFA4-CA63CE1D4A98}" destId="{16D67C3F-18A7-47E1-86F1-9D2376EF55D0}" srcOrd="0" destOrd="0" presId="urn:microsoft.com/office/officeart/2018/2/layout/IconVerticalSolidList"/>
    <dgm:cxn modelId="{B91AB271-826F-4D57-B84A-69317BF7CD00}" type="presParOf" srcId="{537BC636-4DB3-4F42-AFA4-CA63CE1D4A98}" destId="{0DB6CC08-3C92-4C1A-AA38-26209D7BA272}" srcOrd="1" destOrd="0" presId="urn:microsoft.com/office/officeart/2018/2/layout/IconVerticalSolidList"/>
    <dgm:cxn modelId="{6D273E7C-B6D3-4763-B791-03D6C79CF7C6}" type="presParOf" srcId="{537BC636-4DB3-4F42-AFA4-CA63CE1D4A98}" destId="{585D3455-9331-419D-9812-FDD0C51EA247}" srcOrd="2" destOrd="0" presId="urn:microsoft.com/office/officeart/2018/2/layout/IconVerticalSolidList"/>
    <dgm:cxn modelId="{D4DC0220-175F-4365-B02F-65CD884987B9}" type="presParOf" srcId="{537BC636-4DB3-4F42-AFA4-CA63CE1D4A98}" destId="{99474408-759F-4F46-9CB0-7DD7671BFD25}" srcOrd="3" destOrd="0" presId="urn:microsoft.com/office/officeart/2018/2/layout/IconVerticalSolidList"/>
    <dgm:cxn modelId="{A9E3DD15-5A13-45F7-A8A0-BB6E628B6279}" type="presParOf" srcId="{B6A2880F-F94E-4446-B464-251367EC4A77}" destId="{F2C4BD5A-77B8-4EC4-86DC-1F0AA817F7BA}" srcOrd="1" destOrd="0" presId="urn:microsoft.com/office/officeart/2018/2/layout/IconVerticalSolidList"/>
    <dgm:cxn modelId="{E3A42B17-15DA-4413-A596-CE799253BDB2}" type="presParOf" srcId="{B6A2880F-F94E-4446-B464-251367EC4A77}" destId="{A7D9A52B-AE88-45E9-A072-10429B3D6E07}" srcOrd="2" destOrd="0" presId="urn:microsoft.com/office/officeart/2018/2/layout/IconVerticalSolidList"/>
    <dgm:cxn modelId="{BD928EDF-1CCD-4CFE-B5FF-3034549D0793}" type="presParOf" srcId="{A7D9A52B-AE88-45E9-A072-10429B3D6E07}" destId="{E1017F97-4FEF-43A4-9FC4-45A21E6580C9}" srcOrd="0" destOrd="0" presId="urn:microsoft.com/office/officeart/2018/2/layout/IconVerticalSolidList"/>
    <dgm:cxn modelId="{0EDC09DD-9B11-4C60-8D54-33873C8F8F67}" type="presParOf" srcId="{A7D9A52B-AE88-45E9-A072-10429B3D6E07}" destId="{227D79EA-8AC3-43F3-A677-E33DA0C60EBF}" srcOrd="1" destOrd="0" presId="urn:microsoft.com/office/officeart/2018/2/layout/IconVerticalSolidList"/>
    <dgm:cxn modelId="{41318FF5-1C68-4777-9920-7F58EB243ED8}" type="presParOf" srcId="{A7D9A52B-AE88-45E9-A072-10429B3D6E07}" destId="{107FB711-C558-415E-8B22-F02C108AE32D}" srcOrd="2" destOrd="0" presId="urn:microsoft.com/office/officeart/2018/2/layout/IconVerticalSolidList"/>
    <dgm:cxn modelId="{2B9B2F0C-94B3-45DC-A0C3-BAF6DB3D7725}" type="presParOf" srcId="{A7D9A52B-AE88-45E9-A072-10429B3D6E07}" destId="{6C4B261F-2E73-4FE5-84CB-D71D25E80418}" srcOrd="3" destOrd="0" presId="urn:microsoft.com/office/officeart/2018/2/layout/IconVerticalSolidList"/>
    <dgm:cxn modelId="{8ED5E75F-050B-43C1-AD79-E105DCE5F324}" type="presParOf" srcId="{B6A2880F-F94E-4446-B464-251367EC4A77}" destId="{0E844018-04C1-4754-B1F3-BA6D20C45566}" srcOrd="3" destOrd="0" presId="urn:microsoft.com/office/officeart/2018/2/layout/IconVerticalSolidList"/>
    <dgm:cxn modelId="{D7A385C3-A8E9-4264-8A04-27FBC35749CB}" type="presParOf" srcId="{B6A2880F-F94E-4446-B464-251367EC4A77}" destId="{01B48BB7-702E-4044-9ACE-8AE47AF0D4B5}" srcOrd="4" destOrd="0" presId="urn:microsoft.com/office/officeart/2018/2/layout/IconVerticalSolidList"/>
    <dgm:cxn modelId="{9642DA3D-1F3D-43CE-97D5-5B6018E49716}" type="presParOf" srcId="{01B48BB7-702E-4044-9ACE-8AE47AF0D4B5}" destId="{2141245C-B080-4F80-AE38-554056013851}" srcOrd="0" destOrd="0" presId="urn:microsoft.com/office/officeart/2018/2/layout/IconVerticalSolidList"/>
    <dgm:cxn modelId="{EB8C5386-7785-47DA-A08D-D6854E061F3F}" type="presParOf" srcId="{01B48BB7-702E-4044-9ACE-8AE47AF0D4B5}" destId="{A6664490-E42F-4A30-8BD8-C8A5ADCAB923}" srcOrd="1" destOrd="0" presId="urn:microsoft.com/office/officeart/2018/2/layout/IconVerticalSolidList"/>
    <dgm:cxn modelId="{F81E8EA4-60E9-4410-8165-8DCD9B853FC8}" type="presParOf" srcId="{01B48BB7-702E-4044-9ACE-8AE47AF0D4B5}" destId="{86710E0C-DED9-469A-821A-904CC0110A49}" srcOrd="2" destOrd="0" presId="urn:microsoft.com/office/officeart/2018/2/layout/IconVerticalSolidList"/>
    <dgm:cxn modelId="{127B1313-D4D1-4162-AC51-B25AD66A22ED}" type="presParOf" srcId="{01B48BB7-702E-4044-9ACE-8AE47AF0D4B5}" destId="{BDACC37A-C3F5-4958-BB87-95F19768E6A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756E7C-E93A-4867-A167-49A2C2D6606C}"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1A6E6541-25A3-430C-975E-D320E43DAE9A}">
      <dgm:prSet custT="1"/>
      <dgm:spPr/>
      <dgm:t>
        <a:bodyPr/>
        <a:lstStyle/>
        <a:p>
          <a:r>
            <a:rPr lang="en-GB" sz="1600"/>
            <a:t>The number of people aged 50 - 64 years rose by just under 5,100 (an increase of 19.5 per cent, while the number of residents between 35 and 49 years fell by just over 1,100 (3.6 per cent decrease). The average (median) age of South Oxfordshire is 43 years of age.</a:t>
          </a:r>
          <a:endParaRPr lang="en-US" sz="1600"/>
        </a:p>
      </dgm:t>
    </dgm:pt>
    <dgm:pt modelId="{8E940888-E81A-4416-B9EB-FE9A7898E2C8}" type="parTrans" cxnId="{8B47BF53-5FD5-406C-8265-238C0CFA527A}">
      <dgm:prSet/>
      <dgm:spPr/>
      <dgm:t>
        <a:bodyPr/>
        <a:lstStyle/>
        <a:p>
          <a:endParaRPr lang="en-US" sz="1600"/>
        </a:p>
      </dgm:t>
    </dgm:pt>
    <dgm:pt modelId="{C25A4EF4-DB9E-4C8C-A3E7-5CD63052B9BA}" type="sibTrans" cxnId="{8B47BF53-5FD5-406C-8265-238C0CFA527A}">
      <dgm:prSet/>
      <dgm:spPr/>
      <dgm:t>
        <a:bodyPr/>
        <a:lstStyle/>
        <a:p>
          <a:endParaRPr lang="en-US" sz="1600"/>
        </a:p>
      </dgm:t>
    </dgm:pt>
    <dgm:pt modelId="{AB82B097-4131-4D55-A9A6-7B9F640A9884}">
      <dgm:prSet custT="1"/>
      <dgm:spPr/>
      <dgm:t>
        <a:bodyPr/>
        <a:lstStyle/>
        <a:p>
          <a:r>
            <a:rPr lang="en-US" sz="1600"/>
            <a:t>In</a:t>
          </a:r>
          <a:r>
            <a:rPr lang="en-US" sz="1600" baseline="0"/>
            <a:t> 2021, 93.1 per cent of people in South Oxfordshire identified their ethnic group within the “White” category (compared with 96.1 per cent in 2011), while 2.3 percent identified their ethnic group within the “Mixed or Multiple” category (compared with 1.3 per cent the previous decade).  The percentage of people who identified their ethnic group within the “Black, Black British, Black Welsh, Caribbean or African” category increased from 0.6 per cent in 2011 to one per cent in 2021.</a:t>
          </a:r>
          <a:endParaRPr lang="en-US" sz="1600"/>
        </a:p>
      </dgm:t>
    </dgm:pt>
    <dgm:pt modelId="{9C50A749-A9FD-4AF9-9752-451EB2B12676}" type="parTrans" cxnId="{500CD52B-D910-44D4-A195-4F651BBA0D70}">
      <dgm:prSet/>
      <dgm:spPr/>
      <dgm:t>
        <a:bodyPr/>
        <a:lstStyle/>
        <a:p>
          <a:endParaRPr lang="en-US" sz="1600"/>
        </a:p>
      </dgm:t>
    </dgm:pt>
    <dgm:pt modelId="{08F1E679-39D9-404F-9403-779EF52DB580}" type="sibTrans" cxnId="{500CD52B-D910-44D4-A195-4F651BBA0D70}">
      <dgm:prSet/>
      <dgm:spPr/>
      <dgm:t>
        <a:bodyPr/>
        <a:lstStyle/>
        <a:p>
          <a:endParaRPr lang="en-US" sz="1600"/>
        </a:p>
      </dgm:t>
    </dgm:pt>
    <dgm:pt modelId="{CE5DCECA-0CDC-4B7D-9170-20D6753A9554}">
      <dgm:prSet custT="1"/>
      <dgm:spPr/>
      <dgm:t>
        <a:bodyPr/>
        <a:lstStyle/>
        <a:p>
          <a:r>
            <a:rPr lang="en-GB" sz="1600"/>
            <a:t>The district of South Oxfordshire covers nearly 260 square miles. Its boundary reaches from the edge of the City of Oxford in the north-west along the borders of Buckinghamshire and Berkshire to the outskirts of Reading in the south. It has four main towns: Didcot, Henley, Thame and Wallingford, with Didcot becoming increasingly dominant as the main urban centre. Within 10 years, some 25 per cent of the district’s population will live in Didcot.</a:t>
          </a:r>
          <a:endParaRPr lang="en-US" sz="1600"/>
        </a:p>
      </dgm:t>
    </dgm:pt>
    <dgm:pt modelId="{78097E88-DF8F-4367-9777-6BF923B0C108}" type="parTrans" cxnId="{63C58443-D63F-4FCF-9ED9-CB7ADEF02931}">
      <dgm:prSet/>
      <dgm:spPr/>
      <dgm:t>
        <a:bodyPr/>
        <a:lstStyle/>
        <a:p>
          <a:endParaRPr lang="en-US" sz="1600"/>
        </a:p>
      </dgm:t>
    </dgm:pt>
    <dgm:pt modelId="{C2606B22-ED8B-477A-9C86-A55E899DC01A}" type="sibTrans" cxnId="{63C58443-D63F-4FCF-9ED9-CB7ADEF02931}">
      <dgm:prSet/>
      <dgm:spPr/>
      <dgm:t>
        <a:bodyPr/>
        <a:lstStyle/>
        <a:p>
          <a:endParaRPr lang="en-US" sz="1600"/>
        </a:p>
      </dgm:t>
    </dgm:pt>
    <dgm:pt modelId="{4D879B6E-5C23-4D9A-A14F-91A68CFF7369}">
      <dgm:prSet custT="1"/>
      <dgm:spPr/>
      <dgm:t>
        <a:bodyPr/>
        <a:lstStyle/>
        <a:p>
          <a:r>
            <a:rPr lang="en-GB" sz="1600"/>
            <a:t>The housing-led forecasts show the population of South Oxfordshire increasing from 151,800 in 2022 to 166,100 by 2031 (+14,300, + 9 per cent). There is expected to be significant increases around Didcot, Culham, Chalgrove, and bordering Oxford Science Park. The population of Didcot and the surrounding area is expected to grow from 38,100 to 44,600 (+17 per cent).</a:t>
          </a:r>
          <a:endParaRPr lang="en-US" sz="1600"/>
        </a:p>
      </dgm:t>
    </dgm:pt>
    <dgm:pt modelId="{252BC80C-9633-49D0-B8AD-10B1F46147A8}" type="sibTrans" cxnId="{D5F6595A-286C-4A5B-AFAA-3D9383FB8625}">
      <dgm:prSet/>
      <dgm:spPr/>
      <dgm:t>
        <a:bodyPr/>
        <a:lstStyle/>
        <a:p>
          <a:endParaRPr lang="en-US" sz="1600"/>
        </a:p>
      </dgm:t>
    </dgm:pt>
    <dgm:pt modelId="{2EADF6E9-914F-47AA-AA26-E358B6D9A04A}" type="parTrans" cxnId="{D5F6595A-286C-4A5B-AFAA-3D9383FB8625}">
      <dgm:prSet/>
      <dgm:spPr/>
      <dgm:t>
        <a:bodyPr/>
        <a:lstStyle/>
        <a:p>
          <a:endParaRPr lang="en-US" sz="1600"/>
        </a:p>
      </dgm:t>
    </dgm:pt>
    <dgm:pt modelId="{F79C3970-DBB0-42F5-84AE-D75190A28881}" type="pres">
      <dgm:prSet presAssocID="{79756E7C-E93A-4867-A167-49A2C2D6606C}" presName="vert0" presStyleCnt="0">
        <dgm:presLayoutVars>
          <dgm:dir/>
          <dgm:animOne val="branch"/>
          <dgm:animLvl val="lvl"/>
        </dgm:presLayoutVars>
      </dgm:prSet>
      <dgm:spPr/>
    </dgm:pt>
    <dgm:pt modelId="{B3289A8C-E117-4C72-87AE-FA1099CEDD55}" type="pres">
      <dgm:prSet presAssocID="{4D879B6E-5C23-4D9A-A14F-91A68CFF7369}" presName="thickLine" presStyleLbl="alignNode1" presStyleIdx="0" presStyleCnt="4"/>
      <dgm:spPr/>
    </dgm:pt>
    <dgm:pt modelId="{926D9098-BE60-4E9D-873A-E154DF9BA70B}" type="pres">
      <dgm:prSet presAssocID="{4D879B6E-5C23-4D9A-A14F-91A68CFF7369}" presName="horz1" presStyleCnt="0"/>
      <dgm:spPr/>
    </dgm:pt>
    <dgm:pt modelId="{97B574E2-F09C-4529-B0FB-D11D2F6D2BBD}" type="pres">
      <dgm:prSet presAssocID="{4D879B6E-5C23-4D9A-A14F-91A68CFF7369}" presName="tx1" presStyleLbl="revTx" presStyleIdx="0" presStyleCnt="4"/>
      <dgm:spPr/>
    </dgm:pt>
    <dgm:pt modelId="{DD70CCB6-97B1-42C8-A15B-61054668B85B}" type="pres">
      <dgm:prSet presAssocID="{4D879B6E-5C23-4D9A-A14F-91A68CFF7369}" presName="vert1" presStyleCnt="0"/>
      <dgm:spPr/>
    </dgm:pt>
    <dgm:pt modelId="{63802CD7-A47B-427F-856F-F0E1EA0ACBAA}" type="pres">
      <dgm:prSet presAssocID="{1A6E6541-25A3-430C-975E-D320E43DAE9A}" presName="thickLine" presStyleLbl="alignNode1" presStyleIdx="1" presStyleCnt="4"/>
      <dgm:spPr/>
    </dgm:pt>
    <dgm:pt modelId="{9EB6127F-4602-46AE-A152-3BC3F13B0C03}" type="pres">
      <dgm:prSet presAssocID="{1A6E6541-25A3-430C-975E-D320E43DAE9A}" presName="horz1" presStyleCnt="0"/>
      <dgm:spPr/>
    </dgm:pt>
    <dgm:pt modelId="{94A37977-1986-4011-BA40-82B41905C22B}" type="pres">
      <dgm:prSet presAssocID="{1A6E6541-25A3-430C-975E-D320E43DAE9A}" presName="tx1" presStyleLbl="revTx" presStyleIdx="1" presStyleCnt="4" custScaleY="70836"/>
      <dgm:spPr/>
    </dgm:pt>
    <dgm:pt modelId="{6842CB68-CDDA-42B9-9C29-C166BE034060}" type="pres">
      <dgm:prSet presAssocID="{1A6E6541-25A3-430C-975E-D320E43DAE9A}" presName="vert1" presStyleCnt="0"/>
      <dgm:spPr/>
    </dgm:pt>
    <dgm:pt modelId="{E3701C2C-C943-4A1C-9B3F-4234EB13D2A2}" type="pres">
      <dgm:prSet presAssocID="{AB82B097-4131-4D55-A9A6-7B9F640A9884}" presName="thickLine" presStyleLbl="alignNode1" presStyleIdx="2" presStyleCnt="4"/>
      <dgm:spPr/>
    </dgm:pt>
    <dgm:pt modelId="{2E2C67F3-1722-41A9-8803-0D049ED0B8E9}" type="pres">
      <dgm:prSet presAssocID="{AB82B097-4131-4D55-A9A6-7B9F640A9884}" presName="horz1" presStyleCnt="0"/>
      <dgm:spPr/>
    </dgm:pt>
    <dgm:pt modelId="{131AD4C4-9E76-4874-9082-ACF98EF1372B}" type="pres">
      <dgm:prSet presAssocID="{AB82B097-4131-4D55-A9A6-7B9F640A9884}" presName="tx1" presStyleLbl="revTx" presStyleIdx="2" presStyleCnt="4"/>
      <dgm:spPr/>
    </dgm:pt>
    <dgm:pt modelId="{2B3452ED-D92A-4DB3-A7F4-18AACD097757}" type="pres">
      <dgm:prSet presAssocID="{AB82B097-4131-4D55-A9A6-7B9F640A9884}" presName="vert1" presStyleCnt="0"/>
      <dgm:spPr/>
    </dgm:pt>
    <dgm:pt modelId="{299A9FBB-80ED-4777-82DF-56C8F30A1565}" type="pres">
      <dgm:prSet presAssocID="{CE5DCECA-0CDC-4B7D-9170-20D6753A9554}" presName="thickLine" presStyleLbl="alignNode1" presStyleIdx="3" presStyleCnt="4"/>
      <dgm:spPr/>
    </dgm:pt>
    <dgm:pt modelId="{0A8069BA-38D4-4D46-AD8C-AD4DF2CF489F}" type="pres">
      <dgm:prSet presAssocID="{CE5DCECA-0CDC-4B7D-9170-20D6753A9554}" presName="horz1" presStyleCnt="0"/>
      <dgm:spPr/>
    </dgm:pt>
    <dgm:pt modelId="{53F2C740-9A28-4D63-9CD2-2B3E0D986618}" type="pres">
      <dgm:prSet presAssocID="{CE5DCECA-0CDC-4B7D-9170-20D6753A9554}" presName="tx1" presStyleLbl="revTx" presStyleIdx="3" presStyleCnt="4"/>
      <dgm:spPr/>
    </dgm:pt>
    <dgm:pt modelId="{3E20BB94-D9A2-4678-866B-0777F09C46AA}" type="pres">
      <dgm:prSet presAssocID="{CE5DCECA-0CDC-4B7D-9170-20D6753A9554}" presName="vert1" presStyleCnt="0"/>
      <dgm:spPr/>
    </dgm:pt>
  </dgm:ptLst>
  <dgm:cxnLst>
    <dgm:cxn modelId="{7DD6A41B-010D-4718-99F3-ADE23256737F}" type="presOf" srcId="{AB82B097-4131-4D55-A9A6-7B9F640A9884}" destId="{131AD4C4-9E76-4874-9082-ACF98EF1372B}" srcOrd="0" destOrd="0" presId="urn:microsoft.com/office/officeart/2008/layout/LinedList"/>
    <dgm:cxn modelId="{AB687022-6AED-4527-95C5-E801EE033C30}" type="presOf" srcId="{CE5DCECA-0CDC-4B7D-9170-20D6753A9554}" destId="{53F2C740-9A28-4D63-9CD2-2B3E0D986618}" srcOrd="0" destOrd="0" presId="urn:microsoft.com/office/officeart/2008/layout/LinedList"/>
    <dgm:cxn modelId="{500CD52B-D910-44D4-A195-4F651BBA0D70}" srcId="{79756E7C-E93A-4867-A167-49A2C2D6606C}" destId="{AB82B097-4131-4D55-A9A6-7B9F640A9884}" srcOrd="2" destOrd="0" parTransId="{9C50A749-A9FD-4AF9-9752-451EB2B12676}" sibTransId="{08F1E679-39D9-404F-9403-779EF52DB580}"/>
    <dgm:cxn modelId="{63C58443-D63F-4FCF-9ED9-CB7ADEF02931}" srcId="{79756E7C-E93A-4867-A167-49A2C2D6606C}" destId="{CE5DCECA-0CDC-4B7D-9170-20D6753A9554}" srcOrd="3" destOrd="0" parTransId="{78097E88-DF8F-4367-9777-6BF923B0C108}" sibTransId="{C2606B22-ED8B-477A-9C86-A55E899DC01A}"/>
    <dgm:cxn modelId="{8B47BF53-5FD5-406C-8265-238C0CFA527A}" srcId="{79756E7C-E93A-4867-A167-49A2C2D6606C}" destId="{1A6E6541-25A3-430C-975E-D320E43DAE9A}" srcOrd="1" destOrd="0" parTransId="{8E940888-E81A-4416-B9EB-FE9A7898E2C8}" sibTransId="{C25A4EF4-DB9E-4C8C-A3E7-5CD63052B9BA}"/>
    <dgm:cxn modelId="{D5F6595A-286C-4A5B-AFAA-3D9383FB8625}" srcId="{79756E7C-E93A-4867-A167-49A2C2D6606C}" destId="{4D879B6E-5C23-4D9A-A14F-91A68CFF7369}" srcOrd="0" destOrd="0" parTransId="{2EADF6E9-914F-47AA-AA26-E358B6D9A04A}" sibTransId="{252BC80C-9633-49D0-B8AD-10B1F46147A8}"/>
    <dgm:cxn modelId="{21B665DD-7806-401A-BED1-79DB4F23CEB6}" type="presOf" srcId="{1A6E6541-25A3-430C-975E-D320E43DAE9A}" destId="{94A37977-1986-4011-BA40-82B41905C22B}" srcOrd="0" destOrd="0" presId="urn:microsoft.com/office/officeart/2008/layout/LinedList"/>
    <dgm:cxn modelId="{ABCA0EF8-D8B3-49FA-8023-B34355988147}" type="presOf" srcId="{4D879B6E-5C23-4D9A-A14F-91A68CFF7369}" destId="{97B574E2-F09C-4529-B0FB-D11D2F6D2BBD}" srcOrd="0" destOrd="0" presId="urn:microsoft.com/office/officeart/2008/layout/LinedList"/>
    <dgm:cxn modelId="{BCF95CF8-EFA0-4F69-B75D-9FF423C0A2D4}" type="presOf" srcId="{79756E7C-E93A-4867-A167-49A2C2D6606C}" destId="{F79C3970-DBB0-42F5-84AE-D75190A28881}" srcOrd="0" destOrd="0" presId="urn:microsoft.com/office/officeart/2008/layout/LinedList"/>
    <dgm:cxn modelId="{04BCC0B5-4615-4164-BCE6-BD82CC487ABD}" type="presParOf" srcId="{F79C3970-DBB0-42F5-84AE-D75190A28881}" destId="{B3289A8C-E117-4C72-87AE-FA1099CEDD55}" srcOrd="0" destOrd="0" presId="urn:microsoft.com/office/officeart/2008/layout/LinedList"/>
    <dgm:cxn modelId="{157910D3-3EF4-4884-96D3-C15A3E15A6BC}" type="presParOf" srcId="{F79C3970-DBB0-42F5-84AE-D75190A28881}" destId="{926D9098-BE60-4E9D-873A-E154DF9BA70B}" srcOrd="1" destOrd="0" presId="urn:microsoft.com/office/officeart/2008/layout/LinedList"/>
    <dgm:cxn modelId="{DD362C20-B69F-4054-9E4A-E992C7F43679}" type="presParOf" srcId="{926D9098-BE60-4E9D-873A-E154DF9BA70B}" destId="{97B574E2-F09C-4529-B0FB-D11D2F6D2BBD}" srcOrd="0" destOrd="0" presId="urn:microsoft.com/office/officeart/2008/layout/LinedList"/>
    <dgm:cxn modelId="{4C84A2F5-E890-474E-B30C-977A8C703935}" type="presParOf" srcId="{926D9098-BE60-4E9D-873A-E154DF9BA70B}" destId="{DD70CCB6-97B1-42C8-A15B-61054668B85B}" srcOrd="1" destOrd="0" presId="urn:microsoft.com/office/officeart/2008/layout/LinedList"/>
    <dgm:cxn modelId="{7BC04F08-6C61-45F8-9147-2E95448ECF60}" type="presParOf" srcId="{F79C3970-DBB0-42F5-84AE-D75190A28881}" destId="{63802CD7-A47B-427F-856F-F0E1EA0ACBAA}" srcOrd="2" destOrd="0" presId="urn:microsoft.com/office/officeart/2008/layout/LinedList"/>
    <dgm:cxn modelId="{436A18F0-77BB-4C93-BC05-1768C2FE073D}" type="presParOf" srcId="{F79C3970-DBB0-42F5-84AE-D75190A28881}" destId="{9EB6127F-4602-46AE-A152-3BC3F13B0C03}" srcOrd="3" destOrd="0" presId="urn:microsoft.com/office/officeart/2008/layout/LinedList"/>
    <dgm:cxn modelId="{67532A6E-975D-40A8-A6C6-59E21D4363BF}" type="presParOf" srcId="{9EB6127F-4602-46AE-A152-3BC3F13B0C03}" destId="{94A37977-1986-4011-BA40-82B41905C22B}" srcOrd="0" destOrd="0" presId="urn:microsoft.com/office/officeart/2008/layout/LinedList"/>
    <dgm:cxn modelId="{F8DF8BF6-2A78-4C46-A8BC-A45DAA3E4F50}" type="presParOf" srcId="{9EB6127F-4602-46AE-A152-3BC3F13B0C03}" destId="{6842CB68-CDDA-42B9-9C29-C166BE034060}" srcOrd="1" destOrd="0" presId="urn:microsoft.com/office/officeart/2008/layout/LinedList"/>
    <dgm:cxn modelId="{2AD09FD2-096F-4C03-8A72-CA59A279A0E9}" type="presParOf" srcId="{F79C3970-DBB0-42F5-84AE-D75190A28881}" destId="{E3701C2C-C943-4A1C-9B3F-4234EB13D2A2}" srcOrd="4" destOrd="0" presId="urn:microsoft.com/office/officeart/2008/layout/LinedList"/>
    <dgm:cxn modelId="{0F083921-7894-415C-8F31-D985C55CF404}" type="presParOf" srcId="{F79C3970-DBB0-42F5-84AE-D75190A28881}" destId="{2E2C67F3-1722-41A9-8803-0D049ED0B8E9}" srcOrd="5" destOrd="0" presId="urn:microsoft.com/office/officeart/2008/layout/LinedList"/>
    <dgm:cxn modelId="{A66464F9-D736-4C0B-901F-E9F1123A263A}" type="presParOf" srcId="{2E2C67F3-1722-41A9-8803-0D049ED0B8E9}" destId="{131AD4C4-9E76-4874-9082-ACF98EF1372B}" srcOrd="0" destOrd="0" presId="urn:microsoft.com/office/officeart/2008/layout/LinedList"/>
    <dgm:cxn modelId="{283C2177-2EBD-46C2-BF8C-199A6CC32C7E}" type="presParOf" srcId="{2E2C67F3-1722-41A9-8803-0D049ED0B8E9}" destId="{2B3452ED-D92A-4DB3-A7F4-18AACD097757}" srcOrd="1" destOrd="0" presId="urn:microsoft.com/office/officeart/2008/layout/LinedList"/>
    <dgm:cxn modelId="{5E5A0EA4-F105-4610-8F4F-954585E8A851}" type="presParOf" srcId="{F79C3970-DBB0-42F5-84AE-D75190A28881}" destId="{299A9FBB-80ED-4777-82DF-56C8F30A1565}" srcOrd="6" destOrd="0" presId="urn:microsoft.com/office/officeart/2008/layout/LinedList"/>
    <dgm:cxn modelId="{AC96A2FE-625C-4715-A5EC-45599B874074}" type="presParOf" srcId="{F79C3970-DBB0-42F5-84AE-D75190A28881}" destId="{0A8069BA-38D4-4D46-AD8C-AD4DF2CF489F}" srcOrd="7" destOrd="0" presId="urn:microsoft.com/office/officeart/2008/layout/LinedList"/>
    <dgm:cxn modelId="{C0B09DEC-4586-4739-BA6B-70C75C2A3A52}" type="presParOf" srcId="{0A8069BA-38D4-4D46-AD8C-AD4DF2CF489F}" destId="{53F2C740-9A28-4D63-9CD2-2B3E0D986618}" srcOrd="0" destOrd="0" presId="urn:microsoft.com/office/officeart/2008/layout/LinedList"/>
    <dgm:cxn modelId="{50CAC80F-B648-4177-B5B1-D58610503CB4}" type="presParOf" srcId="{0A8069BA-38D4-4D46-AD8C-AD4DF2CF489F}" destId="{3E20BB94-D9A2-4678-866B-0777F09C46A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046ED84-3B5F-4EC0-9411-A0F043ACD578}"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92E679A3-55AA-4167-8D53-39201BA4D850}">
      <dgm:prSet custT="1"/>
      <dgm:spPr/>
      <dgm:t>
        <a:bodyPr/>
        <a:lstStyle/>
        <a:p>
          <a:r>
            <a:rPr lang="en-GB" sz="1600"/>
            <a:t>The housing-led forecasts show the population of Vale of White Horse increasing from 142,100 in 2022 to 163,300 by 2031 (+21,200, +15 per cent). There is expected to be a significant increase in population at Valley Park between Harwell and Didcot; Grove Airfield, Dalton Barracks, Crab Hill, Wantage and land north of Abingdon. The population of Abingdon is expected to grow from 45,100 to 49,400 (+9 per cent).  The population of Wantage and Grove is expected to grow from 20,000 to 25,100 (+25 per cent) and the area west of Didcot in Vale is expected to grow from 14,300 to 19,400 (36 per cent).</a:t>
          </a:r>
        </a:p>
        <a:p>
          <a:endParaRPr lang="en-US" sz="1600"/>
        </a:p>
      </dgm:t>
    </dgm:pt>
    <dgm:pt modelId="{9FE8739C-CF89-4C2B-A6D5-E953E465A48B}" type="parTrans" cxnId="{9A22B704-99C7-4E5F-AF47-F215B6A8A41F}">
      <dgm:prSet/>
      <dgm:spPr/>
      <dgm:t>
        <a:bodyPr/>
        <a:lstStyle/>
        <a:p>
          <a:endParaRPr lang="en-US" sz="1600"/>
        </a:p>
      </dgm:t>
    </dgm:pt>
    <dgm:pt modelId="{F4E0C042-D037-47F9-AE7B-E94EA5FFF116}" type="sibTrans" cxnId="{9A22B704-99C7-4E5F-AF47-F215B6A8A41F}">
      <dgm:prSet/>
      <dgm:spPr/>
      <dgm:t>
        <a:bodyPr/>
        <a:lstStyle/>
        <a:p>
          <a:endParaRPr lang="en-US" sz="1600"/>
        </a:p>
      </dgm:t>
    </dgm:pt>
    <dgm:pt modelId="{BE38B057-4702-407B-9F04-19C452BE63D1}">
      <dgm:prSet custT="1"/>
      <dgm:spPr/>
      <dgm:t>
        <a:bodyPr/>
        <a:lstStyle/>
        <a:p>
          <a:r>
            <a:rPr lang="en-GB" sz="1600"/>
            <a:t>The number of people aged 25 – 34 years rose by around 3,600 (an increase of 25.2 per cent), while the number of residents between 16 and 19 years fell by just under 150 (2.3 per cent decrease).  The median age of Vale of White Horse is 41.  </a:t>
          </a:r>
          <a:endParaRPr lang="en-US" sz="1600"/>
        </a:p>
      </dgm:t>
    </dgm:pt>
    <dgm:pt modelId="{7A4FD1EC-F997-4B33-96E0-BA032926B98C}" type="parTrans" cxnId="{F91C7D3A-B03C-49BD-9657-37D9DD51A888}">
      <dgm:prSet/>
      <dgm:spPr/>
      <dgm:t>
        <a:bodyPr/>
        <a:lstStyle/>
        <a:p>
          <a:endParaRPr lang="en-US" sz="1600"/>
        </a:p>
      </dgm:t>
    </dgm:pt>
    <dgm:pt modelId="{4F5E2ABC-2BD7-48CA-B2E3-345473FB134F}" type="sibTrans" cxnId="{F91C7D3A-B03C-49BD-9657-37D9DD51A888}">
      <dgm:prSet/>
      <dgm:spPr/>
      <dgm:t>
        <a:bodyPr/>
        <a:lstStyle/>
        <a:p>
          <a:endParaRPr lang="en-US" sz="1600"/>
        </a:p>
      </dgm:t>
    </dgm:pt>
    <dgm:pt modelId="{126A2638-8ED8-4D38-9D56-EDA82A44CE01}">
      <dgm:prSet custT="1"/>
      <dgm:spPr/>
      <dgm:t>
        <a:bodyPr/>
        <a:lstStyle/>
        <a:p>
          <a:r>
            <a:rPr lang="en-GB" sz="1600"/>
            <a:t>In 2021, 90.8 per cent of people in Vale of White Horse identified their ethnic group within the “White” category (compared with 94.9 per cent in 2011), while 2.5 per cent identified their ethnic group within the “Mixed or Multiple” category (compared with 1.3 per cent the previous decade.  The percentage of people who identified their ethnic group within the </a:t>
          </a:r>
          <a:r>
            <a:rPr lang="en-US" sz="1600" baseline="0"/>
            <a:t>“Black, Black British, Black Welsh, Caribbean or African” category increased from one per cent in 2011 to 1.7 per cent in 2021. </a:t>
          </a:r>
        </a:p>
        <a:p>
          <a:endParaRPr lang="en-US" sz="1600"/>
        </a:p>
      </dgm:t>
    </dgm:pt>
    <dgm:pt modelId="{845E9FD1-C12E-4708-86AD-8416AE9EF016}" type="parTrans" cxnId="{01DA8397-70E4-49AB-BAB9-B7BD268DB556}">
      <dgm:prSet/>
      <dgm:spPr/>
      <dgm:t>
        <a:bodyPr/>
        <a:lstStyle/>
        <a:p>
          <a:endParaRPr lang="en-US" sz="1600"/>
        </a:p>
      </dgm:t>
    </dgm:pt>
    <dgm:pt modelId="{34DCA126-DE14-49A0-A4A6-686190319FAE}" type="sibTrans" cxnId="{01DA8397-70E4-49AB-BAB9-B7BD268DB556}">
      <dgm:prSet/>
      <dgm:spPr/>
      <dgm:t>
        <a:bodyPr/>
        <a:lstStyle/>
        <a:p>
          <a:endParaRPr lang="en-US" sz="1600"/>
        </a:p>
      </dgm:t>
    </dgm:pt>
    <dgm:pt modelId="{EB0E459D-ADF5-4478-857A-BFAACC4A61E6}">
      <dgm:prSet custT="1"/>
      <dgm:spPr/>
      <dgm:t>
        <a:bodyPr/>
        <a:lstStyle/>
        <a:p>
          <a:r>
            <a:rPr lang="en-GB" sz="1600"/>
            <a:t>The district of the Vale of White Horse, whose name comes from the oldest chalk figure in Britain dating back to around 1000 BC, stretches from the edge of Oxford to the edge of the Cotswolds.  The district has three historic market towns, Abingdon, </a:t>
          </a:r>
          <a:r>
            <a:rPr lang="en-GB" sz="1600" err="1"/>
            <a:t>Faringdon</a:t>
          </a:r>
          <a:r>
            <a:rPr lang="en-GB" sz="1600"/>
            <a:t> and Wantage. The area also covers Botley, located on the edge of Oxford, as well as the large village of Grove, near Wantage.</a:t>
          </a:r>
          <a:endParaRPr lang="en-US" sz="1600"/>
        </a:p>
      </dgm:t>
    </dgm:pt>
    <dgm:pt modelId="{F57711A2-0AD5-43A3-8120-14014ADB776F}" type="parTrans" cxnId="{8C251304-10FC-495F-B9D3-F25411943774}">
      <dgm:prSet/>
      <dgm:spPr/>
      <dgm:t>
        <a:bodyPr/>
        <a:lstStyle/>
        <a:p>
          <a:endParaRPr lang="en-US" sz="1600"/>
        </a:p>
      </dgm:t>
    </dgm:pt>
    <dgm:pt modelId="{0F82BC40-B587-4877-B916-4430E14A28A8}" type="sibTrans" cxnId="{8C251304-10FC-495F-B9D3-F25411943774}">
      <dgm:prSet/>
      <dgm:spPr/>
      <dgm:t>
        <a:bodyPr/>
        <a:lstStyle/>
        <a:p>
          <a:endParaRPr lang="en-US" sz="1600"/>
        </a:p>
      </dgm:t>
    </dgm:pt>
    <dgm:pt modelId="{BDE78A04-4EA8-40A5-BAC9-69BF886AC34F}" type="pres">
      <dgm:prSet presAssocID="{6046ED84-3B5F-4EC0-9411-A0F043ACD578}" presName="vert0" presStyleCnt="0">
        <dgm:presLayoutVars>
          <dgm:dir/>
          <dgm:animOne val="branch"/>
          <dgm:animLvl val="lvl"/>
        </dgm:presLayoutVars>
      </dgm:prSet>
      <dgm:spPr/>
    </dgm:pt>
    <dgm:pt modelId="{A9527511-184D-486E-B02A-E2C0549CB850}" type="pres">
      <dgm:prSet presAssocID="{92E679A3-55AA-4167-8D53-39201BA4D850}" presName="thickLine" presStyleLbl="alignNode1" presStyleIdx="0" presStyleCnt="4"/>
      <dgm:spPr/>
    </dgm:pt>
    <dgm:pt modelId="{62D31863-3CE5-4216-ABEA-4858ACBB8488}" type="pres">
      <dgm:prSet presAssocID="{92E679A3-55AA-4167-8D53-39201BA4D850}" presName="horz1" presStyleCnt="0"/>
      <dgm:spPr/>
    </dgm:pt>
    <dgm:pt modelId="{6769345E-E1DB-4F13-B82F-8521D0E0BD9E}" type="pres">
      <dgm:prSet presAssocID="{92E679A3-55AA-4167-8D53-39201BA4D850}" presName="tx1" presStyleLbl="revTx" presStyleIdx="0" presStyleCnt="4"/>
      <dgm:spPr/>
    </dgm:pt>
    <dgm:pt modelId="{701BA777-13E8-441E-97B3-8B9C4678D937}" type="pres">
      <dgm:prSet presAssocID="{92E679A3-55AA-4167-8D53-39201BA4D850}" presName="vert1" presStyleCnt="0"/>
      <dgm:spPr/>
    </dgm:pt>
    <dgm:pt modelId="{CC2E56EF-B82C-4C41-882B-FF097A58BE9A}" type="pres">
      <dgm:prSet presAssocID="{BE38B057-4702-407B-9F04-19C452BE63D1}" presName="thickLine" presStyleLbl="alignNode1" presStyleIdx="1" presStyleCnt="4"/>
      <dgm:spPr/>
    </dgm:pt>
    <dgm:pt modelId="{BBE9BF01-3937-4901-ACAE-E05A5CB70F65}" type="pres">
      <dgm:prSet presAssocID="{BE38B057-4702-407B-9F04-19C452BE63D1}" presName="horz1" presStyleCnt="0"/>
      <dgm:spPr/>
    </dgm:pt>
    <dgm:pt modelId="{784F048B-30FE-44EB-853B-77A333062F11}" type="pres">
      <dgm:prSet presAssocID="{BE38B057-4702-407B-9F04-19C452BE63D1}" presName="tx1" presStyleLbl="revTx" presStyleIdx="1" presStyleCnt="4" custScaleY="50610"/>
      <dgm:spPr/>
    </dgm:pt>
    <dgm:pt modelId="{840BDAE5-911F-490B-A375-EC361617E04D}" type="pres">
      <dgm:prSet presAssocID="{BE38B057-4702-407B-9F04-19C452BE63D1}" presName="vert1" presStyleCnt="0"/>
      <dgm:spPr/>
    </dgm:pt>
    <dgm:pt modelId="{5103DF8F-BD5D-4132-983E-539992435CB7}" type="pres">
      <dgm:prSet presAssocID="{126A2638-8ED8-4D38-9D56-EDA82A44CE01}" presName="thickLine" presStyleLbl="alignNode1" presStyleIdx="2" presStyleCnt="4"/>
      <dgm:spPr/>
    </dgm:pt>
    <dgm:pt modelId="{72E8A358-FE49-4E32-AFAC-76B756821264}" type="pres">
      <dgm:prSet presAssocID="{126A2638-8ED8-4D38-9D56-EDA82A44CE01}" presName="horz1" presStyleCnt="0"/>
      <dgm:spPr/>
    </dgm:pt>
    <dgm:pt modelId="{940B376C-8D2A-4296-A64F-B0AD1C1BAFF3}" type="pres">
      <dgm:prSet presAssocID="{126A2638-8ED8-4D38-9D56-EDA82A44CE01}" presName="tx1" presStyleLbl="revTx" presStyleIdx="2" presStyleCnt="4" custScaleY="81932"/>
      <dgm:spPr/>
    </dgm:pt>
    <dgm:pt modelId="{4D8C1C1A-6BB6-4219-8D40-B1839605BC42}" type="pres">
      <dgm:prSet presAssocID="{126A2638-8ED8-4D38-9D56-EDA82A44CE01}" presName="vert1" presStyleCnt="0"/>
      <dgm:spPr/>
    </dgm:pt>
    <dgm:pt modelId="{122F529B-D055-4905-ACD6-FE78CE9D3610}" type="pres">
      <dgm:prSet presAssocID="{EB0E459D-ADF5-4478-857A-BFAACC4A61E6}" presName="thickLine" presStyleLbl="alignNode1" presStyleIdx="3" presStyleCnt="4"/>
      <dgm:spPr/>
    </dgm:pt>
    <dgm:pt modelId="{3A8481CC-3AB0-45FD-8792-3E97E40B2589}" type="pres">
      <dgm:prSet presAssocID="{EB0E459D-ADF5-4478-857A-BFAACC4A61E6}" presName="horz1" presStyleCnt="0"/>
      <dgm:spPr/>
    </dgm:pt>
    <dgm:pt modelId="{BE93DEC2-1CCB-4DB0-91F6-F8D092CB53C2}" type="pres">
      <dgm:prSet presAssocID="{EB0E459D-ADF5-4478-857A-BFAACC4A61E6}" presName="tx1" presStyleLbl="revTx" presStyleIdx="3" presStyleCnt="4" custScaleY="68678"/>
      <dgm:spPr/>
    </dgm:pt>
    <dgm:pt modelId="{1CCDD1FA-1135-4FDB-A700-1474EAB29B70}" type="pres">
      <dgm:prSet presAssocID="{EB0E459D-ADF5-4478-857A-BFAACC4A61E6}" presName="vert1" presStyleCnt="0"/>
      <dgm:spPr/>
    </dgm:pt>
  </dgm:ptLst>
  <dgm:cxnLst>
    <dgm:cxn modelId="{8C251304-10FC-495F-B9D3-F25411943774}" srcId="{6046ED84-3B5F-4EC0-9411-A0F043ACD578}" destId="{EB0E459D-ADF5-4478-857A-BFAACC4A61E6}" srcOrd="3" destOrd="0" parTransId="{F57711A2-0AD5-43A3-8120-14014ADB776F}" sibTransId="{0F82BC40-B587-4877-B916-4430E14A28A8}"/>
    <dgm:cxn modelId="{9A22B704-99C7-4E5F-AF47-F215B6A8A41F}" srcId="{6046ED84-3B5F-4EC0-9411-A0F043ACD578}" destId="{92E679A3-55AA-4167-8D53-39201BA4D850}" srcOrd="0" destOrd="0" parTransId="{9FE8739C-CF89-4C2B-A6D5-E953E465A48B}" sibTransId="{F4E0C042-D037-47F9-AE7B-E94EA5FFF116}"/>
    <dgm:cxn modelId="{F91C7D3A-B03C-49BD-9657-37D9DD51A888}" srcId="{6046ED84-3B5F-4EC0-9411-A0F043ACD578}" destId="{BE38B057-4702-407B-9F04-19C452BE63D1}" srcOrd="1" destOrd="0" parTransId="{7A4FD1EC-F997-4B33-96E0-BA032926B98C}" sibTransId="{4F5E2ABC-2BD7-48CA-B2E3-345473FB134F}"/>
    <dgm:cxn modelId="{4CE51A41-5A74-46B4-A16B-E2C3280659D9}" type="presOf" srcId="{6046ED84-3B5F-4EC0-9411-A0F043ACD578}" destId="{BDE78A04-4EA8-40A5-BAC9-69BF886AC34F}" srcOrd="0" destOrd="0" presId="urn:microsoft.com/office/officeart/2008/layout/LinedList"/>
    <dgm:cxn modelId="{49F07B63-F81A-45B5-A21F-0EBDA7BECD64}" type="presOf" srcId="{EB0E459D-ADF5-4478-857A-BFAACC4A61E6}" destId="{BE93DEC2-1CCB-4DB0-91F6-F8D092CB53C2}" srcOrd="0" destOrd="0" presId="urn:microsoft.com/office/officeart/2008/layout/LinedList"/>
    <dgm:cxn modelId="{CE7FA767-5CC9-4CC2-A0DA-7FFA57EF6796}" type="presOf" srcId="{92E679A3-55AA-4167-8D53-39201BA4D850}" destId="{6769345E-E1DB-4F13-B82F-8521D0E0BD9E}" srcOrd="0" destOrd="0" presId="urn:microsoft.com/office/officeart/2008/layout/LinedList"/>
    <dgm:cxn modelId="{01DA8397-70E4-49AB-BAB9-B7BD268DB556}" srcId="{6046ED84-3B5F-4EC0-9411-A0F043ACD578}" destId="{126A2638-8ED8-4D38-9D56-EDA82A44CE01}" srcOrd="2" destOrd="0" parTransId="{845E9FD1-C12E-4708-86AD-8416AE9EF016}" sibTransId="{34DCA126-DE14-49A0-A4A6-686190319FAE}"/>
    <dgm:cxn modelId="{C16F54BB-5D4E-49E9-9E76-1D7AD7E19D1A}" type="presOf" srcId="{126A2638-8ED8-4D38-9D56-EDA82A44CE01}" destId="{940B376C-8D2A-4296-A64F-B0AD1C1BAFF3}" srcOrd="0" destOrd="0" presId="urn:microsoft.com/office/officeart/2008/layout/LinedList"/>
    <dgm:cxn modelId="{C9F473CE-5A45-4307-9E0E-84C80333AF51}" type="presOf" srcId="{BE38B057-4702-407B-9F04-19C452BE63D1}" destId="{784F048B-30FE-44EB-853B-77A333062F11}" srcOrd="0" destOrd="0" presId="urn:microsoft.com/office/officeart/2008/layout/LinedList"/>
    <dgm:cxn modelId="{00736F3D-5902-4F86-94DB-2919276B6754}" type="presParOf" srcId="{BDE78A04-4EA8-40A5-BAC9-69BF886AC34F}" destId="{A9527511-184D-486E-B02A-E2C0549CB850}" srcOrd="0" destOrd="0" presId="urn:microsoft.com/office/officeart/2008/layout/LinedList"/>
    <dgm:cxn modelId="{B3140B3C-8DA2-4D04-8712-E6AED39D40ED}" type="presParOf" srcId="{BDE78A04-4EA8-40A5-BAC9-69BF886AC34F}" destId="{62D31863-3CE5-4216-ABEA-4858ACBB8488}" srcOrd="1" destOrd="0" presId="urn:microsoft.com/office/officeart/2008/layout/LinedList"/>
    <dgm:cxn modelId="{23589BAF-A18F-48D8-B429-EAA8750F8D60}" type="presParOf" srcId="{62D31863-3CE5-4216-ABEA-4858ACBB8488}" destId="{6769345E-E1DB-4F13-B82F-8521D0E0BD9E}" srcOrd="0" destOrd="0" presId="urn:microsoft.com/office/officeart/2008/layout/LinedList"/>
    <dgm:cxn modelId="{B1DB448D-7CEF-4D26-BB57-2FE4BFC9B46D}" type="presParOf" srcId="{62D31863-3CE5-4216-ABEA-4858ACBB8488}" destId="{701BA777-13E8-441E-97B3-8B9C4678D937}" srcOrd="1" destOrd="0" presId="urn:microsoft.com/office/officeart/2008/layout/LinedList"/>
    <dgm:cxn modelId="{054EF94B-FAD4-4468-84CC-46BEA848E0C7}" type="presParOf" srcId="{BDE78A04-4EA8-40A5-BAC9-69BF886AC34F}" destId="{CC2E56EF-B82C-4C41-882B-FF097A58BE9A}" srcOrd="2" destOrd="0" presId="urn:microsoft.com/office/officeart/2008/layout/LinedList"/>
    <dgm:cxn modelId="{7B0F8E6B-52BF-4280-98DE-49C61CC428D3}" type="presParOf" srcId="{BDE78A04-4EA8-40A5-BAC9-69BF886AC34F}" destId="{BBE9BF01-3937-4901-ACAE-E05A5CB70F65}" srcOrd="3" destOrd="0" presId="urn:microsoft.com/office/officeart/2008/layout/LinedList"/>
    <dgm:cxn modelId="{B4FDA3A0-EC74-4725-B461-E240442AA12A}" type="presParOf" srcId="{BBE9BF01-3937-4901-ACAE-E05A5CB70F65}" destId="{784F048B-30FE-44EB-853B-77A333062F11}" srcOrd="0" destOrd="0" presId="urn:microsoft.com/office/officeart/2008/layout/LinedList"/>
    <dgm:cxn modelId="{0CF992D7-F804-460B-B100-5A4EA2B5D764}" type="presParOf" srcId="{BBE9BF01-3937-4901-ACAE-E05A5CB70F65}" destId="{840BDAE5-911F-490B-A375-EC361617E04D}" srcOrd="1" destOrd="0" presId="urn:microsoft.com/office/officeart/2008/layout/LinedList"/>
    <dgm:cxn modelId="{40F3C64C-542D-4187-BA11-5153412BC32C}" type="presParOf" srcId="{BDE78A04-4EA8-40A5-BAC9-69BF886AC34F}" destId="{5103DF8F-BD5D-4132-983E-539992435CB7}" srcOrd="4" destOrd="0" presId="urn:microsoft.com/office/officeart/2008/layout/LinedList"/>
    <dgm:cxn modelId="{ED351059-C956-462D-96DB-21979655016C}" type="presParOf" srcId="{BDE78A04-4EA8-40A5-BAC9-69BF886AC34F}" destId="{72E8A358-FE49-4E32-AFAC-76B756821264}" srcOrd="5" destOrd="0" presId="urn:microsoft.com/office/officeart/2008/layout/LinedList"/>
    <dgm:cxn modelId="{E87971DD-DDD6-4706-93E2-AE1901AF8C98}" type="presParOf" srcId="{72E8A358-FE49-4E32-AFAC-76B756821264}" destId="{940B376C-8D2A-4296-A64F-B0AD1C1BAFF3}" srcOrd="0" destOrd="0" presId="urn:microsoft.com/office/officeart/2008/layout/LinedList"/>
    <dgm:cxn modelId="{7C498543-E208-49F8-A7BB-176BDE83AAEF}" type="presParOf" srcId="{72E8A358-FE49-4E32-AFAC-76B756821264}" destId="{4D8C1C1A-6BB6-4219-8D40-B1839605BC42}" srcOrd="1" destOrd="0" presId="urn:microsoft.com/office/officeart/2008/layout/LinedList"/>
    <dgm:cxn modelId="{C265D041-28AC-45D8-A437-0721BE162545}" type="presParOf" srcId="{BDE78A04-4EA8-40A5-BAC9-69BF886AC34F}" destId="{122F529B-D055-4905-ACD6-FE78CE9D3610}" srcOrd="6" destOrd="0" presId="urn:microsoft.com/office/officeart/2008/layout/LinedList"/>
    <dgm:cxn modelId="{5A85A164-A6BF-4051-BDE1-A6CA0EA9EA1B}" type="presParOf" srcId="{BDE78A04-4EA8-40A5-BAC9-69BF886AC34F}" destId="{3A8481CC-3AB0-45FD-8792-3E97E40B2589}" srcOrd="7" destOrd="0" presId="urn:microsoft.com/office/officeart/2008/layout/LinedList"/>
    <dgm:cxn modelId="{BC31D675-EA49-451D-873F-C49B8F6E7E82}" type="presParOf" srcId="{3A8481CC-3AB0-45FD-8792-3E97E40B2589}" destId="{BE93DEC2-1CCB-4DB0-91F6-F8D092CB53C2}" srcOrd="0" destOrd="0" presId="urn:microsoft.com/office/officeart/2008/layout/LinedList"/>
    <dgm:cxn modelId="{B7337372-02CE-46B4-A614-CAED37DB4B05}" type="presParOf" srcId="{3A8481CC-3AB0-45FD-8792-3E97E40B2589}" destId="{1CCDD1FA-1135-4FDB-A700-1474EAB29B7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071584E-DD33-4BDE-9F56-CCD3958FB1F7}" type="doc">
      <dgm:prSet loTypeId="urn:microsoft.com/office/officeart/2008/layout/LinedList" loCatId="list" qsTypeId="urn:microsoft.com/office/officeart/2005/8/quickstyle/simple1" qsCatId="simple" csTypeId="urn:microsoft.com/office/officeart/2005/8/colors/accent5_2" csCatId="accent5" phldr="1"/>
      <dgm:spPr/>
      <dgm:t>
        <a:bodyPr/>
        <a:lstStyle/>
        <a:p>
          <a:endParaRPr lang="en-US"/>
        </a:p>
      </dgm:t>
    </dgm:pt>
    <dgm:pt modelId="{05B6F3F4-AA4B-4233-9313-C3FC642CEF2D}">
      <dgm:prSet custT="1"/>
      <dgm:spPr/>
      <dgm:t>
        <a:bodyPr/>
        <a:lstStyle/>
        <a:p>
          <a:r>
            <a:rPr lang="en-GB" sz="2400">
              <a:solidFill>
                <a:schemeClr val="tx1">
                  <a:lumMod val="65000"/>
                  <a:lumOff val="35000"/>
                </a:schemeClr>
              </a:solidFill>
            </a:rPr>
            <a:t>Over the past twelve months (April 2024 to March 2025), the total number of recorded crime (excluding Fraud) in South Oxfordshire and Vale of White Horse is 13,325. </a:t>
          </a:r>
        </a:p>
        <a:p>
          <a:r>
            <a:rPr lang="en-GB" sz="2400">
              <a:solidFill>
                <a:schemeClr val="tx1">
                  <a:lumMod val="65000"/>
                  <a:lumOff val="35000"/>
                </a:schemeClr>
              </a:solidFill>
            </a:rPr>
            <a:t>A total of 13,379 crimes were recorded in 2023-24, 13,631 recorded crimes in 2022-23 and 13,887 in 2021-22. Police recorded crime excludes offences that are not reported to or not recorded by the police. Trends can be influenced by changes in recording practices making it difficult to make long-term comparisons.  </a:t>
          </a:r>
        </a:p>
        <a:p>
          <a:endParaRPr lang="en-GB" sz="2400">
            <a:solidFill>
              <a:schemeClr val="tx1">
                <a:lumMod val="65000"/>
                <a:lumOff val="35000"/>
              </a:schemeClr>
            </a:solidFill>
          </a:endParaRPr>
        </a:p>
      </dgm:t>
    </dgm:pt>
    <dgm:pt modelId="{7C6A6658-AAE6-472A-A123-3494D5311F75}" type="parTrans" cxnId="{7E6A6DE0-2DF9-4E57-B15A-EFED76A562C7}">
      <dgm:prSet/>
      <dgm:spPr/>
      <dgm:t>
        <a:bodyPr/>
        <a:lstStyle/>
        <a:p>
          <a:endParaRPr lang="en-US"/>
        </a:p>
      </dgm:t>
    </dgm:pt>
    <dgm:pt modelId="{9B12DFBF-7E9D-46D9-ABDC-623F7F02E829}" type="sibTrans" cxnId="{7E6A6DE0-2DF9-4E57-B15A-EFED76A562C7}">
      <dgm:prSet/>
      <dgm:spPr/>
      <dgm:t>
        <a:bodyPr/>
        <a:lstStyle/>
        <a:p>
          <a:endParaRPr lang="en-US"/>
        </a:p>
      </dgm:t>
    </dgm:pt>
    <dgm:pt modelId="{6EBDE02B-A26D-4538-8095-4823B547AB88}">
      <dgm:prSet/>
      <dgm:spPr/>
      <dgm:t>
        <a:bodyPr/>
        <a:lstStyle/>
        <a:p>
          <a:endParaRPr lang="en-US">
            <a:solidFill>
              <a:schemeClr val="tx1">
                <a:lumMod val="65000"/>
                <a:lumOff val="35000"/>
              </a:schemeClr>
            </a:solidFill>
          </a:endParaRPr>
        </a:p>
      </dgm:t>
    </dgm:pt>
    <dgm:pt modelId="{1D66F89B-DA23-4351-A912-1B6CFC742286}" type="parTrans" cxnId="{CBE8F842-2BB4-48FF-B658-B84DFF8EC76C}">
      <dgm:prSet/>
      <dgm:spPr/>
      <dgm:t>
        <a:bodyPr/>
        <a:lstStyle/>
        <a:p>
          <a:endParaRPr lang="en-US"/>
        </a:p>
      </dgm:t>
    </dgm:pt>
    <dgm:pt modelId="{A7ECD7BA-AEBE-40CE-BE02-B6EA7B3A98F3}" type="sibTrans" cxnId="{CBE8F842-2BB4-48FF-B658-B84DFF8EC76C}">
      <dgm:prSet/>
      <dgm:spPr/>
      <dgm:t>
        <a:bodyPr/>
        <a:lstStyle/>
        <a:p>
          <a:endParaRPr lang="en-US"/>
        </a:p>
      </dgm:t>
    </dgm:pt>
    <dgm:pt modelId="{111DA91A-AA82-4794-AF02-EDC4FCA909A4}" type="pres">
      <dgm:prSet presAssocID="{1071584E-DD33-4BDE-9F56-CCD3958FB1F7}" presName="vert0" presStyleCnt="0">
        <dgm:presLayoutVars>
          <dgm:dir/>
          <dgm:animOne val="branch"/>
          <dgm:animLvl val="lvl"/>
        </dgm:presLayoutVars>
      </dgm:prSet>
      <dgm:spPr/>
    </dgm:pt>
    <dgm:pt modelId="{64CE8CA0-76EC-4D6E-92FF-6AE55F428E8F}" type="pres">
      <dgm:prSet presAssocID="{05B6F3F4-AA4B-4233-9313-C3FC642CEF2D}" presName="thickLine" presStyleLbl="alignNode1" presStyleIdx="0" presStyleCnt="2"/>
      <dgm:spPr/>
    </dgm:pt>
    <dgm:pt modelId="{B38E5292-765E-425D-85E7-C5C1CE7B6116}" type="pres">
      <dgm:prSet presAssocID="{05B6F3F4-AA4B-4233-9313-C3FC642CEF2D}" presName="horz1" presStyleCnt="0"/>
      <dgm:spPr/>
    </dgm:pt>
    <dgm:pt modelId="{4C0E49D9-0948-4CA7-A31C-883EC8903A06}" type="pres">
      <dgm:prSet presAssocID="{05B6F3F4-AA4B-4233-9313-C3FC642CEF2D}" presName="tx1" presStyleLbl="revTx" presStyleIdx="0" presStyleCnt="2"/>
      <dgm:spPr/>
    </dgm:pt>
    <dgm:pt modelId="{C9BCDEA9-5D94-4F35-A9B7-82E63717316A}" type="pres">
      <dgm:prSet presAssocID="{05B6F3F4-AA4B-4233-9313-C3FC642CEF2D}" presName="vert1" presStyleCnt="0"/>
      <dgm:spPr/>
    </dgm:pt>
    <dgm:pt modelId="{99E9E29A-563B-45D9-A2A5-E1320AD1D9EE}" type="pres">
      <dgm:prSet presAssocID="{6EBDE02B-A26D-4538-8095-4823B547AB88}" presName="thickLine" presStyleLbl="alignNode1" presStyleIdx="1" presStyleCnt="2" custLinFactNeighborX="-4313" custLinFactNeighborY="68751"/>
      <dgm:spPr/>
    </dgm:pt>
    <dgm:pt modelId="{6CF95536-6C18-4E61-9CB5-1E89A27003AB}" type="pres">
      <dgm:prSet presAssocID="{6EBDE02B-A26D-4538-8095-4823B547AB88}" presName="horz1" presStyleCnt="0"/>
      <dgm:spPr/>
    </dgm:pt>
    <dgm:pt modelId="{4F63F3D4-8E2D-408A-AD3C-E091D20EE948}" type="pres">
      <dgm:prSet presAssocID="{6EBDE02B-A26D-4538-8095-4823B547AB88}" presName="tx1" presStyleLbl="revTx" presStyleIdx="1" presStyleCnt="2"/>
      <dgm:spPr/>
    </dgm:pt>
    <dgm:pt modelId="{615F20E3-7081-46D3-BE0E-57CB1B66C524}" type="pres">
      <dgm:prSet presAssocID="{6EBDE02B-A26D-4538-8095-4823B547AB88}" presName="vert1" presStyleCnt="0"/>
      <dgm:spPr/>
    </dgm:pt>
  </dgm:ptLst>
  <dgm:cxnLst>
    <dgm:cxn modelId="{3C30C11B-2D32-4703-8B70-A1E100F5E712}" type="presOf" srcId="{1071584E-DD33-4BDE-9F56-CCD3958FB1F7}" destId="{111DA91A-AA82-4794-AF02-EDC4FCA909A4}" srcOrd="0" destOrd="0" presId="urn:microsoft.com/office/officeart/2008/layout/LinedList"/>
    <dgm:cxn modelId="{8F23E11E-CC67-4127-A3AB-097CD9414193}" type="presOf" srcId="{05B6F3F4-AA4B-4233-9313-C3FC642CEF2D}" destId="{4C0E49D9-0948-4CA7-A31C-883EC8903A06}" srcOrd="0" destOrd="0" presId="urn:microsoft.com/office/officeart/2008/layout/LinedList"/>
    <dgm:cxn modelId="{CBE8F842-2BB4-48FF-B658-B84DFF8EC76C}" srcId="{1071584E-DD33-4BDE-9F56-CCD3958FB1F7}" destId="{6EBDE02B-A26D-4538-8095-4823B547AB88}" srcOrd="1" destOrd="0" parTransId="{1D66F89B-DA23-4351-A912-1B6CFC742286}" sibTransId="{A7ECD7BA-AEBE-40CE-BE02-B6EA7B3A98F3}"/>
    <dgm:cxn modelId="{5EFFB156-0F41-44E1-9625-B87F93ED0E1E}" type="presOf" srcId="{6EBDE02B-A26D-4538-8095-4823B547AB88}" destId="{4F63F3D4-8E2D-408A-AD3C-E091D20EE948}" srcOrd="0" destOrd="0" presId="urn:microsoft.com/office/officeart/2008/layout/LinedList"/>
    <dgm:cxn modelId="{7E6A6DE0-2DF9-4E57-B15A-EFED76A562C7}" srcId="{1071584E-DD33-4BDE-9F56-CCD3958FB1F7}" destId="{05B6F3F4-AA4B-4233-9313-C3FC642CEF2D}" srcOrd="0" destOrd="0" parTransId="{7C6A6658-AAE6-472A-A123-3494D5311F75}" sibTransId="{9B12DFBF-7E9D-46D9-ABDC-623F7F02E829}"/>
    <dgm:cxn modelId="{878B5BEA-6E81-48A2-B61A-E1B6254F9009}" type="presParOf" srcId="{111DA91A-AA82-4794-AF02-EDC4FCA909A4}" destId="{64CE8CA0-76EC-4D6E-92FF-6AE55F428E8F}" srcOrd="0" destOrd="0" presId="urn:microsoft.com/office/officeart/2008/layout/LinedList"/>
    <dgm:cxn modelId="{F78DFC14-DEBE-464E-AA05-45C76A627CC9}" type="presParOf" srcId="{111DA91A-AA82-4794-AF02-EDC4FCA909A4}" destId="{B38E5292-765E-425D-85E7-C5C1CE7B6116}" srcOrd="1" destOrd="0" presId="urn:microsoft.com/office/officeart/2008/layout/LinedList"/>
    <dgm:cxn modelId="{D5C6A345-1F53-4A8F-80A2-88AEF5FFF763}" type="presParOf" srcId="{B38E5292-765E-425D-85E7-C5C1CE7B6116}" destId="{4C0E49D9-0948-4CA7-A31C-883EC8903A06}" srcOrd="0" destOrd="0" presId="urn:microsoft.com/office/officeart/2008/layout/LinedList"/>
    <dgm:cxn modelId="{3F48A9D4-381E-4C18-8EE5-02E022BCD235}" type="presParOf" srcId="{B38E5292-765E-425D-85E7-C5C1CE7B6116}" destId="{C9BCDEA9-5D94-4F35-A9B7-82E63717316A}" srcOrd="1" destOrd="0" presId="urn:microsoft.com/office/officeart/2008/layout/LinedList"/>
    <dgm:cxn modelId="{E3B9BAAB-C9A8-4A7F-9725-A66A26F19305}" type="presParOf" srcId="{111DA91A-AA82-4794-AF02-EDC4FCA909A4}" destId="{99E9E29A-563B-45D9-A2A5-E1320AD1D9EE}" srcOrd="2" destOrd="0" presId="urn:microsoft.com/office/officeart/2008/layout/LinedList"/>
    <dgm:cxn modelId="{B7BEA295-0F37-488B-919E-C9B770B3AFDC}" type="presParOf" srcId="{111DA91A-AA82-4794-AF02-EDC4FCA909A4}" destId="{6CF95536-6C18-4E61-9CB5-1E89A27003AB}" srcOrd="3" destOrd="0" presId="urn:microsoft.com/office/officeart/2008/layout/LinedList"/>
    <dgm:cxn modelId="{B4ECDE31-50FD-4F1B-9A30-BBFEA470ACC4}" type="presParOf" srcId="{6CF95536-6C18-4E61-9CB5-1E89A27003AB}" destId="{4F63F3D4-8E2D-408A-AD3C-E091D20EE948}" srcOrd="0" destOrd="0" presId="urn:microsoft.com/office/officeart/2008/layout/LinedList"/>
    <dgm:cxn modelId="{964DBAA4-EE2B-40EB-A45D-D27952B8C0DA}" type="presParOf" srcId="{6CF95536-6C18-4E61-9CB5-1E89A27003AB}" destId="{615F20E3-7081-46D3-BE0E-57CB1B66C52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F93E097-735F-4043-9602-43AFCD04D513}" type="doc">
      <dgm:prSet loTypeId="urn:microsoft.com/office/officeart/2005/8/layout/hierarchy4" loCatId="list" qsTypeId="urn:microsoft.com/office/officeart/2005/8/quickstyle/simple1" qsCatId="simple" csTypeId="urn:microsoft.com/office/officeart/2005/8/colors/colorful5" csCatId="colorful" phldr="1"/>
      <dgm:spPr/>
      <dgm:t>
        <a:bodyPr/>
        <a:lstStyle/>
        <a:p>
          <a:endParaRPr lang="en-GB"/>
        </a:p>
      </dgm:t>
    </dgm:pt>
    <dgm:pt modelId="{E8B9D8EF-2EE7-4B0D-9164-98A3B2D30117}">
      <dgm:prSet phldrT="[Text]"/>
      <dgm:spPr/>
      <dgm:t>
        <a:bodyPr/>
        <a:lstStyle/>
        <a:p>
          <a:r>
            <a:rPr lang="en-GB"/>
            <a:t>Domestic Abuse </a:t>
          </a:r>
        </a:p>
      </dgm:t>
    </dgm:pt>
    <dgm:pt modelId="{254D2B10-F243-4D7E-8EBE-347F2BFEB30B}" type="parTrans" cxnId="{EB251E5C-F6DD-4712-BAF2-E44665286916}">
      <dgm:prSet/>
      <dgm:spPr/>
      <dgm:t>
        <a:bodyPr/>
        <a:lstStyle/>
        <a:p>
          <a:endParaRPr lang="en-GB"/>
        </a:p>
      </dgm:t>
    </dgm:pt>
    <dgm:pt modelId="{3029B32F-69E2-4394-9D38-A1BB7C9EF320}" type="sibTrans" cxnId="{EB251E5C-F6DD-4712-BAF2-E44665286916}">
      <dgm:prSet/>
      <dgm:spPr/>
      <dgm:t>
        <a:bodyPr/>
        <a:lstStyle/>
        <a:p>
          <a:endParaRPr lang="en-GB"/>
        </a:p>
      </dgm:t>
    </dgm:pt>
    <dgm:pt modelId="{A732CA1D-9867-4B2D-AC95-C4E3E7E8B17D}">
      <dgm:prSet/>
      <dgm:spPr/>
      <dgm:t>
        <a:bodyPr/>
        <a:lstStyle/>
        <a:p>
          <a:r>
            <a:rPr lang="en-GB"/>
            <a:t>Modern Slavery/ Exploitation </a:t>
          </a:r>
          <a:endParaRPr lang="en-US"/>
        </a:p>
      </dgm:t>
    </dgm:pt>
    <dgm:pt modelId="{D16C7065-7198-43D1-AD53-F7FACFA46BCE}" type="parTrans" cxnId="{6D0D621F-E087-43F5-AB00-0243D3D4EB15}">
      <dgm:prSet/>
      <dgm:spPr/>
      <dgm:t>
        <a:bodyPr/>
        <a:lstStyle/>
        <a:p>
          <a:endParaRPr lang="en-GB"/>
        </a:p>
      </dgm:t>
    </dgm:pt>
    <dgm:pt modelId="{7A41B218-8B48-4ADD-A419-6107431A339B}" type="sibTrans" cxnId="{6D0D621F-E087-43F5-AB00-0243D3D4EB15}">
      <dgm:prSet/>
      <dgm:spPr/>
      <dgm:t>
        <a:bodyPr/>
        <a:lstStyle/>
        <a:p>
          <a:endParaRPr lang="en-GB"/>
        </a:p>
      </dgm:t>
    </dgm:pt>
    <dgm:pt modelId="{F3194118-51D6-4C63-A789-1E38B34E10B7}">
      <dgm:prSet/>
      <dgm:spPr/>
      <dgm:t>
        <a:bodyPr/>
        <a:lstStyle/>
        <a:p>
          <a:r>
            <a:rPr lang="en-GB"/>
            <a:t>Serious Violence</a:t>
          </a:r>
          <a:endParaRPr lang="en-US"/>
        </a:p>
      </dgm:t>
    </dgm:pt>
    <dgm:pt modelId="{DEB42647-CD57-4820-B9BE-582E469DD386}" type="parTrans" cxnId="{A0785979-E18B-49F2-A19D-134AA25FAE24}">
      <dgm:prSet/>
      <dgm:spPr/>
      <dgm:t>
        <a:bodyPr/>
        <a:lstStyle/>
        <a:p>
          <a:endParaRPr lang="en-GB"/>
        </a:p>
      </dgm:t>
    </dgm:pt>
    <dgm:pt modelId="{4A976C87-5D18-4160-9153-A044E9104D74}" type="sibTrans" cxnId="{A0785979-E18B-49F2-A19D-134AA25FAE24}">
      <dgm:prSet/>
      <dgm:spPr/>
      <dgm:t>
        <a:bodyPr/>
        <a:lstStyle/>
        <a:p>
          <a:endParaRPr lang="en-GB"/>
        </a:p>
      </dgm:t>
    </dgm:pt>
    <dgm:pt modelId="{9F645FA0-309D-4D2B-82A8-9848E5BF235E}">
      <dgm:prSet/>
      <dgm:spPr/>
      <dgm:t>
        <a:bodyPr/>
        <a:lstStyle/>
        <a:p>
          <a:r>
            <a:rPr lang="en-GB"/>
            <a:t>Antisocial Behaviour</a:t>
          </a:r>
          <a:endParaRPr lang="en-US"/>
        </a:p>
      </dgm:t>
    </dgm:pt>
    <dgm:pt modelId="{C5445624-12CB-4F5B-AC84-01D2BECA4B19}" type="parTrans" cxnId="{0242AD5E-0BA1-4891-BC41-1296286D8F39}">
      <dgm:prSet/>
      <dgm:spPr/>
      <dgm:t>
        <a:bodyPr/>
        <a:lstStyle/>
        <a:p>
          <a:endParaRPr lang="en-GB"/>
        </a:p>
      </dgm:t>
    </dgm:pt>
    <dgm:pt modelId="{C6132A18-6523-48D7-9FBC-F8E47A3762BE}" type="sibTrans" cxnId="{0242AD5E-0BA1-4891-BC41-1296286D8F39}">
      <dgm:prSet/>
      <dgm:spPr/>
      <dgm:t>
        <a:bodyPr/>
        <a:lstStyle/>
        <a:p>
          <a:endParaRPr lang="en-GB"/>
        </a:p>
      </dgm:t>
    </dgm:pt>
    <dgm:pt modelId="{F196ED69-3412-410E-89D8-E917A24B9EE0}" type="pres">
      <dgm:prSet presAssocID="{6F93E097-735F-4043-9602-43AFCD04D513}" presName="Name0" presStyleCnt="0">
        <dgm:presLayoutVars>
          <dgm:chPref val="1"/>
          <dgm:dir/>
          <dgm:animOne val="branch"/>
          <dgm:animLvl val="lvl"/>
          <dgm:resizeHandles/>
        </dgm:presLayoutVars>
      </dgm:prSet>
      <dgm:spPr/>
    </dgm:pt>
    <dgm:pt modelId="{E955C8AA-B61E-4885-8018-2262B8E30EE5}" type="pres">
      <dgm:prSet presAssocID="{E8B9D8EF-2EE7-4B0D-9164-98A3B2D30117}" presName="vertOne" presStyleCnt="0"/>
      <dgm:spPr/>
    </dgm:pt>
    <dgm:pt modelId="{667F4F2A-B7CA-49BE-A863-1E6C97DBEFFF}" type="pres">
      <dgm:prSet presAssocID="{E8B9D8EF-2EE7-4B0D-9164-98A3B2D30117}" presName="txOne" presStyleLbl="node0" presStyleIdx="0" presStyleCnt="4" custScaleX="116495" custLinFactNeighborX="2132" custLinFactNeighborY="-2464">
        <dgm:presLayoutVars>
          <dgm:chPref val="3"/>
        </dgm:presLayoutVars>
      </dgm:prSet>
      <dgm:spPr/>
    </dgm:pt>
    <dgm:pt modelId="{A6C006F5-C4B2-4D35-AC86-27B7F5BF5F60}" type="pres">
      <dgm:prSet presAssocID="{E8B9D8EF-2EE7-4B0D-9164-98A3B2D30117}" presName="horzOne" presStyleCnt="0"/>
      <dgm:spPr/>
    </dgm:pt>
    <dgm:pt modelId="{D9FEC331-7F74-4629-8B73-E2F6E7D2E404}" type="pres">
      <dgm:prSet presAssocID="{3029B32F-69E2-4394-9D38-A1BB7C9EF320}" presName="sibSpaceOne" presStyleCnt="0"/>
      <dgm:spPr/>
    </dgm:pt>
    <dgm:pt modelId="{9702B559-F278-4B27-93B4-AEF53E4A9ABC}" type="pres">
      <dgm:prSet presAssocID="{A732CA1D-9867-4B2D-AC95-C4E3E7E8B17D}" presName="vertOne" presStyleCnt="0"/>
      <dgm:spPr/>
    </dgm:pt>
    <dgm:pt modelId="{CCF52565-291C-41F8-AC95-EAE55B809197}" type="pres">
      <dgm:prSet presAssocID="{A732CA1D-9867-4B2D-AC95-C4E3E7E8B17D}" presName="txOne" presStyleLbl="node0" presStyleIdx="1" presStyleCnt="4">
        <dgm:presLayoutVars>
          <dgm:chPref val="3"/>
        </dgm:presLayoutVars>
      </dgm:prSet>
      <dgm:spPr/>
    </dgm:pt>
    <dgm:pt modelId="{FAF69779-3FC1-4F22-824C-A3033601616D}" type="pres">
      <dgm:prSet presAssocID="{A732CA1D-9867-4B2D-AC95-C4E3E7E8B17D}" presName="horzOne" presStyleCnt="0"/>
      <dgm:spPr/>
    </dgm:pt>
    <dgm:pt modelId="{A3857328-6945-48C3-8D04-BE94805F903C}" type="pres">
      <dgm:prSet presAssocID="{7A41B218-8B48-4ADD-A419-6107431A339B}" presName="sibSpaceOne" presStyleCnt="0"/>
      <dgm:spPr/>
    </dgm:pt>
    <dgm:pt modelId="{DE41B69E-9D67-4C10-8AAF-761A0ABBE152}" type="pres">
      <dgm:prSet presAssocID="{F3194118-51D6-4C63-A789-1E38B34E10B7}" presName="vertOne" presStyleCnt="0"/>
      <dgm:spPr/>
    </dgm:pt>
    <dgm:pt modelId="{DEF48264-F017-487E-BC19-8A8EF91ED1A1}" type="pres">
      <dgm:prSet presAssocID="{F3194118-51D6-4C63-A789-1E38B34E10B7}" presName="txOne" presStyleLbl="node0" presStyleIdx="2" presStyleCnt="4">
        <dgm:presLayoutVars>
          <dgm:chPref val="3"/>
        </dgm:presLayoutVars>
      </dgm:prSet>
      <dgm:spPr/>
    </dgm:pt>
    <dgm:pt modelId="{5D1944D3-D42A-4538-8061-604394076AB7}" type="pres">
      <dgm:prSet presAssocID="{F3194118-51D6-4C63-A789-1E38B34E10B7}" presName="horzOne" presStyleCnt="0"/>
      <dgm:spPr/>
    </dgm:pt>
    <dgm:pt modelId="{9F2D9614-06F4-463D-9396-31A3AA0D27C9}" type="pres">
      <dgm:prSet presAssocID="{4A976C87-5D18-4160-9153-A044E9104D74}" presName="sibSpaceOne" presStyleCnt="0"/>
      <dgm:spPr/>
    </dgm:pt>
    <dgm:pt modelId="{8144A310-BA08-43B6-84E3-84FAB4D0ED49}" type="pres">
      <dgm:prSet presAssocID="{9F645FA0-309D-4D2B-82A8-9848E5BF235E}" presName="vertOne" presStyleCnt="0"/>
      <dgm:spPr/>
    </dgm:pt>
    <dgm:pt modelId="{AAF142BD-E687-4809-AD83-E3030E5E8C1B}" type="pres">
      <dgm:prSet presAssocID="{9F645FA0-309D-4D2B-82A8-9848E5BF235E}" presName="txOne" presStyleLbl="node0" presStyleIdx="3" presStyleCnt="4" custLinFactNeighborX="-614" custLinFactNeighborY="-2693">
        <dgm:presLayoutVars>
          <dgm:chPref val="3"/>
        </dgm:presLayoutVars>
      </dgm:prSet>
      <dgm:spPr/>
    </dgm:pt>
    <dgm:pt modelId="{6DB67CBB-4251-4C6A-8FE4-889B1E54AC52}" type="pres">
      <dgm:prSet presAssocID="{9F645FA0-309D-4D2B-82A8-9848E5BF235E}" presName="horzOne" presStyleCnt="0"/>
      <dgm:spPr/>
    </dgm:pt>
  </dgm:ptLst>
  <dgm:cxnLst>
    <dgm:cxn modelId="{3F150205-9A08-4C49-A0B3-FC27905B5D3C}" type="presOf" srcId="{E8B9D8EF-2EE7-4B0D-9164-98A3B2D30117}" destId="{667F4F2A-B7CA-49BE-A863-1E6C97DBEFFF}" srcOrd="0" destOrd="0" presId="urn:microsoft.com/office/officeart/2005/8/layout/hierarchy4"/>
    <dgm:cxn modelId="{6D0D621F-E087-43F5-AB00-0243D3D4EB15}" srcId="{6F93E097-735F-4043-9602-43AFCD04D513}" destId="{A732CA1D-9867-4B2D-AC95-C4E3E7E8B17D}" srcOrd="1" destOrd="0" parTransId="{D16C7065-7198-43D1-AD53-F7FACFA46BCE}" sibTransId="{7A41B218-8B48-4ADD-A419-6107431A339B}"/>
    <dgm:cxn modelId="{1163EE2D-974B-41AE-A692-AE5CAE896C25}" type="presOf" srcId="{6F93E097-735F-4043-9602-43AFCD04D513}" destId="{F196ED69-3412-410E-89D8-E917A24B9EE0}" srcOrd="0" destOrd="0" presId="urn:microsoft.com/office/officeart/2005/8/layout/hierarchy4"/>
    <dgm:cxn modelId="{8330A53C-9677-4A9E-B93E-0D8625176B0C}" type="presOf" srcId="{F3194118-51D6-4C63-A789-1E38B34E10B7}" destId="{DEF48264-F017-487E-BC19-8A8EF91ED1A1}" srcOrd="0" destOrd="0" presId="urn:microsoft.com/office/officeart/2005/8/layout/hierarchy4"/>
    <dgm:cxn modelId="{EB251E5C-F6DD-4712-BAF2-E44665286916}" srcId="{6F93E097-735F-4043-9602-43AFCD04D513}" destId="{E8B9D8EF-2EE7-4B0D-9164-98A3B2D30117}" srcOrd="0" destOrd="0" parTransId="{254D2B10-F243-4D7E-8EBE-347F2BFEB30B}" sibTransId="{3029B32F-69E2-4394-9D38-A1BB7C9EF320}"/>
    <dgm:cxn modelId="{0242AD5E-0BA1-4891-BC41-1296286D8F39}" srcId="{6F93E097-735F-4043-9602-43AFCD04D513}" destId="{9F645FA0-309D-4D2B-82A8-9848E5BF235E}" srcOrd="3" destOrd="0" parTransId="{C5445624-12CB-4F5B-AC84-01D2BECA4B19}" sibTransId="{C6132A18-6523-48D7-9FBC-F8E47A3762BE}"/>
    <dgm:cxn modelId="{E5236941-0130-4DEE-A58A-8DC37081E49D}" type="presOf" srcId="{9F645FA0-309D-4D2B-82A8-9848E5BF235E}" destId="{AAF142BD-E687-4809-AD83-E3030E5E8C1B}" srcOrd="0" destOrd="0" presId="urn:microsoft.com/office/officeart/2005/8/layout/hierarchy4"/>
    <dgm:cxn modelId="{A0785979-E18B-49F2-A19D-134AA25FAE24}" srcId="{6F93E097-735F-4043-9602-43AFCD04D513}" destId="{F3194118-51D6-4C63-A789-1E38B34E10B7}" srcOrd="2" destOrd="0" parTransId="{DEB42647-CD57-4820-B9BE-582E469DD386}" sibTransId="{4A976C87-5D18-4160-9153-A044E9104D74}"/>
    <dgm:cxn modelId="{3BA0C48F-0C50-4D5E-BCDB-A78E0A6F7FE6}" type="presOf" srcId="{A732CA1D-9867-4B2D-AC95-C4E3E7E8B17D}" destId="{CCF52565-291C-41F8-AC95-EAE55B809197}" srcOrd="0" destOrd="0" presId="urn:microsoft.com/office/officeart/2005/8/layout/hierarchy4"/>
    <dgm:cxn modelId="{62526789-1170-4555-9DFC-DB34AD1AEEB3}" type="presParOf" srcId="{F196ED69-3412-410E-89D8-E917A24B9EE0}" destId="{E955C8AA-B61E-4885-8018-2262B8E30EE5}" srcOrd="0" destOrd="0" presId="urn:microsoft.com/office/officeart/2005/8/layout/hierarchy4"/>
    <dgm:cxn modelId="{E1F93CA6-58C2-4634-8C22-7D55BE39303B}" type="presParOf" srcId="{E955C8AA-B61E-4885-8018-2262B8E30EE5}" destId="{667F4F2A-B7CA-49BE-A863-1E6C97DBEFFF}" srcOrd="0" destOrd="0" presId="urn:microsoft.com/office/officeart/2005/8/layout/hierarchy4"/>
    <dgm:cxn modelId="{98065709-4592-4092-A51A-C19E21EF37CD}" type="presParOf" srcId="{E955C8AA-B61E-4885-8018-2262B8E30EE5}" destId="{A6C006F5-C4B2-4D35-AC86-27B7F5BF5F60}" srcOrd="1" destOrd="0" presId="urn:microsoft.com/office/officeart/2005/8/layout/hierarchy4"/>
    <dgm:cxn modelId="{CFA31101-1D69-4FEC-80B8-5C4D1CACFDEE}" type="presParOf" srcId="{F196ED69-3412-410E-89D8-E917A24B9EE0}" destId="{D9FEC331-7F74-4629-8B73-E2F6E7D2E404}" srcOrd="1" destOrd="0" presId="urn:microsoft.com/office/officeart/2005/8/layout/hierarchy4"/>
    <dgm:cxn modelId="{35EF9A58-956C-4244-B0D8-254BDB2F2F64}" type="presParOf" srcId="{F196ED69-3412-410E-89D8-E917A24B9EE0}" destId="{9702B559-F278-4B27-93B4-AEF53E4A9ABC}" srcOrd="2" destOrd="0" presId="urn:microsoft.com/office/officeart/2005/8/layout/hierarchy4"/>
    <dgm:cxn modelId="{5DC3B30D-3DE6-4028-9E3B-F96CF83B7373}" type="presParOf" srcId="{9702B559-F278-4B27-93B4-AEF53E4A9ABC}" destId="{CCF52565-291C-41F8-AC95-EAE55B809197}" srcOrd="0" destOrd="0" presId="urn:microsoft.com/office/officeart/2005/8/layout/hierarchy4"/>
    <dgm:cxn modelId="{4712605A-8070-4015-B9EE-E8F8FD81A903}" type="presParOf" srcId="{9702B559-F278-4B27-93B4-AEF53E4A9ABC}" destId="{FAF69779-3FC1-4F22-824C-A3033601616D}" srcOrd="1" destOrd="0" presId="urn:microsoft.com/office/officeart/2005/8/layout/hierarchy4"/>
    <dgm:cxn modelId="{AFF3AE57-88F9-4FFF-BEAB-A4C60ACDE08B}" type="presParOf" srcId="{F196ED69-3412-410E-89D8-E917A24B9EE0}" destId="{A3857328-6945-48C3-8D04-BE94805F903C}" srcOrd="3" destOrd="0" presId="urn:microsoft.com/office/officeart/2005/8/layout/hierarchy4"/>
    <dgm:cxn modelId="{196AC506-8EF9-46F9-8B14-FB8ABB7E22EB}" type="presParOf" srcId="{F196ED69-3412-410E-89D8-E917A24B9EE0}" destId="{DE41B69E-9D67-4C10-8AAF-761A0ABBE152}" srcOrd="4" destOrd="0" presId="urn:microsoft.com/office/officeart/2005/8/layout/hierarchy4"/>
    <dgm:cxn modelId="{820FAD4F-6980-4BC2-BA29-42F0171A5104}" type="presParOf" srcId="{DE41B69E-9D67-4C10-8AAF-761A0ABBE152}" destId="{DEF48264-F017-487E-BC19-8A8EF91ED1A1}" srcOrd="0" destOrd="0" presId="urn:microsoft.com/office/officeart/2005/8/layout/hierarchy4"/>
    <dgm:cxn modelId="{55CFED5F-2933-4AC6-BBDB-3FB22F4E16B5}" type="presParOf" srcId="{DE41B69E-9D67-4C10-8AAF-761A0ABBE152}" destId="{5D1944D3-D42A-4538-8061-604394076AB7}" srcOrd="1" destOrd="0" presId="urn:microsoft.com/office/officeart/2005/8/layout/hierarchy4"/>
    <dgm:cxn modelId="{766E07C7-29B0-4B51-A32A-714D0920C288}" type="presParOf" srcId="{F196ED69-3412-410E-89D8-E917A24B9EE0}" destId="{9F2D9614-06F4-463D-9396-31A3AA0D27C9}" srcOrd="5" destOrd="0" presId="urn:microsoft.com/office/officeart/2005/8/layout/hierarchy4"/>
    <dgm:cxn modelId="{E4521F72-069E-478B-8386-361D63968E90}" type="presParOf" srcId="{F196ED69-3412-410E-89D8-E917A24B9EE0}" destId="{8144A310-BA08-43B6-84E3-84FAB4D0ED49}" srcOrd="6" destOrd="0" presId="urn:microsoft.com/office/officeart/2005/8/layout/hierarchy4"/>
    <dgm:cxn modelId="{53C1D3CE-3B47-4AB6-A0DD-24D8B16D2FC4}" type="presParOf" srcId="{8144A310-BA08-43B6-84E3-84FAB4D0ED49}" destId="{AAF142BD-E687-4809-AD83-E3030E5E8C1B}" srcOrd="0" destOrd="0" presId="urn:microsoft.com/office/officeart/2005/8/layout/hierarchy4"/>
    <dgm:cxn modelId="{06ABF6B5-E06F-4528-A9F1-5728C00A2B53}" type="presParOf" srcId="{8144A310-BA08-43B6-84E3-84FAB4D0ED49}" destId="{6DB67CBB-4251-4C6A-8FE4-889B1E54AC52}"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B7EBF51-CCA6-4793-9E20-E4D6FD5E6023}"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8ABE1174-326A-41E6-B625-3340ECE80A7D}">
      <dgm:prSet custT="1"/>
      <dgm:spPr/>
      <dgm:t>
        <a:bodyPr/>
        <a:lstStyle/>
        <a:p>
          <a:pPr marL="0" lvl="0" indent="0" algn="l" defTabSz="933450">
            <a:lnSpc>
              <a:spcPct val="100000"/>
            </a:lnSpc>
            <a:spcBef>
              <a:spcPct val="0"/>
            </a:spcBef>
            <a:spcAft>
              <a:spcPct val="35000"/>
            </a:spcAft>
            <a:buNone/>
          </a:pPr>
          <a:r>
            <a:rPr lang="en-GB" sz="2100" kern="1200" dirty="0">
              <a:solidFill>
                <a:srgbClr val="000000">
                  <a:lumMod val="65000"/>
                  <a:lumOff val="35000"/>
                </a:srgbClr>
              </a:solidFill>
              <a:latin typeface="Arial" panose="020B0604020202020204"/>
              <a:ea typeface="+mn-ea"/>
              <a:cs typeface="+mn-cs"/>
            </a:rPr>
            <a:t>Co-ordinate sanctuary scheme works to help victims of crime stay and feel safe in their own </a:t>
          </a:r>
          <a:r>
            <a:rPr lang="en-GB" sz="2100" kern="1200" dirty="0">
              <a:solidFill>
                <a:schemeClr val="bg2">
                  <a:lumMod val="50000"/>
                </a:schemeClr>
              </a:solidFill>
              <a:latin typeface="Arial" panose="020B0604020202020204"/>
              <a:ea typeface="+mn-ea"/>
              <a:cs typeface="+mn-cs"/>
            </a:rPr>
            <a:t>home </a:t>
          </a:r>
          <a:r>
            <a:rPr lang="en-GB" sz="2100" b="0" kern="1200" dirty="0">
              <a:solidFill>
                <a:schemeClr val="bg2">
                  <a:lumMod val="50000"/>
                </a:schemeClr>
              </a:solidFill>
              <a:latin typeface="Arial" panose="020B0604020202020204"/>
              <a:ea typeface="+mn-ea"/>
              <a:cs typeface="+mn-cs"/>
            </a:rPr>
            <a:t>in accordance with the </a:t>
          </a:r>
          <a:r>
            <a:rPr lang="en-GB" sz="2100" b="0" kern="1200" dirty="0">
              <a:solidFill>
                <a:schemeClr val="bg2">
                  <a:lumMod val="50000"/>
                </a:schemeClr>
              </a:solidFill>
            </a:rPr>
            <a:t>Oxfordshire Domestic Abuse Safe Accommodation Strategy 2025-2028</a:t>
          </a:r>
          <a:endParaRPr lang="en-US" sz="2100" b="0" kern="1200" dirty="0">
            <a:solidFill>
              <a:schemeClr val="bg2">
                <a:lumMod val="50000"/>
              </a:schemeClr>
            </a:solidFill>
            <a:latin typeface="Arial" panose="020B0604020202020204"/>
            <a:ea typeface="+mn-ea"/>
            <a:cs typeface="+mn-cs"/>
          </a:endParaRPr>
        </a:p>
      </dgm:t>
    </dgm:pt>
    <dgm:pt modelId="{CF88179E-B794-48E5-9F4B-F5892A5CBF59}" type="sibTrans" cxnId="{B0C5DA1F-D807-48C9-8024-FCCE0161B5CB}">
      <dgm:prSet/>
      <dgm:spPr/>
      <dgm:t>
        <a:bodyPr/>
        <a:lstStyle/>
        <a:p>
          <a:endParaRPr lang="en-US"/>
        </a:p>
      </dgm:t>
    </dgm:pt>
    <dgm:pt modelId="{35E3AFA7-A3F1-4D80-AE47-59E867C26F98}" type="parTrans" cxnId="{B0C5DA1F-D807-48C9-8024-FCCE0161B5CB}">
      <dgm:prSet/>
      <dgm:spPr/>
      <dgm:t>
        <a:bodyPr/>
        <a:lstStyle/>
        <a:p>
          <a:endParaRPr lang="en-US"/>
        </a:p>
      </dgm:t>
    </dgm:pt>
    <dgm:pt modelId="{FD88EBA7-79BA-4DA1-916B-1278AE0E1F30}">
      <dgm:prSet custT="1"/>
      <dgm:spPr/>
      <dgm:t>
        <a:bodyPr/>
        <a:lstStyle/>
        <a:p>
          <a:pPr marL="0" lvl="0" indent="0" algn="l" defTabSz="933450">
            <a:lnSpc>
              <a:spcPct val="100000"/>
            </a:lnSpc>
            <a:spcBef>
              <a:spcPct val="0"/>
            </a:spcBef>
            <a:spcAft>
              <a:spcPct val="35000"/>
            </a:spcAft>
            <a:buNone/>
          </a:pPr>
          <a:r>
            <a:rPr lang="en-GB" sz="2100" kern="1200" dirty="0">
              <a:solidFill>
                <a:srgbClr val="000000">
                  <a:lumMod val="65000"/>
                  <a:lumOff val="35000"/>
                </a:srgbClr>
              </a:solidFill>
              <a:latin typeface="Arial" panose="020B0604020202020204"/>
              <a:ea typeface="+mn-ea"/>
              <a:cs typeface="+mn-cs"/>
            </a:rPr>
            <a:t>Promote domestic </a:t>
          </a:r>
          <a:r>
            <a:rPr lang="en-GB" sz="2100" kern="1200" dirty="0">
              <a:solidFill>
                <a:schemeClr val="bg2">
                  <a:lumMod val="50000"/>
                </a:schemeClr>
              </a:solidFill>
              <a:latin typeface="Arial" panose="020B0604020202020204"/>
              <a:ea typeface="+mn-ea"/>
              <a:cs typeface="+mn-cs"/>
            </a:rPr>
            <a:t>abuse and early intervention provision </a:t>
          </a:r>
          <a:r>
            <a:rPr lang="en-GB" sz="2100" kern="1200" dirty="0">
              <a:solidFill>
                <a:srgbClr val="000000">
                  <a:lumMod val="65000"/>
                  <a:lumOff val="35000"/>
                </a:srgbClr>
              </a:solidFill>
              <a:latin typeface="Arial" panose="020B0604020202020204"/>
              <a:ea typeface="+mn-ea"/>
              <a:cs typeface="+mn-cs"/>
            </a:rPr>
            <a:t>within the districts to strengthen communities </a:t>
          </a:r>
          <a:endParaRPr lang="en-US" sz="2100" kern="1200" dirty="0">
            <a:solidFill>
              <a:srgbClr val="000000">
                <a:lumMod val="65000"/>
                <a:lumOff val="35000"/>
              </a:srgbClr>
            </a:solidFill>
            <a:latin typeface="Arial" panose="020B0604020202020204"/>
            <a:ea typeface="+mn-ea"/>
            <a:cs typeface="+mn-cs"/>
          </a:endParaRPr>
        </a:p>
      </dgm:t>
    </dgm:pt>
    <dgm:pt modelId="{D19DFBEB-0E81-4EE8-9B9E-0552B91D2E96}" type="parTrans" cxnId="{A8131812-97F9-4435-9A1F-599ED25D27DA}">
      <dgm:prSet/>
      <dgm:spPr/>
      <dgm:t>
        <a:bodyPr/>
        <a:lstStyle/>
        <a:p>
          <a:endParaRPr lang="en-GB"/>
        </a:p>
      </dgm:t>
    </dgm:pt>
    <dgm:pt modelId="{FACE330D-EBC1-4FC7-93A4-B31D352A1ECB}" type="sibTrans" cxnId="{A8131812-97F9-4435-9A1F-599ED25D27DA}">
      <dgm:prSet/>
      <dgm:spPr/>
      <dgm:t>
        <a:bodyPr/>
        <a:lstStyle/>
        <a:p>
          <a:endParaRPr lang="en-GB"/>
        </a:p>
      </dgm:t>
    </dgm:pt>
    <dgm:pt modelId="{9ABE76D0-52A4-481B-B176-7955E30D2ABA}">
      <dgm:prSet custT="1"/>
      <dgm:spPr/>
      <dgm:t>
        <a:bodyPr/>
        <a:lstStyle/>
        <a:p>
          <a:pPr>
            <a:lnSpc>
              <a:spcPct val="100000"/>
            </a:lnSpc>
          </a:pPr>
          <a:r>
            <a:rPr lang="en-GB" sz="2100" kern="1200">
              <a:solidFill>
                <a:srgbClr val="000000">
                  <a:lumMod val="65000"/>
                  <a:lumOff val="35000"/>
                </a:srgbClr>
              </a:solidFill>
              <a:latin typeface="Arial" panose="020B0604020202020204"/>
              <a:ea typeface="+mn-ea"/>
              <a:cs typeface="+mn-cs"/>
            </a:rPr>
            <a:t>Commission Domestic Abuse Related Death Reviews and implement recommendations </a:t>
          </a:r>
          <a:endParaRPr lang="en-US" sz="2100" kern="1200">
            <a:solidFill>
              <a:srgbClr val="000000">
                <a:lumMod val="65000"/>
                <a:lumOff val="35000"/>
              </a:srgbClr>
            </a:solidFill>
            <a:latin typeface="Arial" panose="020B0604020202020204"/>
            <a:ea typeface="+mn-ea"/>
            <a:cs typeface="+mn-cs"/>
          </a:endParaRPr>
        </a:p>
      </dgm:t>
    </dgm:pt>
    <dgm:pt modelId="{256831ED-4D8A-418F-A56A-8B5363A6478F}" type="parTrans" cxnId="{9F4EDDB3-3CEE-488E-A7B7-AA0D26698219}">
      <dgm:prSet/>
      <dgm:spPr/>
      <dgm:t>
        <a:bodyPr/>
        <a:lstStyle/>
        <a:p>
          <a:endParaRPr lang="en-GB"/>
        </a:p>
      </dgm:t>
    </dgm:pt>
    <dgm:pt modelId="{409BF6AD-C092-47C2-A185-4264C5ED31A9}" type="sibTrans" cxnId="{9F4EDDB3-3CEE-488E-A7B7-AA0D26698219}">
      <dgm:prSet/>
      <dgm:spPr/>
      <dgm:t>
        <a:bodyPr/>
        <a:lstStyle/>
        <a:p>
          <a:endParaRPr lang="en-GB"/>
        </a:p>
      </dgm:t>
    </dgm:pt>
    <dgm:pt modelId="{B6A2880F-F94E-4446-B464-251367EC4A77}" type="pres">
      <dgm:prSet presAssocID="{DB7EBF51-CCA6-4793-9E20-E4D6FD5E6023}" presName="root" presStyleCnt="0">
        <dgm:presLayoutVars>
          <dgm:dir/>
          <dgm:resizeHandles val="exact"/>
        </dgm:presLayoutVars>
      </dgm:prSet>
      <dgm:spPr/>
    </dgm:pt>
    <dgm:pt modelId="{537BC636-4DB3-4F42-AFA4-CA63CE1D4A98}" type="pres">
      <dgm:prSet presAssocID="{8ABE1174-326A-41E6-B625-3340ECE80A7D}" presName="compNode" presStyleCnt="0"/>
      <dgm:spPr/>
    </dgm:pt>
    <dgm:pt modelId="{16D67C3F-18A7-47E1-86F1-9D2376EF55D0}" type="pres">
      <dgm:prSet presAssocID="{8ABE1174-326A-41E6-B625-3340ECE80A7D}" presName="bgRect" presStyleLbl="bgShp" presStyleIdx="0" presStyleCnt="3" custLinFactNeighborX="-385" custLinFactNeighborY="-1484"/>
      <dgm:spPr/>
    </dgm:pt>
    <dgm:pt modelId="{0DB6CC08-3C92-4C1A-AA38-26209D7BA272}" type="pres">
      <dgm:prSet presAssocID="{8ABE1174-326A-41E6-B625-3340ECE80A7D}" presName="iconRect" presStyleLbl="node1" presStyleIdx="0" presStyleCnt="3"/>
      <dgm:spPr>
        <a:blipFill>
          <a:blip xmlns:r="http://schemas.openxmlformats.org/officeDocument/2006/relationships">
            <a:extLst>
              <a:ext uri="{96DAC541-7B7A-43D3-8B79-37D633B846F1}">
                <asvg:svgBlip xmlns:asvg="http://schemas.microsoft.com/office/drawing/2016/SVG/main" r:embed="rId1"/>
              </a:ext>
            </a:extLst>
          </a:blip>
          <a:srcRect/>
          <a:stretch>
            <a:fillRect/>
          </a:stretch>
        </a:blipFill>
      </dgm:spPr>
      <dgm:extLst>
        <a:ext uri="{E40237B7-FDA0-4F09-8148-C483321AD2D9}">
          <dgm14:cNvPr xmlns:dgm14="http://schemas.microsoft.com/office/drawing/2010/diagram" id="0" name="" descr="Call center with solid fill"/>
        </a:ext>
      </dgm:extLst>
    </dgm:pt>
    <dgm:pt modelId="{585D3455-9331-419D-9812-FDD0C51EA247}" type="pres">
      <dgm:prSet presAssocID="{8ABE1174-326A-41E6-B625-3340ECE80A7D}" presName="spaceRect" presStyleCnt="0"/>
      <dgm:spPr/>
    </dgm:pt>
    <dgm:pt modelId="{99474408-759F-4F46-9CB0-7DD7671BFD25}" type="pres">
      <dgm:prSet presAssocID="{8ABE1174-326A-41E6-B625-3340ECE80A7D}" presName="parTx" presStyleLbl="revTx" presStyleIdx="0" presStyleCnt="3">
        <dgm:presLayoutVars>
          <dgm:chMax val="0"/>
          <dgm:chPref val="0"/>
        </dgm:presLayoutVars>
      </dgm:prSet>
      <dgm:spPr/>
    </dgm:pt>
    <dgm:pt modelId="{F2C4BD5A-77B8-4EC4-86DC-1F0AA817F7BA}" type="pres">
      <dgm:prSet presAssocID="{CF88179E-B794-48E5-9F4B-F5892A5CBF59}" presName="sibTrans" presStyleCnt="0"/>
      <dgm:spPr/>
    </dgm:pt>
    <dgm:pt modelId="{0256BD90-3168-461C-BC96-506FB9DA39EA}" type="pres">
      <dgm:prSet presAssocID="{FD88EBA7-79BA-4DA1-916B-1278AE0E1F30}" presName="compNode" presStyleCnt="0"/>
      <dgm:spPr/>
    </dgm:pt>
    <dgm:pt modelId="{96E91275-AE94-4BE3-A1E9-B6C048D2F980}" type="pres">
      <dgm:prSet presAssocID="{FD88EBA7-79BA-4DA1-916B-1278AE0E1F30}" presName="bgRect" presStyleLbl="bgShp" presStyleIdx="1" presStyleCnt="3"/>
      <dgm:spPr/>
    </dgm:pt>
    <dgm:pt modelId="{AC81DBFF-9EC2-4043-93CC-4B6656399C79}" type="pres">
      <dgm:prSet presAssocID="{FD88EBA7-79BA-4DA1-916B-1278AE0E1F30}"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Lecturer with solid fill"/>
        </a:ext>
      </dgm:extLst>
    </dgm:pt>
    <dgm:pt modelId="{45D0B710-7B95-40BC-BECE-34EFAD4187F7}" type="pres">
      <dgm:prSet presAssocID="{FD88EBA7-79BA-4DA1-916B-1278AE0E1F30}" presName="spaceRect" presStyleCnt="0"/>
      <dgm:spPr/>
    </dgm:pt>
    <dgm:pt modelId="{0130167D-A695-4737-AF7F-5578CD909DFB}" type="pres">
      <dgm:prSet presAssocID="{FD88EBA7-79BA-4DA1-916B-1278AE0E1F30}" presName="parTx" presStyleLbl="revTx" presStyleIdx="1" presStyleCnt="3">
        <dgm:presLayoutVars>
          <dgm:chMax val="0"/>
          <dgm:chPref val="0"/>
        </dgm:presLayoutVars>
      </dgm:prSet>
      <dgm:spPr/>
    </dgm:pt>
    <dgm:pt modelId="{CF056006-5C92-4190-A522-D627A79BF61F}" type="pres">
      <dgm:prSet presAssocID="{FACE330D-EBC1-4FC7-93A4-B31D352A1ECB}" presName="sibTrans" presStyleCnt="0"/>
      <dgm:spPr/>
    </dgm:pt>
    <dgm:pt modelId="{B78E42ED-DA58-41A0-ACF4-1284EE223CFF}" type="pres">
      <dgm:prSet presAssocID="{9ABE76D0-52A4-481B-B176-7955E30D2ABA}" presName="compNode" presStyleCnt="0"/>
      <dgm:spPr/>
    </dgm:pt>
    <dgm:pt modelId="{968D83C3-4E32-447C-A693-4DD6F32D263C}" type="pres">
      <dgm:prSet presAssocID="{9ABE76D0-52A4-481B-B176-7955E30D2ABA}" presName="bgRect" presStyleLbl="bgShp" presStyleIdx="2" presStyleCnt="3"/>
      <dgm:spPr/>
    </dgm:pt>
    <dgm:pt modelId="{18719A74-DDD3-43C0-98C2-0449CF87385B}" type="pres">
      <dgm:prSet presAssocID="{9ABE76D0-52A4-481B-B176-7955E30D2ABA}" presName="iconRect" presStyleLbl="node1" presStyleIdx="2"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dgm:spPr>
      <dgm:extLst>
        <a:ext uri="{E40237B7-FDA0-4F09-8148-C483321AD2D9}">
          <dgm14:cNvPr xmlns:dgm14="http://schemas.microsoft.com/office/drawing/2010/diagram" id="0" name="" descr="Open hand with solid fill"/>
        </a:ext>
      </dgm:extLst>
    </dgm:pt>
    <dgm:pt modelId="{650163BE-D00E-4847-BA2C-9D273D9BB00F}" type="pres">
      <dgm:prSet presAssocID="{9ABE76D0-52A4-481B-B176-7955E30D2ABA}" presName="spaceRect" presStyleCnt="0"/>
      <dgm:spPr/>
    </dgm:pt>
    <dgm:pt modelId="{FF0CB582-BFBF-49F8-8D68-88EC1E9A216E}" type="pres">
      <dgm:prSet presAssocID="{9ABE76D0-52A4-481B-B176-7955E30D2ABA}" presName="parTx" presStyleLbl="revTx" presStyleIdx="2" presStyleCnt="3">
        <dgm:presLayoutVars>
          <dgm:chMax val="0"/>
          <dgm:chPref val="0"/>
        </dgm:presLayoutVars>
      </dgm:prSet>
      <dgm:spPr/>
    </dgm:pt>
  </dgm:ptLst>
  <dgm:cxnLst>
    <dgm:cxn modelId="{A8131812-97F9-4435-9A1F-599ED25D27DA}" srcId="{DB7EBF51-CCA6-4793-9E20-E4D6FD5E6023}" destId="{FD88EBA7-79BA-4DA1-916B-1278AE0E1F30}" srcOrd="1" destOrd="0" parTransId="{D19DFBEB-0E81-4EE8-9B9E-0552B91D2E96}" sibTransId="{FACE330D-EBC1-4FC7-93A4-B31D352A1ECB}"/>
    <dgm:cxn modelId="{B0C5DA1F-D807-48C9-8024-FCCE0161B5CB}" srcId="{DB7EBF51-CCA6-4793-9E20-E4D6FD5E6023}" destId="{8ABE1174-326A-41E6-B625-3340ECE80A7D}" srcOrd="0" destOrd="0" parTransId="{35E3AFA7-A3F1-4D80-AE47-59E867C26F98}" sibTransId="{CF88179E-B794-48E5-9F4B-F5892A5CBF59}"/>
    <dgm:cxn modelId="{47937371-59BF-42F2-920E-6FDE61F9C0EA}" type="presOf" srcId="{9ABE76D0-52A4-481B-B176-7955E30D2ABA}" destId="{FF0CB582-BFBF-49F8-8D68-88EC1E9A216E}" srcOrd="0" destOrd="0" presId="urn:microsoft.com/office/officeart/2018/2/layout/IconVerticalSolidList"/>
    <dgm:cxn modelId="{9BA8A254-1483-404E-AE4F-00A34961DE56}" type="presOf" srcId="{DB7EBF51-CCA6-4793-9E20-E4D6FD5E6023}" destId="{B6A2880F-F94E-4446-B464-251367EC4A77}" srcOrd="0" destOrd="0" presId="urn:microsoft.com/office/officeart/2018/2/layout/IconVerticalSolidList"/>
    <dgm:cxn modelId="{97DC4E7F-2ECB-4F57-AF54-6794B9E1D021}" type="presOf" srcId="{8ABE1174-326A-41E6-B625-3340ECE80A7D}" destId="{99474408-759F-4F46-9CB0-7DD7671BFD25}" srcOrd="0" destOrd="0" presId="urn:microsoft.com/office/officeart/2018/2/layout/IconVerticalSolidList"/>
    <dgm:cxn modelId="{9F4EDDB3-3CEE-488E-A7B7-AA0D26698219}" srcId="{DB7EBF51-CCA6-4793-9E20-E4D6FD5E6023}" destId="{9ABE76D0-52A4-481B-B176-7955E30D2ABA}" srcOrd="2" destOrd="0" parTransId="{256831ED-4D8A-418F-A56A-8B5363A6478F}" sibTransId="{409BF6AD-C092-47C2-A185-4264C5ED31A9}"/>
    <dgm:cxn modelId="{9CC310B5-8F3A-49D7-BE7E-84E947C1F9BB}" type="presOf" srcId="{FD88EBA7-79BA-4DA1-916B-1278AE0E1F30}" destId="{0130167D-A695-4737-AF7F-5578CD909DFB}" srcOrd="0" destOrd="0" presId="urn:microsoft.com/office/officeart/2018/2/layout/IconVerticalSolidList"/>
    <dgm:cxn modelId="{938B1F7E-BD89-4C24-83E3-F5F977F2AE18}" type="presParOf" srcId="{B6A2880F-F94E-4446-B464-251367EC4A77}" destId="{537BC636-4DB3-4F42-AFA4-CA63CE1D4A98}" srcOrd="0" destOrd="0" presId="urn:microsoft.com/office/officeart/2018/2/layout/IconVerticalSolidList"/>
    <dgm:cxn modelId="{2A71C77A-22F2-435F-87A1-111EE1CE435B}" type="presParOf" srcId="{537BC636-4DB3-4F42-AFA4-CA63CE1D4A98}" destId="{16D67C3F-18A7-47E1-86F1-9D2376EF55D0}" srcOrd="0" destOrd="0" presId="urn:microsoft.com/office/officeart/2018/2/layout/IconVerticalSolidList"/>
    <dgm:cxn modelId="{B91AB271-826F-4D57-B84A-69317BF7CD00}" type="presParOf" srcId="{537BC636-4DB3-4F42-AFA4-CA63CE1D4A98}" destId="{0DB6CC08-3C92-4C1A-AA38-26209D7BA272}" srcOrd="1" destOrd="0" presId="urn:microsoft.com/office/officeart/2018/2/layout/IconVerticalSolidList"/>
    <dgm:cxn modelId="{6D273E7C-B6D3-4763-B791-03D6C79CF7C6}" type="presParOf" srcId="{537BC636-4DB3-4F42-AFA4-CA63CE1D4A98}" destId="{585D3455-9331-419D-9812-FDD0C51EA247}" srcOrd="2" destOrd="0" presId="urn:microsoft.com/office/officeart/2018/2/layout/IconVerticalSolidList"/>
    <dgm:cxn modelId="{D4DC0220-175F-4365-B02F-65CD884987B9}" type="presParOf" srcId="{537BC636-4DB3-4F42-AFA4-CA63CE1D4A98}" destId="{99474408-759F-4F46-9CB0-7DD7671BFD25}" srcOrd="3" destOrd="0" presId="urn:microsoft.com/office/officeart/2018/2/layout/IconVerticalSolidList"/>
    <dgm:cxn modelId="{A9E3DD15-5A13-45F7-A8A0-BB6E628B6279}" type="presParOf" srcId="{B6A2880F-F94E-4446-B464-251367EC4A77}" destId="{F2C4BD5A-77B8-4EC4-86DC-1F0AA817F7BA}" srcOrd="1" destOrd="0" presId="urn:microsoft.com/office/officeart/2018/2/layout/IconVerticalSolidList"/>
    <dgm:cxn modelId="{8A198931-539E-47CD-BBF5-71C3E0D7D112}" type="presParOf" srcId="{B6A2880F-F94E-4446-B464-251367EC4A77}" destId="{0256BD90-3168-461C-BC96-506FB9DA39EA}" srcOrd="2" destOrd="0" presId="urn:microsoft.com/office/officeart/2018/2/layout/IconVerticalSolidList"/>
    <dgm:cxn modelId="{85A25535-5BCE-494D-9C2A-91FDF6A17F53}" type="presParOf" srcId="{0256BD90-3168-461C-BC96-506FB9DA39EA}" destId="{96E91275-AE94-4BE3-A1E9-B6C048D2F980}" srcOrd="0" destOrd="0" presId="urn:microsoft.com/office/officeart/2018/2/layout/IconVerticalSolidList"/>
    <dgm:cxn modelId="{30513525-18B4-4825-9707-E07862656949}" type="presParOf" srcId="{0256BD90-3168-461C-BC96-506FB9DA39EA}" destId="{AC81DBFF-9EC2-4043-93CC-4B6656399C79}" srcOrd="1" destOrd="0" presId="urn:microsoft.com/office/officeart/2018/2/layout/IconVerticalSolidList"/>
    <dgm:cxn modelId="{E4CB9530-94A9-4319-98FE-1E56167C7667}" type="presParOf" srcId="{0256BD90-3168-461C-BC96-506FB9DA39EA}" destId="{45D0B710-7B95-40BC-BECE-34EFAD4187F7}" srcOrd="2" destOrd="0" presId="urn:microsoft.com/office/officeart/2018/2/layout/IconVerticalSolidList"/>
    <dgm:cxn modelId="{992B8F7A-9721-488B-93FC-79351A5FF7B2}" type="presParOf" srcId="{0256BD90-3168-461C-BC96-506FB9DA39EA}" destId="{0130167D-A695-4737-AF7F-5578CD909DFB}" srcOrd="3" destOrd="0" presId="urn:microsoft.com/office/officeart/2018/2/layout/IconVerticalSolidList"/>
    <dgm:cxn modelId="{D9327129-9B05-4FEA-8AF6-9E7C6B0C84C8}" type="presParOf" srcId="{B6A2880F-F94E-4446-B464-251367EC4A77}" destId="{CF056006-5C92-4190-A522-D627A79BF61F}" srcOrd="3" destOrd="0" presId="urn:microsoft.com/office/officeart/2018/2/layout/IconVerticalSolidList"/>
    <dgm:cxn modelId="{7651C4AB-71FD-44EF-AC89-2DC66E895D6D}" type="presParOf" srcId="{B6A2880F-F94E-4446-B464-251367EC4A77}" destId="{B78E42ED-DA58-41A0-ACF4-1284EE223CFF}" srcOrd="4" destOrd="0" presId="urn:microsoft.com/office/officeart/2018/2/layout/IconVerticalSolidList"/>
    <dgm:cxn modelId="{BE4EBB20-B9C8-4BB7-B8F9-831C581D28BB}" type="presParOf" srcId="{B78E42ED-DA58-41A0-ACF4-1284EE223CFF}" destId="{968D83C3-4E32-447C-A693-4DD6F32D263C}" srcOrd="0" destOrd="0" presId="urn:microsoft.com/office/officeart/2018/2/layout/IconVerticalSolidList"/>
    <dgm:cxn modelId="{C96BD0FF-B8C0-4D31-971C-771E6D02C820}" type="presParOf" srcId="{B78E42ED-DA58-41A0-ACF4-1284EE223CFF}" destId="{18719A74-DDD3-43C0-98C2-0449CF87385B}" srcOrd="1" destOrd="0" presId="urn:microsoft.com/office/officeart/2018/2/layout/IconVerticalSolidList"/>
    <dgm:cxn modelId="{5D97DF78-584A-477C-85DB-B7274F27DC5C}" type="presParOf" srcId="{B78E42ED-DA58-41A0-ACF4-1284EE223CFF}" destId="{650163BE-D00E-4847-BA2C-9D273D9BB00F}" srcOrd="2" destOrd="0" presId="urn:microsoft.com/office/officeart/2018/2/layout/IconVerticalSolidList"/>
    <dgm:cxn modelId="{CE91D482-77D9-4F60-81BB-70994FA0A8CE}" type="presParOf" srcId="{B78E42ED-DA58-41A0-ACF4-1284EE223CFF}" destId="{FF0CB582-BFBF-49F8-8D68-88EC1E9A216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B7EBF51-CCA6-4793-9E20-E4D6FD5E6023}"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8ABE1174-326A-41E6-B625-3340ECE80A7D}">
      <dgm:prSet/>
      <dgm:spPr/>
      <dgm:t>
        <a:bodyPr/>
        <a:lstStyle/>
        <a:p>
          <a:pPr>
            <a:lnSpc>
              <a:spcPct val="100000"/>
            </a:lnSpc>
          </a:pPr>
          <a:r>
            <a:rPr lang="en-US" dirty="0">
              <a:solidFill>
                <a:schemeClr val="tx1">
                  <a:lumMod val="65000"/>
                  <a:lumOff val="35000"/>
                </a:schemeClr>
              </a:solidFill>
            </a:rPr>
            <a:t>Ensure all modern slavery and exploitation concerns are reported and a multi agency approach and pathway is followed to support victims and disrupt activities.</a:t>
          </a:r>
        </a:p>
      </dgm:t>
    </dgm:pt>
    <dgm:pt modelId="{35E3AFA7-A3F1-4D80-AE47-59E867C26F98}" type="parTrans" cxnId="{B0C5DA1F-D807-48C9-8024-FCCE0161B5CB}">
      <dgm:prSet/>
      <dgm:spPr/>
      <dgm:t>
        <a:bodyPr/>
        <a:lstStyle/>
        <a:p>
          <a:endParaRPr lang="en-US"/>
        </a:p>
      </dgm:t>
    </dgm:pt>
    <dgm:pt modelId="{CF88179E-B794-48E5-9F4B-F5892A5CBF59}" type="sibTrans" cxnId="{B0C5DA1F-D807-48C9-8024-FCCE0161B5CB}">
      <dgm:prSet/>
      <dgm:spPr/>
      <dgm:t>
        <a:bodyPr/>
        <a:lstStyle/>
        <a:p>
          <a:endParaRPr lang="en-US"/>
        </a:p>
      </dgm:t>
    </dgm:pt>
    <dgm:pt modelId="{5B0120B1-75B6-4448-8ED8-226E61E14AF8}">
      <dgm:prSet/>
      <dgm:spPr/>
      <dgm:t>
        <a:bodyPr/>
        <a:lstStyle/>
        <a:p>
          <a:pPr>
            <a:lnSpc>
              <a:spcPct val="100000"/>
            </a:lnSpc>
          </a:pPr>
          <a:r>
            <a:rPr lang="en-GB" dirty="0">
              <a:solidFill>
                <a:schemeClr val="bg2">
                  <a:lumMod val="50000"/>
                </a:schemeClr>
              </a:solidFill>
            </a:rPr>
            <a:t>Regularly assess the threat, risk and harm in South and Vale and use the findings to plan where we focus targeted work to ensure we meet our statutory duties under the Modern Slavery Act.  </a:t>
          </a:r>
        </a:p>
      </dgm:t>
    </dgm:pt>
    <dgm:pt modelId="{89B60864-10E8-454F-99ED-220B7D265117}" type="parTrans" cxnId="{85798FD5-A276-483C-BB7E-9E742BB7039C}">
      <dgm:prSet/>
      <dgm:spPr/>
      <dgm:t>
        <a:bodyPr/>
        <a:lstStyle/>
        <a:p>
          <a:endParaRPr lang="en-GB"/>
        </a:p>
      </dgm:t>
    </dgm:pt>
    <dgm:pt modelId="{F3A935DD-3C3D-4847-99B3-5D1A447C17EB}" type="sibTrans" cxnId="{85798FD5-A276-483C-BB7E-9E742BB7039C}">
      <dgm:prSet/>
      <dgm:spPr/>
      <dgm:t>
        <a:bodyPr/>
        <a:lstStyle/>
        <a:p>
          <a:endParaRPr lang="en-GB"/>
        </a:p>
      </dgm:t>
    </dgm:pt>
    <dgm:pt modelId="{73F8D7B0-014F-49A7-81FF-C8AF4D0DFA15}">
      <dgm:prSet/>
      <dgm:spPr/>
      <dgm:t>
        <a:bodyPr/>
        <a:lstStyle/>
        <a:p>
          <a:pPr>
            <a:lnSpc>
              <a:spcPct val="100000"/>
            </a:lnSpc>
          </a:pPr>
          <a:r>
            <a:rPr lang="en-GB">
              <a:solidFill>
                <a:schemeClr val="tx1">
                  <a:lumMod val="65000"/>
                  <a:lumOff val="35000"/>
                </a:schemeClr>
              </a:solidFill>
            </a:rPr>
            <a:t>Working with secondary schools to deliver early intervention projects to raise awareness of exploitation to prevent and protect young people from harm and abuse</a:t>
          </a:r>
        </a:p>
      </dgm:t>
    </dgm:pt>
    <dgm:pt modelId="{9E4914C9-32E8-47FB-8DAA-9DF088F41496}" type="parTrans" cxnId="{267A34FD-6DE3-4206-91EA-620DBA289D33}">
      <dgm:prSet/>
      <dgm:spPr/>
      <dgm:t>
        <a:bodyPr/>
        <a:lstStyle/>
        <a:p>
          <a:endParaRPr lang="en-GB"/>
        </a:p>
      </dgm:t>
    </dgm:pt>
    <dgm:pt modelId="{75069711-95BB-4A77-A60C-46EB7B181C46}" type="sibTrans" cxnId="{267A34FD-6DE3-4206-91EA-620DBA289D33}">
      <dgm:prSet/>
      <dgm:spPr/>
      <dgm:t>
        <a:bodyPr/>
        <a:lstStyle/>
        <a:p>
          <a:endParaRPr lang="en-GB"/>
        </a:p>
      </dgm:t>
    </dgm:pt>
    <dgm:pt modelId="{B6A2880F-F94E-4446-B464-251367EC4A77}" type="pres">
      <dgm:prSet presAssocID="{DB7EBF51-CCA6-4793-9E20-E4D6FD5E6023}" presName="root" presStyleCnt="0">
        <dgm:presLayoutVars>
          <dgm:dir/>
          <dgm:resizeHandles val="exact"/>
        </dgm:presLayoutVars>
      </dgm:prSet>
      <dgm:spPr/>
    </dgm:pt>
    <dgm:pt modelId="{537BC636-4DB3-4F42-AFA4-CA63CE1D4A98}" type="pres">
      <dgm:prSet presAssocID="{8ABE1174-326A-41E6-B625-3340ECE80A7D}" presName="compNode" presStyleCnt="0"/>
      <dgm:spPr/>
    </dgm:pt>
    <dgm:pt modelId="{16D67C3F-18A7-47E1-86F1-9D2376EF55D0}" type="pres">
      <dgm:prSet presAssocID="{8ABE1174-326A-41E6-B625-3340ECE80A7D}" presName="bgRect" presStyleLbl="bgShp" presStyleIdx="0" presStyleCnt="3" custLinFactNeighborX="-385" custLinFactNeighborY="7056"/>
      <dgm:spPr/>
    </dgm:pt>
    <dgm:pt modelId="{0DB6CC08-3C92-4C1A-AA38-26209D7BA272}" type="pres">
      <dgm:prSet presAssocID="{8ABE1174-326A-41E6-B625-3340ECE80A7D}"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dgm:spPr>
      <dgm:extLst>
        <a:ext uri="{E40237B7-FDA0-4F09-8148-C483321AD2D9}">
          <dgm14:cNvPr xmlns:dgm14="http://schemas.microsoft.com/office/drawing/2010/diagram" id="0" name="" descr="Group"/>
        </a:ext>
      </dgm:extLst>
    </dgm:pt>
    <dgm:pt modelId="{585D3455-9331-419D-9812-FDD0C51EA247}" type="pres">
      <dgm:prSet presAssocID="{8ABE1174-326A-41E6-B625-3340ECE80A7D}" presName="spaceRect" presStyleCnt="0"/>
      <dgm:spPr/>
    </dgm:pt>
    <dgm:pt modelId="{99474408-759F-4F46-9CB0-7DD7671BFD25}" type="pres">
      <dgm:prSet presAssocID="{8ABE1174-326A-41E6-B625-3340ECE80A7D}" presName="parTx" presStyleLbl="revTx" presStyleIdx="0" presStyleCnt="3">
        <dgm:presLayoutVars>
          <dgm:chMax val="0"/>
          <dgm:chPref val="0"/>
        </dgm:presLayoutVars>
      </dgm:prSet>
      <dgm:spPr/>
    </dgm:pt>
    <dgm:pt modelId="{F2C4BD5A-77B8-4EC4-86DC-1F0AA817F7BA}" type="pres">
      <dgm:prSet presAssocID="{CF88179E-B794-48E5-9F4B-F5892A5CBF59}" presName="sibTrans" presStyleCnt="0"/>
      <dgm:spPr/>
    </dgm:pt>
    <dgm:pt modelId="{40F5712E-B162-47D8-8AE9-31791975FD85}" type="pres">
      <dgm:prSet presAssocID="{5B0120B1-75B6-4448-8ED8-226E61E14AF8}" presName="compNode" presStyleCnt="0"/>
      <dgm:spPr/>
    </dgm:pt>
    <dgm:pt modelId="{ACED5710-122D-4CA2-A8F5-AED13E444429}" type="pres">
      <dgm:prSet presAssocID="{5B0120B1-75B6-4448-8ED8-226E61E14AF8}" presName="bgRect" presStyleLbl="bgShp" presStyleIdx="1" presStyleCnt="3" custLinFactNeighborX="-385" custLinFactNeighborY="7428"/>
      <dgm:spPr/>
    </dgm:pt>
    <dgm:pt modelId="{2A204922-6C59-49CB-912A-26351735C855}" type="pres">
      <dgm:prSet presAssocID="{5B0120B1-75B6-4448-8ED8-226E61E14AF8}" presName="iconRect" presStyleLbl="node1" presStyleIdx="1" presStyleCnt="3"/>
      <dgm:spPr>
        <a:blipFill>
          <a:blip xmlns:r="http://schemas.openxmlformats.org/officeDocument/2006/relationships">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Route (Two Pins With A Path) with solid fill"/>
        </a:ext>
      </dgm:extLst>
    </dgm:pt>
    <dgm:pt modelId="{9585AEFC-52E5-4BC8-B332-6652DD027D4A}" type="pres">
      <dgm:prSet presAssocID="{5B0120B1-75B6-4448-8ED8-226E61E14AF8}" presName="spaceRect" presStyleCnt="0"/>
      <dgm:spPr/>
    </dgm:pt>
    <dgm:pt modelId="{14AA4084-D48F-44F6-9E10-372CBC89EB9E}" type="pres">
      <dgm:prSet presAssocID="{5B0120B1-75B6-4448-8ED8-226E61E14AF8}" presName="parTx" presStyleLbl="revTx" presStyleIdx="1" presStyleCnt="3" custLinFactNeighborX="-1417" custLinFactNeighborY="7428">
        <dgm:presLayoutVars>
          <dgm:chMax val="0"/>
          <dgm:chPref val="0"/>
        </dgm:presLayoutVars>
      </dgm:prSet>
      <dgm:spPr/>
    </dgm:pt>
    <dgm:pt modelId="{26E2142F-8FDB-407B-B070-277181B197CF}" type="pres">
      <dgm:prSet presAssocID="{F3A935DD-3C3D-4847-99B3-5D1A447C17EB}" presName="sibTrans" presStyleCnt="0"/>
      <dgm:spPr/>
    </dgm:pt>
    <dgm:pt modelId="{3F319643-D174-48D7-8F26-E6D56ABE88AF}" type="pres">
      <dgm:prSet presAssocID="{73F8D7B0-014F-49A7-81FF-C8AF4D0DFA15}" presName="compNode" presStyleCnt="0"/>
      <dgm:spPr/>
    </dgm:pt>
    <dgm:pt modelId="{46574CE1-DA87-4C43-8953-1A3AABF9CC97}" type="pres">
      <dgm:prSet presAssocID="{73F8D7B0-014F-49A7-81FF-C8AF4D0DFA15}" presName="bgRect" presStyleLbl="bgShp" presStyleIdx="2" presStyleCnt="3"/>
      <dgm:spPr/>
    </dgm:pt>
    <dgm:pt modelId="{8B3F55E0-CE06-4B6C-A49E-8570C17FF6C6}" type="pres">
      <dgm:prSet presAssocID="{73F8D7B0-014F-49A7-81FF-C8AF4D0DFA15}" presName="iconRect" presStyleLbl="node1" presStyleIdx="2"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dgm:spPr>
      <dgm:extLst>
        <a:ext uri="{E40237B7-FDA0-4F09-8148-C483321AD2D9}">
          <dgm14:cNvPr xmlns:dgm14="http://schemas.microsoft.com/office/drawing/2010/diagram" id="0" name="" descr="Classroom with solid fill"/>
        </a:ext>
      </dgm:extLst>
    </dgm:pt>
    <dgm:pt modelId="{CCB1ACCD-FF39-4C89-98A6-FC0C0136967E}" type="pres">
      <dgm:prSet presAssocID="{73F8D7B0-014F-49A7-81FF-C8AF4D0DFA15}" presName="spaceRect" presStyleCnt="0"/>
      <dgm:spPr/>
    </dgm:pt>
    <dgm:pt modelId="{1813E99E-1E2E-461E-998A-AC06E4F17F11}" type="pres">
      <dgm:prSet presAssocID="{73F8D7B0-014F-49A7-81FF-C8AF4D0DFA15}" presName="parTx" presStyleLbl="revTx" presStyleIdx="2" presStyleCnt="3">
        <dgm:presLayoutVars>
          <dgm:chMax val="0"/>
          <dgm:chPref val="0"/>
        </dgm:presLayoutVars>
      </dgm:prSet>
      <dgm:spPr/>
    </dgm:pt>
  </dgm:ptLst>
  <dgm:cxnLst>
    <dgm:cxn modelId="{B0C5DA1F-D807-48C9-8024-FCCE0161B5CB}" srcId="{DB7EBF51-CCA6-4793-9E20-E4D6FD5E6023}" destId="{8ABE1174-326A-41E6-B625-3340ECE80A7D}" srcOrd="0" destOrd="0" parTransId="{35E3AFA7-A3F1-4D80-AE47-59E867C26F98}" sibTransId="{CF88179E-B794-48E5-9F4B-F5892A5CBF59}"/>
    <dgm:cxn modelId="{3F615B20-FA30-4402-9BE7-00407D6E0A0A}" type="presOf" srcId="{5B0120B1-75B6-4448-8ED8-226E61E14AF8}" destId="{14AA4084-D48F-44F6-9E10-372CBC89EB9E}" srcOrd="0" destOrd="0" presId="urn:microsoft.com/office/officeart/2018/2/layout/IconVerticalSolidList"/>
    <dgm:cxn modelId="{C93EF567-6192-4143-A4A0-C85C659B1883}" type="presOf" srcId="{73F8D7B0-014F-49A7-81FF-C8AF4D0DFA15}" destId="{1813E99E-1E2E-461E-998A-AC06E4F17F11}" srcOrd="0" destOrd="0" presId="urn:microsoft.com/office/officeart/2018/2/layout/IconVerticalSolidList"/>
    <dgm:cxn modelId="{9BA8A254-1483-404E-AE4F-00A34961DE56}" type="presOf" srcId="{DB7EBF51-CCA6-4793-9E20-E4D6FD5E6023}" destId="{B6A2880F-F94E-4446-B464-251367EC4A77}" srcOrd="0" destOrd="0" presId="urn:microsoft.com/office/officeart/2018/2/layout/IconVerticalSolidList"/>
    <dgm:cxn modelId="{97DC4E7F-2ECB-4F57-AF54-6794B9E1D021}" type="presOf" srcId="{8ABE1174-326A-41E6-B625-3340ECE80A7D}" destId="{99474408-759F-4F46-9CB0-7DD7671BFD25}" srcOrd="0" destOrd="0" presId="urn:microsoft.com/office/officeart/2018/2/layout/IconVerticalSolidList"/>
    <dgm:cxn modelId="{85798FD5-A276-483C-BB7E-9E742BB7039C}" srcId="{DB7EBF51-CCA6-4793-9E20-E4D6FD5E6023}" destId="{5B0120B1-75B6-4448-8ED8-226E61E14AF8}" srcOrd="1" destOrd="0" parTransId="{89B60864-10E8-454F-99ED-220B7D265117}" sibTransId="{F3A935DD-3C3D-4847-99B3-5D1A447C17EB}"/>
    <dgm:cxn modelId="{267A34FD-6DE3-4206-91EA-620DBA289D33}" srcId="{DB7EBF51-CCA6-4793-9E20-E4D6FD5E6023}" destId="{73F8D7B0-014F-49A7-81FF-C8AF4D0DFA15}" srcOrd="2" destOrd="0" parTransId="{9E4914C9-32E8-47FB-8DAA-9DF088F41496}" sibTransId="{75069711-95BB-4A77-A60C-46EB7B181C46}"/>
    <dgm:cxn modelId="{938B1F7E-BD89-4C24-83E3-F5F977F2AE18}" type="presParOf" srcId="{B6A2880F-F94E-4446-B464-251367EC4A77}" destId="{537BC636-4DB3-4F42-AFA4-CA63CE1D4A98}" srcOrd="0" destOrd="0" presId="urn:microsoft.com/office/officeart/2018/2/layout/IconVerticalSolidList"/>
    <dgm:cxn modelId="{2A71C77A-22F2-435F-87A1-111EE1CE435B}" type="presParOf" srcId="{537BC636-4DB3-4F42-AFA4-CA63CE1D4A98}" destId="{16D67C3F-18A7-47E1-86F1-9D2376EF55D0}" srcOrd="0" destOrd="0" presId="urn:microsoft.com/office/officeart/2018/2/layout/IconVerticalSolidList"/>
    <dgm:cxn modelId="{B91AB271-826F-4D57-B84A-69317BF7CD00}" type="presParOf" srcId="{537BC636-4DB3-4F42-AFA4-CA63CE1D4A98}" destId="{0DB6CC08-3C92-4C1A-AA38-26209D7BA272}" srcOrd="1" destOrd="0" presId="urn:microsoft.com/office/officeart/2018/2/layout/IconVerticalSolidList"/>
    <dgm:cxn modelId="{6D273E7C-B6D3-4763-B791-03D6C79CF7C6}" type="presParOf" srcId="{537BC636-4DB3-4F42-AFA4-CA63CE1D4A98}" destId="{585D3455-9331-419D-9812-FDD0C51EA247}" srcOrd="2" destOrd="0" presId="urn:microsoft.com/office/officeart/2018/2/layout/IconVerticalSolidList"/>
    <dgm:cxn modelId="{D4DC0220-175F-4365-B02F-65CD884987B9}" type="presParOf" srcId="{537BC636-4DB3-4F42-AFA4-CA63CE1D4A98}" destId="{99474408-759F-4F46-9CB0-7DD7671BFD25}" srcOrd="3" destOrd="0" presId="urn:microsoft.com/office/officeart/2018/2/layout/IconVerticalSolidList"/>
    <dgm:cxn modelId="{A9E3DD15-5A13-45F7-A8A0-BB6E628B6279}" type="presParOf" srcId="{B6A2880F-F94E-4446-B464-251367EC4A77}" destId="{F2C4BD5A-77B8-4EC4-86DC-1F0AA817F7BA}" srcOrd="1" destOrd="0" presId="urn:microsoft.com/office/officeart/2018/2/layout/IconVerticalSolidList"/>
    <dgm:cxn modelId="{C5EB4CC1-7B43-4047-837C-B789AF71F925}" type="presParOf" srcId="{B6A2880F-F94E-4446-B464-251367EC4A77}" destId="{40F5712E-B162-47D8-8AE9-31791975FD85}" srcOrd="2" destOrd="0" presId="urn:microsoft.com/office/officeart/2018/2/layout/IconVerticalSolidList"/>
    <dgm:cxn modelId="{A7B8EB84-3705-4884-A433-12861CFAA53D}" type="presParOf" srcId="{40F5712E-B162-47D8-8AE9-31791975FD85}" destId="{ACED5710-122D-4CA2-A8F5-AED13E444429}" srcOrd="0" destOrd="0" presId="urn:microsoft.com/office/officeart/2018/2/layout/IconVerticalSolidList"/>
    <dgm:cxn modelId="{D65B53BF-B6CD-444F-B2E1-EEBB0D3BB7D5}" type="presParOf" srcId="{40F5712E-B162-47D8-8AE9-31791975FD85}" destId="{2A204922-6C59-49CB-912A-26351735C855}" srcOrd="1" destOrd="0" presId="urn:microsoft.com/office/officeart/2018/2/layout/IconVerticalSolidList"/>
    <dgm:cxn modelId="{6ED25AEF-1FF6-4BE8-BB10-F965B9CAFA8A}" type="presParOf" srcId="{40F5712E-B162-47D8-8AE9-31791975FD85}" destId="{9585AEFC-52E5-4BC8-B332-6652DD027D4A}" srcOrd="2" destOrd="0" presId="urn:microsoft.com/office/officeart/2018/2/layout/IconVerticalSolidList"/>
    <dgm:cxn modelId="{549C6A17-6B18-4792-AF58-E8BF14B37D3A}" type="presParOf" srcId="{40F5712E-B162-47D8-8AE9-31791975FD85}" destId="{14AA4084-D48F-44F6-9E10-372CBC89EB9E}" srcOrd="3" destOrd="0" presId="urn:microsoft.com/office/officeart/2018/2/layout/IconVerticalSolidList"/>
    <dgm:cxn modelId="{5089CC37-5E06-4D2E-B5C1-EC0BDC924373}" type="presParOf" srcId="{B6A2880F-F94E-4446-B464-251367EC4A77}" destId="{26E2142F-8FDB-407B-B070-277181B197CF}" srcOrd="3" destOrd="0" presId="urn:microsoft.com/office/officeart/2018/2/layout/IconVerticalSolidList"/>
    <dgm:cxn modelId="{12BFFF50-C4AC-4DB9-95A5-F81FC0D95683}" type="presParOf" srcId="{B6A2880F-F94E-4446-B464-251367EC4A77}" destId="{3F319643-D174-48D7-8F26-E6D56ABE88AF}" srcOrd="4" destOrd="0" presId="urn:microsoft.com/office/officeart/2018/2/layout/IconVerticalSolidList"/>
    <dgm:cxn modelId="{5CF07203-FEA4-407D-80E3-C28A2248B1B3}" type="presParOf" srcId="{3F319643-D174-48D7-8F26-E6D56ABE88AF}" destId="{46574CE1-DA87-4C43-8953-1A3AABF9CC97}" srcOrd="0" destOrd="0" presId="urn:microsoft.com/office/officeart/2018/2/layout/IconVerticalSolidList"/>
    <dgm:cxn modelId="{72D20E8D-5365-49DF-99A6-7E87899C4ECC}" type="presParOf" srcId="{3F319643-D174-48D7-8F26-E6D56ABE88AF}" destId="{8B3F55E0-CE06-4B6C-A49E-8570C17FF6C6}" srcOrd="1" destOrd="0" presId="urn:microsoft.com/office/officeart/2018/2/layout/IconVerticalSolidList"/>
    <dgm:cxn modelId="{6C7B7F56-CB44-4355-B104-5202BC99B3A4}" type="presParOf" srcId="{3F319643-D174-48D7-8F26-E6D56ABE88AF}" destId="{CCB1ACCD-FF39-4C89-98A6-FC0C0136967E}" srcOrd="2" destOrd="0" presId="urn:microsoft.com/office/officeart/2018/2/layout/IconVerticalSolidList"/>
    <dgm:cxn modelId="{9538AFCF-2FE2-4E12-8934-5CBCBE5F22DC}" type="presParOf" srcId="{3F319643-D174-48D7-8F26-E6D56ABE88AF}" destId="{1813E99E-1E2E-461E-998A-AC06E4F17F1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B7EBF51-CCA6-4793-9E20-E4D6FD5E6023}"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8ABE1174-326A-41E6-B625-3340ECE80A7D}">
      <dgm:prSet/>
      <dgm:spPr/>
      <dgm:t>
        <a:bodyPr/>
        <a:lstStyle/>
        <a:p>
          <a:pPr>
            <a:lnSpc>
              <a:spcPct val="100000"/>
            </a:lnSpc>
          </a:pPr>
          <a:r>
            <a:rPr lang="en-GB" strike="noStrike" baseline="0" dirty="0">
              <a:solidFill>
                <a:schemeClr val="tx1">
                  <a:lumMod val="65000"/>
                  <a:lumOff val="35000"/>
                </a:schemeClr>
              </a:solidFill>
            </a:rPr>
            <a:t>Working </a:t>
          </a:r>
          <a:r>
            <a:rPr lang="en-GB" strike="noStrike" baseline="0" dirty="0">
              <a:solidFill>
                <a:schemeClr val="bg2">
                  <a:lumMod val="50000"/>
                </a:schemeClr>
              </a:solidFill>
            </a:rPr>
            <a:t>partners to help women and girls feel safe within </a:t>
          </a:r>
          <a:r>
            <a:rPr lang="en-GB" strike="noStrike" baseline="0" dirty="0">
              <a:solidFill>
                <a:schemeClr val="tx1">
                  <a:lumMod val="65000"/>
                  <a:lumOff val="35000"/>
                </a:schemeClr>
              </a:solidFill>
            </a:rPr>
            <a:t>their community and challenge negative behaviours</a:t>
          </a:r>
          <a:endParaRPr lang="en-US" strike="sngStrike" baseline="0" dirty="0">
            <a:solidFill>
              <a:schemeClr val="tx1">
                <a:lumMod val="65000"/>
                <a:lumOff val="35000"/>
              </a:schemeClr>
            </a:solidFill>
          </a:endParaRPr>
        </a:p>
      </dgm:t>
    </dgm:pt>
    <dgm:pt modelId="{35E3AFA7-A3F1-4D80-AE47-59E867C26F98}" type="parTrans" cxnId="{B0C5DA1F-D807-48C9-8024-FCCE0161B5CB}">
      <dgm:prSet/>
      <dgm:spPr/>
      <dgm:t>
        <a:bodyPr/>
        <a:lstStyle/>
        <a:p>
          <a:endParaRPr lang="en-US"/>
        </a:p>
      </dgm:t>
    </dgm:pt>
    <dgm:pt modelId="{CF88179E-B794-48E5-9F4B-F5892A5CBF59}" type="sibTrans" cxnId="{B0C5DA1F-D807-48C9-8024-FCCE0161B5CB}">
      <dgm:prSet/>
      <dgm:spPr/>
      <dgm:t>
        <a:bodyPr/>
        <a:lstStyle/>
        <a:p>
          <a:endParaRPr lang="en-US"/>
        </a:p>
      </dgm:t>
    </dgm:pt>
    <dgm:pt modelId="{4C44026D-D2E7-4116-B682-726E65CD1933}">
      <dgm:prSet/>
      <dgm:spPr/>
      <dgm:t>
        <a:bodyPr/>
        <a:lstStyle/>
        <a:p>
          <a:pPr>
            <a:lnSpc>
              <a:spcPct val="100000"/>
            </a:lnSpc>
          </a:pPr>
          <a:r>
            <a:rPr lang="en-GB" dirty="0">
              <a:solidFill>
                <a:schemeClr val="bg2">
                  <a:lumMod val="50000"/>
                </a:schemeClr>
              </a:solidFill>
            </a:rPr>
            <a:t>Raising awareness of safe spaces and help available in our communities - Safe Places and Ask </a:t>
          </a:r>
          <a:r>
            <a:rPr lang="en-GB" dirty="0">
              <a:solidFill>
                <a:schemeClr val="tx1">
                  <a:lumMod val="65000"/>
                  <a:lumOff val="35000"/>
                </a:schemeClr>
              </a:solidFill>
            </a:rPr>
            <a:t>for Angela Schemes</a:t>
          </a:r>
          <a:endParaRPr lang="en-US" dirty="0">
            <a:solidFill>
              <a:schemeClr val="tx1">
                <a:lumMod val="65000"/>
                <a:lumOff val="35000"/>
              </a:schemeClr>
            </a:solidFill>
          </a:endParaRPr>
        </a:p>
      </dgm:t>
    </dgm:pt>
    <dgm:pt modelId="{8B980F73-310F-4D39-A8E8-44648B9C8564}" type="parTrans" cxnId="{27B4B90E-C9DF-4991-843C-61DF2763E2C7}">
      <dgm:prSet/>
      <dgm:spPr/>
      <dgm:t>
        <a:bodyPr/>
        <a:lstStyle/>
        <a:p>
          <a:endParaRPr lang="en-US"/>
        </a:p>
      </dgm:t>
    </dgm:pt>
    <dgm:pt modelId="{18252A02-75C1-4242-A204-08639C08463C}" type="sibTrans" cxnId="{27B4B90E-C9DF-4991-843C-61DF2763E2C7}">
      <dgm:prSet/>
      <dgm:spPr/>
      <dgm:t>
        <a:bodyPr/>
        <a:lstStyle/>
        <a:p>
          <a:endParaRPr lang="en-US"/>
        </a:p>
      </dgm:t>
    </dgm:pt>
    <dgm:pt modelId="{48396F54-A421-42B5-B9BC-AB0CF03CDBB0}">
      <dgm:prSet/>
      <dgm:spPr/>
      <dgm:t>
        <a:bodyPr/>
        <a:lstStyle/>
        <a:p>
          <a:pPr>
            <a:lnSpc>
              <a:spcPct val="100000"/>
            </a:lnSpc>
          </a:pPr>
          <a:r>
            <a:rPr lang="en-US" dirty="0">
              <a:solidFill>
                <a:schemeClr val="tx1">
                  <a:lumMod val="65000"/>
                  <a:lumOff val="35000"/>
                </a:schemeClr>
              </a:solidFill>
            </a:rPr>
            <a:t>Promote campaigns to educate and empower women and girls – White Ribbon, “It </a:t>
          </a:r>
          <a:r>
            <a:rPr lang="en-US" dirty="0">
              <a:solidFill>
                <a:schemeClr val="bg2">
                  <a:lumMod val="50000"/>
                </a:schemeClr>
              </a:solidFill>
            </a:rPr>
            <a:t>Does Matter” Lets lift the curfew – this girl can, “Enough. End violence against women and girls” </a:t>
          </a:r>
        </a:p>
      </dgm:t>
    </dgm:pt>
    <dgm:pt modelId="{4A8AE5CD-AF9C-4539-AC38-D90626F35746}" type="parTrans" cxnId="{554A5F43-10D5-423D-B817-BC61252FDD20}">
      <dgm:prSet/>
      <dgm:spPr/>
      <dgm:t>
        <a:bodyPr/>
        <a:lstStyle/>
        <a:p>
          <a:endParaRPr lang="en-US"/>
        </a:p>
      </dgm:t>
    </dgm:pt>
    <dgm:pt modelId="{501F9D35-A4A1-459F-BB2F-C75D82074BD1}" type="sibTrans" cxnId="{554A5F43-10D5-423D-B817-BC61252FDD20}">
      <dgm:prSet/>
      <dgm:spPr/>
      <dgm:t>
        <a:bodyPr/>
        <a:lstStyle/>
        <a:p>
          <a:endParaRPr lang="en-US"/>
        </a:p>
      </dgm:t>
    </dgm:pt>
    <dgm:pt modelId="{B6A2880F-F94E-4446-B464-251367EC4A77}" type="pres">
      <dgm:prSet presAssocID="{DB7EBF51-CCA6-4793-9E20-E4D6FD5E6023}" presName="root" presStyleCnt="0">
        <dgm:presLayoutVars>
          <dgm:dir/>
          <dgm:resizeHandles val="exact"/>
        </dgm:presLayoutVars>
      </dgm:prSet>
      <dgm:spPr/>
    </dgm:pt>
    <dgm:pt modelId="{537BC636-4DB3-4F42-AFA4-CA63CE1D4A98}" type="pres">
      <dgm:prSet presAssocID="{8ABE1174-326A-41E6-B625-3340ECE80A7D}" presName="compNode" presStyleCnt="0"/>
      <dgm:spPr/>
    </dgm:pt>
    <dgm:pt modelId="{16D67C3F-18A7-47E1-86F1-9D2376EF55D0}" type="pres">
      <dgm:prSet presAssocID="{8ABE1174-326A-41E6-B625-3340ECE80A7D}" presName="bgRect" presStyleLbl="bgShp" presStyleIdx="0" presStyleCnt="3"/>
      <dgm:spPr/>
    </dgm:pt>
    <dgm:pt modelId="{0DB6CC08-3C92-4C1A-AA38-26209D7BA272}" type="pres">
      <dgm:prSet presAssocID="{8ABE1174-326A-41E6-B625-3340ECE80A7D}"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dgm:spPr>
      <dgm:extLst>
        <a:ext uri="{E40237B7-FDA0-4F09-8148-C483321AD2D9}">
          <dgm14:cNvPr xmlns:dgm14="http://schemas.microsoft.com/office/drawing/2010/diagram" id="0" name="" descr="Group"/>
        </a:ext>
      </dgm:extLst>
    </dgm:pt>
    <dgm:pt modelId="{585D3455-9331-419D-9812-FDD0C51EA247}" type="pres">
      <dgm:prSet presAssocID="{8ABE1174-326A-41E6-B625-3340ECE80A7D}" presName="spaceRect" presStyleCnt="0"/>
      <dgm:spPr/>
    </dgm:pt>
    <dgm:pt modelId="{99474408-759F-4F46-9CB0-7DD7671BFD25}" type="pres">
      <dgm:prSet presAssocID="{8ABE1174-326A-41E6-B625-3340ECE80A7D}" presName="parTx" presStyleLbl="revTx" presStyleIdx="0" presStyleCnt="3">
        <dgm:presLayoutVars>
          <dgm:chMax val="0"/>
          <dgm:chPref val="0"/>
        </dgm:presLayoutVars>
      </dgm:prSet>
      <dgm:spPr/>
    </dgm:pt>
    <dgm:pt modelId="{F2C4BD5A-77B8-4EC4-86DC-1F0AA817F7BA}" type="pres">
      <dgm:prSet presAssocID="{CF88179E-B794-48E5-9F4B-F5892A5CBF59}" presName="sibTrans" presStyleCnt="0"/>
      <dgm:spPr/>
    </dgm:pt>
    <dgm:pt modelId="{A7D9A52B-AE88-45E9-A072-10429B3D6E07}" type="pres">
      <dgm:prSet presAssocID="{4C44026D-D2E7-4116-B682-726E65CD1933}" presName="compNode" presStyleCnt="0"/>
      <dgm:spPr/>
    </dgm:pt>
    <dgm:pt modelId="{E1017F97-4FEF-43A4-9FC4-45A21E6580C9}" type="pres">
      <dgm:prSet presAssocID="{4C44026D-D2E7-4116-B682-726E65CD1933}" presName="bgRect" presStyleLbl="bgShp" presStyleIdx="1" presStyleCnt="3"/>
      <dgm:spPr/>
    </dgm:pt>
    <dgm:pt modelId="{227D79EA-8AC3-43F3-A677-E33DA0C60EBF}" type="pres">
      <dgm:prSet presAssocID="{4C44026D-D2E7-4116-B682-726E65CD1933}"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onnections"/>
        </a:ext>
      </dgm:extLst>
    </dgm:pt>
    <dgm:pt modelId="{107FB711-C558-415E-8B22-F02C108AE32D}" type="pres">
      <dgm:prSet presAssocID="{4C44026D-D2E7-4116-B682-726E65CD1933}" presName="spaceRect" presStyleCnt="0"/>
      <dgm:spPr/>
    </dgm:pt>
    <dgm:pt modelId="{6C4B261F-2E73-4FE5-84CB-D71D25E80418}" type="pres">
      <dgm:prSet presAssocID="{4C44026D-D2E7-4116-B682-726E65CD1933}" presName="parTx" presStyleLbl="revTx" presStyleIdx="1" presStyleCnt="3">
        <dgm:presLayoutVars>
          <dgm:chMax val="0"/>
          <dgm:chPref val="0"/>
        </dgm:presLayoutVars>
      </dgm:prSet>
      <dgm:spPr/>
    </dgm:pt>
    <dgm:pt modelId="{0E844018-04C1-4754-B1F3-BA6D20C45566}" type="pres">
      <dgm:prSet presAssocID="{18252A02-75C1-4242-A204-08639C08463C}" presName="sibTrans" presStyleCnt="0"/>
      <dgm:spPr/>
    </dgm:pt>
    <dgm:pt modelId="{01B48BB7-702E-4044-9ACE-8AE47AF0D4B5}" type="pres">
      <dgm:prSet presAssocID="{48396F54-A421-42B5-B9BC-AB0CF03CDBB0}" presName="compNode" presStyleCnt="0"/>
      <dgm:spPr/>
    </dgm:pt>
    <dgm:pt modelId="{2141245C-B080-4F80-AE38-554056013851}" type="pres">
      <dgm:prSet presAssocID="{48396F54-A421-42B5-B9BC-AB0CF03CDBB0}" presName="bgRect" presStyleLbl="bgShp" presStyleIdx="2" presStyleCnt="3"/>
      <dgm:spPr/>
    </dgm:pt>
    <dgm:pt modelId="{A6664490-E42F-4A30-8BD8-C8A5ADCAB923}" type="pres">
      <dgm:prSet presAssocID="{48396F54-A421-42B5-B9BC-AB0CF03CDBB0}" presName="iconRect" presStyleLbl="node1" presStyleIdx="2"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Presentation with Checklist"/>
        </a:ext>
      </dgm:extLst>
    </dgm:pt>
    <dgm:pt modelId="{86710E0C-DED9-469A-821A-904CC0110A49}" type="pres">
      <dgm:prSet presAssocID="{48396F54-A421-42B5-B9BC-AB0CF03CDBB0}" presName="spaceRect" presStyleCnt="0"/>
      <dgm:spPr/>
    </dgm:pt>
    <dgm:pt modelId="{BDACC37A-C3F5-4958-BB87-95F19768E6A9}" type="pres">
      <dgm:prSet presAssocID="{48396F54-A421-42B5-B9BC-AB0CF03CDBB0}" presName="parTx" presStyleLbl="revTx" presStyleIdx="2" presStyleCnt="3">
        <dgm:presLayoutVars>
          <dgm:chMax val="0"/>
          <dgm:chPref val="0"/>
        </dgm:presLayoutVars>
      </dgm:prSet>
      <dgm:spPr/>
    </dgm:pt>
  </dgm:ptLst>
  <dgm:cxnLst>
    <dgm:cxn modelId="{27B4B90E-C9DF-4991-843C-61DF2763E2C7}" srcId="{DB7EBF51-CCA6-4793-9E20-E4D6FD5E6023}" destId="{4C44026D-D2E7-4116-B682-726E65CD1933}" srcOrd="1" destOrd="0" parTransId="{8B980F73-310F-4D39-A8E8-44648B9C8564}" sibTransId="{18252A02-75C1-4242-A204-08639C08463C}"/>
    <dgm:cxn modelId="{B0C5DA1F-D807-48C9-8024-FCCE0161B5CB}" srcId="{DB7EBF51-CCA6-4793-9E20-E4D6FD5E6023}" destId="{8ABE1174-326A-41E6-B625-3340ECE80A7D}" srcOrd="0" destOrd="0" parTransId="{35E3AFA7-A3F1-4D80-AE47-59E867C26F98}" sibTransId="{CF88179E-B794-48E5-9F4B-F5892A5CBF59}"/>
    <dgm:cxn modelId="{554A5F43-10D5-423D-B817-BC61252FDD20}" srcId="{DB7EBF51-CCA6-4793-9E20-E4D6FD5E6023}" destId="{48396F54-A421-42B5-B9BC-AB0CF03CDBB0}" srcOrd="2" destOrd="0" parTransId="{4A8AE5CD-AF9C-4539-AC38-D90626F35746}" sibTransId="{501F9D35-A4A1-459F-BB2F-C75D82074BD1}"/>
    <dgm:cxn modelId="{9BA8A254-1483-404E-AE4F-00A34961DE56}" type="presOf" srcId="{DB7EBF51-CCA6-4793-9E20-E4D6FD5E6023}" destId="{B6A2880F-F94E-4446-B464-251367EC4A77}" srcOrd="0" destOrd="0" presId="urn:microsoft.com/office/officeart/2018/2/layout/IconVerticalSolidList"/>
    <dgm:cxn modelId="{97DC4E7F-2ECB-4F57-AF54-6794B9E1D021}" type="presOf" srcId="{8ABE1174-326A-41E6-B625-3340ECE80A7D}" destId="{99474408-759F-4F46-9CB0-7DD7671BFD25}" srcOrd="0" destOrd="0" presId="urn:microsoft.com/office/officeart/2018/2/layout/IconVerticalSolidList"/>
    <dgm:cxn modelId="{7CC3C299-E951-408D-857F-EA99317E9E57}" type="presOf" srcId="{4C44026D-D2E7-4116-B682-726E65CD1933}" destId="{6C4B261F-2E73-4FE5-84CB-D71D25E80418}" srcOrd="0" destOrd="0" presId="urn:microsoft.com/office/officeart/2018/2/layout/IconVerticalSolidList"/>
    <dgm:cxn modelId="{A3FF2BE3-B90B-4999-8D8F-794E443920F2}" type="presOf" srcId="{48396F54-A421-42B5-B9BC-AB0CF03CDBB0}" destId="{BDACC37A-C3F5-4958-BB87-95F19768E6A9}" srcOrd="0" destOrd="0" presId="urn:microsoft.com/office/officeart/2018/2/layout/IconVerticalSolidList"/>
    <dgm:cxn modelId="{938B1F7E-BD89-4C24-83E3-F5F977F2AE18}" type="presParOf" srcId="{B6A2880F-F94E-4446-B464-251367EC4A77}" destId="{537BC636-4DB3-4F42-AFA4-CA63CE1D4A98}" srcOrd="0" destOrd="0" presId="urn:microsoft.com/office/officeart/2018/2/layout/IconVerticalSolidList"/>
    <dgm:cxn modelId="{2A71C77A-22F2-435F-87A1-111EE1CE435B}" type="presParOf" srcId="{537BC636-4DB3-4F42-AFA4-CA63CE1D4A98}" destId="{16D67C3F-18A7-47E1-86F1-9D2376EF55D0}" srcOrd="0" destOrd="0" presId="urn:microsoft.com/office/officeart/2018/2/layout/IconVerticalSolidList"/>
    <dgm:cxn modelId="{B91AB271-826F-4D57-B84A-69317BF7CD00}" type="presParOf" srcId="{537BC636-4DB3-4F42-AFA4-CA63CE1D4A98}" destId="{0DB6CC08-3C92-4C1A-AA38-26209D7BA272}" srcOrd="1" destOrd="0" presId="urn:microsoft.com/office/officeart/2018/2/layout/IconVerticalSolidList"/>
    <dgm:cxn modelId="{6D273E7C-B6D3-4763-B791-03D6C79CF7C6}" type="presParOf" srcId="{537BC636-4DB3-4F42-AFA4-CA63CE1D4A98}" destId="{585D3455-9331-419D-9812-FDD0C51EA247}" srcOrd="2" destOrd="0" presId="urn:microsoft.com/office/officeart/2018/2/layout/IconVerticalSolidList"/>
    <dgm:cxn modelId="{D4DC0220-175F-4365-B02F-65CD884987B9}" type="presParOf" srcId="{537BC636-4DB3-4F42-AFA4-CA63CE1D4A98}" destId="{99474408-759F-4F46-9CB0-7DD7671BFD25}" srcOrd="3" destOrd="0" presId="urn:microsoft.com/office/officeart/2018/2/layout/IconVerticalSolidList"/>
    <dgm:cxn modelId="{A9E3DD15-5A13-45F7-A8A0-BB6E628B6279}" type="presParOf" srcId="{B6A2880F-F94E-4446-B464-251367EC4A77}" destId="{F2C4BD5A-77B8-4EC4-86DC-1F0AA817F7BA}" srcOrd="1" destOrd="0" presId="urn:microsoft.com/office/officeart/2018/2/layout/IconVerticalSolidList"/>
    <dgm:cxn modelId="{E3A42B17-15DA-4413-A596-CE799253BDB2}" type="presParOf" srcId="{B6A2880F-F94E-4446-B464-251367EC4A77}" destId="{A7D9A52B-AE88-45E9-A072-10429B3D6E07}" srcOrd="2" destOrd="0" presId="urn:microsoft.com/office/officeart/2018/2/layout/IconVerticalSolidList"/>
    <dgm:cxn modelId="{BD928EDF-1CCD-4CFE-B5FF-3034549D0793}" type="presParOf" srcId="{A7D9A52B-AE88-45E9-A072-10429B3D6E07}" destId="{E1017F97-4FEF-43A4-9FC4-45A21E6580C9}" srcOrd="0" destOrd="0" presId="urn:microsoft.com/office/officeart/2018/2/layout/IconVerticalSolidList"/>
    <dgm:cxn modelId="{0EDC09DD-9B11-4C60-8D54-33873C8F8F67}" type="presParOf" srcId="{A7D9A52B-AE88-45E9-A072-10429B3D6E07}" destId="{227D79EA-8AC3-43F3-A677-E33DA0C60EBF}" srcOrd="1" destOrd="0" presId="urn:microsoft.com/office/officeart/2018/2/layout/IconVerticalSolidList"/>
    <dgm:cxn modelId="{41318FF5-1C68-4777-9920-7F58EB243ED8}" type="presParOf" srcId="{A7D9A52B-AE88-45E9-A072-10429B3D6E07}" destId="{107FB711-C558-415E-8B22-F02C108AE32D}" srcOrd="2" destOrd="0" presId="urn:microsoft.com/office/officeart/2018/2/layout/IconVerticalSolidList"/>
    <dgm:cxn modelId="{2B9B2F0C-94B3-45DC-A0C3-BAF6DB3D7725}" type="presParOf" srcId="{A7D9A52B-AE88-45E9-A072-10429B3D6E07}" destId="{6C4B261F-2E73-4FE5-84CB-D71D25E80418}" srcOrd="3" destOrd="0" presId="urn:microsoft.com/office/officeart/2018/2/layout/IconVerticalSolidList"/>
    <dgm:cxn modelId="{8ED5E75F-050B-43C1-AD79-E105DCE5F324}" type="presParOf" srcId="{B6A2880F-F94E-4446-B464-251367EC4A77}" destId="{0E844018-04C1-4754-B1F3-BA6D20C45566}" srcOrd="3" destOrd="0" presId="urn:microsoft.com/office/officeart/2018/2/layout/IconVerticalSolidList"/>
    <dgm:cxn modelId="{D7A385C3-A8E9-4264-8A04-27FBC35749CB}" type="presParOf" srcId="{B6A2880F-F94E-4446-B464-251367EC4A77}" destId="{01B48BB7-702E-4044-9ACE-8AE47AF0D4B5}" srcOrd="4" destOrd="0" presId="urn:microsoft.com/office/officeart/2018/2/layout/IconVerticalSolidList"/>
    <dgm:cxn modelId="{9642DA3D-1F3D-43CE-97D5-5B6018E49716}" type="presParOf" srcId="{01B48BB7-702E-4044-9ACE-8AE47AF0D4B5}" destId="{2141245C-B080-4F80-AE38-554056013851}" srcOrd="0" destOrd="0" presId="urn:microsoft.com/office/officeart/2018/2/layout/IconVerticalSolidList"/>
    <dgm:cxn modelId="{EB8C5386-7785-47DA-A08D-D6854E061F3F}" type="presParOf" srcId="{01B48BB7-702E-4044-9ACE-8AE47AF0D4B5}" destId="{A6664490-E42F-4A30-8BD8-C8A5ADCAB923}" srcOrd="1" destOrd="0" presId="urn:microsoft.com/office/officeart/2018/2/layout/IconVerticalSolidList"/>
    <dgm:cxn modelId="{F81E8EA4-60E9-4410-8165-8DCD9B853FC8}" type="presParOf" srcId="{01B48BB7-702E-4044-9ACE-8AE47AF0D4B5}" destId="{86710E0C-DED9-469A-821A-904CC0110A49}" srcOrd="2" destOrd="0" presId="urn:microsoft.com/office/officeart/2018/2/layout/IconVerticalSolidList"/>
    <dgm:cxn modelId="{127B1313-D4D1-4162-AC51-B25AD66A22ED}" type="presParOf" srcId="{01B48BB7-702E-4044-9ACE-8AE47AF0D4B5}" destId="{BDACC37A-C3F5-4958-BB87-95F19768E6A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B7EBF51-CCA6-4793-9E20-E4D6FD5E6023}"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8ABE1174-326A-41E6-B625-3340ECE80A7D}">
      <dgm:prSet custT="1"/>
      <dgm:spPr/>
      <dgm:t>
        <a:bodyPr/>
        <a:lstStyle/>
        <a:p>
          <a:pPr>
            <a:lnSpc>
              <a:spcPct val="100000"/>
            </a:lnSpc>
          </a:pPr>
          <a:r>
            <a:rPr lang="en-GB" sz="2100">
              <a:solidFill>
                <a:schemeClr val="tx1">
                  <a:lumMod val="65000"/>
                  <a:lumOff val="35000"/>
                </a:schemeClr>
              </a:solidFill>
            </a:rPr>
            <a:t>Working with partners to help deter young people from carrying knives </a:t>
          </a:r>
          <a:endParaRPr lang="en-US" sz="2100">
            <a:solidFill>
              <a:schemeClr val="tx1">
                <a:lumMod val="65000"/>
                <a:lumOff val="35000"/>
              </a:schemeClr>
            </a:solidFill>
          </a:endParaRPr>
        </a:p>
      </dgm:t>
    </dgm:pt>
    <dgm:pt modelId="{35E3AFA7-A3F1-4D80-AE47-59E867C26F98}" type="parTrans" cxnId="{B0C5DA1F-D807-48C9-8024-FCCE0161B5CB}">
      <dgm:prSet/>
      <dgm:spPr/>
      <dgm:t>
        <a:bodyPr/>
        <a:lstStyle/>
        <a:p>
          <a:endParaRPr lang="en-US"/>
        </a:p>
      </dgm:t>
    </dgm:pt>
    <dgm:pt modelId="{CF88179E-B794-48E5-9F4B-F5892A5CBF59}" type="sibTrans" cxnId="{B0C5DA1F-D807-48C9-8024-FCCE0161B5CB}">
      <dgm:prSet/>
      <dgm:spPr/>
      <dgm:t>
        <a:bodyPr/>
        <a:lstStyle/>
        <a:p>
          <a:endParaRPr lang="en-US"/>
        </a:p>
      </dgm:t>
    </dgm:pt>
    <dgm:pt modelId="{4C44026D-D2E7-4116-B682-726E65CD1933}">
      <dgm:prSet custT="1"/>
      <dgm:spPr/>
      <dgm:t>
        <a:bodyPr/>
        <a:lstStyle/>
        <a:p>
          <a:pPr>
            <a:lnSpc>
              <a:spcPct val="100000"/>
            </a:lnSpc>
          </a:pPr>
          <a:r>
            <a:rPr lang="en-GB" sz="2100" dirty="0">
              <a:solidFill>
                <a:schemeClr val="tx1">
                  <a:lumMod val="65000"/>
                  <a:lumOff val="35000"/>
                </a:schemeClr>
              </a:solidFill>
            </a:rPr>
            <a:t>Working with partners and agencies to raise awareness of support and help available in our communities – </a:t>
          </a:r>
          <a:r>
            <a:rPr lang="en-GB" sz="2100" dirty="0">
              <a:solidFill>
                <a:schemeClr val="bg2">
                  <a:lumMod val="50000"/>
                </a:schemeClr>
              </a:solidFill>
            </a:rPr>
            <a:t>Victims First </a:t>
          </a:r>
          <a:endParaRPr lang="en-US" sz="2100" dirty="0">
            <a:solidFill>
              <a:schemeClr val="bg2">
                <a:lumMod val="50000"/>
              </a:schemeClr>
            </a:solidFill>
          </a:endParaRPr>
        </a:p>
      </dgm:t>
    </dgm:pt>
    <dgm:pt modelId="{8B980F73-310F-4D39-A8E8-44648B9C8564}" type="parTrans" cxnId="{27B4B90E-C9DF-4991-843C-61DF2763E2C7}">
      <dgm:prSet/>
      <dgm:spPr/>
      <dgm:t>
        <a:bodyPr/>
        <a:lstStyle/>
        <a:p>
          <a:endParaRPr lang="en-US"/>
        </a:p>
      </dgm:t>
    </dgm:pt>
    <dgm:pt modelId="{18252A02-75C1-4242-A204-08639C08463C}" type="sibTrans" cxnId="{27B4B90E-C9DF-4991-843C-61DF2763E2C7}">
      <dgm:prSet/>
      <dgm:spPr/>
      <dgm:t>
        <a:bodyPr/>
        <a:lstStyle/>
        <a:p>
          <a:endParaRPr lang="en-US"/>
        </a:p>
      </dgm:t>
    </dgm:pt>
    <dgm:pt modelId="{48396F54-A421-42B5-B9BC-AB0CF03CDBB0}">
      <dgm:prSet custT="1"/>
      <dgm:spPr/>
      <dgm:t>
        <a:bodyPr/>
        <a:lstStyle/>
        <a:p>
          <a:pPr>
            <a:lnSpc>
              <a:spcPct val="100000"/>
            </a:lnSpc>
          </a:pPr>
          <a:r>
            <a:rPr lang="en-US" sz="2100" dirty="0">
              <a:solidFill>
                <a:schemeClr val="tx1">
                  <a:lumMod val="65000"/>
                  <a:lumOff val="35000"/>
                </a:schemeClr>
              </a:solidFill>
            </a:rPr>
            <a:t>Promote campaigns to help educate and reduce knife crime – The Ben Kinsella Trust, Stay True to </a:t>
          </a:r>
          <a:r>
            <a:rPr lang="en-US" sz="2100" dirty="0">
              <a:solidFill>
                <a:schemeClr val="bg2">
                  <a:lumMod val="50000"/>
                </a:schemeClr>
              </a:solidFill>
            </a:rPr>
            <a:t>You “Lets be blunt”</a:t>
          </a:r>
        </a:p>
      </dgm:t>
    </dgm:pt>
    <dgm:pt modelId="{4A8AE5CD-AF9C-4539-AC38-D90626F35746}" type="parTrans" cxnId="{554A5F43-10D5-423D-B817-BC61252FDD20}">
      <dgm:prSet/>
      <dgm:spPr/>
      <dgm:t>
        <a:bodyPr/>
        <a:lstStyle/>
        <a:p>
          <a:endParaRPr lang="en-US"/>
        </a:p>
      </dgm:t>
    </dgm:pt>
    <dgm:pt modelId="{501F9D35-A4A1-459F-BB2F-C75D82074BD1}" type="sibTrans" cxnId="{554A5F43-10D5-423D-B817-BC61252FDD20}">
      <dgm:prSet/>
      <dgm:spPr/>
      <dgm:t>
        <a:bodyPr/>
        <a:lstStyle/>
        <a:p>
          <a:endParaRPr lang="en-US"/>
        </a:p>
      </dgm:t>
    </dgm:pt>
    <dgm:pt modelId="{B6A2880F-F94E-4446-B464-251367EC4A77}" type="pres">
      <dgm:prSet presAssocID="{DB7EBF51-CCA6-4793-9E20-E4D6FD5E6023}" presName="root" presStyleCnt="0">
        <dgm:presLayoutVars>
          <dgm:dir/>
          <dgm:resizeHandles val="exact"/>
        </dgm:presLayoutVars>
      </dgm:prSet>
      <dgm:spPr/>
    </dgm:pt>
    <dgm:pt modelId="{537BC636-4DB3-4F42-AFA4-CA63CE1D4A98}" type="pres">
      <dgm:prSet presAssocID="{8ABE1174-326A-41E6-B625-3340ECE80A7D}" presName="compNode" presStyleCnt="0"/>
      <dgm:spPr/>
    </dgm:pt>
    <dgm:pt modelId="{16D67C3F-18A7-47E1-86F1-9D2376EF55D0}" type="pres">
      <dgm:prSet presAssocID="{8ABE1174-326A-41E6-B625-3340ECE80A7D}" presName="bgRect" presStyleLbl="bgShp" presStyleIdx="0" presStyleCnt="3"/>
      <dgm:spPr/>
    </dgm:pt>
    <dgm:pt modelId="{0DB6CC08-3C92-4C1A-AA38-26209D7BA272}" type="pres">
      <dgm:prSet presAssocID="{8ABE1174-326A-41E6-B625-3340ECE80A7D}"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dgm:spPr>
      <dgm:extLst>
        <a:ext uri="{E40237B7-FDA0-4F09-8148-C483321AD2D9}">
          <dgm14:cNvPr xmlns:dgm14="http://schemas.microsoft.com/office/drawing/2010/diagram" id="0" name="" descr="Group"/>
        </a:ext>
      </dgm:extLst>
    </dgm:pt>
    <dgm:pt modelId="{585D3455-9331-419D-9812-FDD0C51EA247}" type="pres">
      <dgm:prSet presAssocID="{8ABE1174-326A-41E6-B625-3340ECE80A7D}" presName="spaceRect" presStyleCnt="0"/>
      <dgm:spPr/>
    </dgm:pt>
    <dgm:pt modelId="{99474408-759F-4F46-9CB0-7DD7671BFD25}" type="pres">
      <dgm:prSet presAssocID="{8ABE1174-326A-41E6-B625-3340ECE80A7D}" presName="parTx" presStyleLbl="revTx" presStyleIdx="0" presStyleCnt="3">
        <dgm:presLayoutVars>
          <dgm:chMax val="0"/>
          <dgm:chPref val="0"/>
        </dgm:presLayoutVars>
      </dgm:prSet>
      <dgm:spPr/>
    </dgm:pt>
    <dgm:pt modelId="{F2C4BD5A-77B8-4EC4-86DC-1F0AA817F7BA}" type="pres">
      <dgm:prSet presAssocID="{CF88179E-B794-48E5-9F4B-F5892A5CBF59}" presName="sibTrans" presStyleCnt="0"/>
      <dgm:spPr/>
    </dgm:pt>
    <dgm:pt modelId="{A7D9A52B-AE88-45E9-A072-10429B3D6E07}" type="pres">
      <dgm:prSet presAssocID="{4C44026D-D2E7-4116-B682-726E65CD1933}" presName="compNode" presStyleCnt="0"/>
      <dgm:spPr/>
    </dgm:pt>
    <dgm:pt modelId="{E1017F97-4FEF-43A4-9FC4-45A21E6580C9}" type="pres">
      <dgm:prSet presAssocID="{4C44026D-D2E7-4116-B682-726E65CD1933}" presName="bgRect" presStyleLbl="bgShp" presStyleIdx="1" presStyleCnt="3"/>
      <dgm:spPr/>
    </dgm:pt>
    <dgm:pt modelId="{227D79EA-8AC3-43F3-A677-E33DA0C60EBF}" type="pres">
      <dgm:prSet presAssocID="{4C44026D-D2E7-4116-B682-726E65CD1933}"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onnections"/>
        </a:ext>
      </dgm:extLst>
    </dgm:pt>
    <dgm:pt modelId="{107FB711-C558-415E-8B22-F02C108AE32D}" type="pres">
      <dgm:prSet presAssocID="{4C44026D-D2E7-4116-B682-726E65CD1933}" presName="spaceRect" presStyleCnt="0"/>
      <dgm:spPr/>
    </dgm:pt>
    <dgm:pt modelId="{6C4B261F-2E73-4FE5-84CB-D71D25E80418}" type="pres">
      <dgm:prSet presAssocID="{4C44026D-D2E7-4116-B682-726E65CD1933}" presName="parTx" presStyleLbl="revTx" presStyleIdx="1" presStyleCnt="3">
        <dgm:presLayoutVars>
          <dgm:chMax val="0"/>
          <dgm:chPref val="0"/>
        </dgm:presLayoutVars>
      </dgm:prSet>
      <dgm:spPr/>
    </dgm:pt>
    <dgm:pt modelId="{0E844018-04C1-4754-B1F3-BA6D20C45566}" type="pres">
      <dgm:prSet presAssocID="{18252A02-75C1-4242-A204-08639C08463C}" presName="sibTrans" presStyleCnt="0"/>
      <dgm:spPr/>
    </dgm:pt>
    <dgm:pt modelId="{01B48BB7-702E-4044-9ACE-8AE47AF0D4B5}" type="pres">
      <dgm:prSet presAssocID="{48396F54-A421-42B5-B9BC-AB0CF03CDBB0}" presName="compNode" presStyleCnt="0"/>
      <dgm:spPr/>
    </dgm:pt>
    <dgm:pt modelId="{2141245C-B080-4F80-AE38-554056013851}" type="pres">
      <dgm:prSet presAssocID="{48396F54-A421-42B5-B9BC-AB0CF03CDBB0}" presName="bgRect" presStyleLbl="bgShp" presStyleIdx="2" presStyleCnt="3"/>
      <dgm:spPr/>
    </dgm:pt>
    <dgm:pt modelId="{A6664490-E42F-4A30-8BD8-C8A5ADCAB923}" type="pres">
      <dgm:prSet presAssocID="{48396F54-A421-42B5-B9BC-AB0CF03CDBB0}" presName="iconRect" presStyleLbl="node1" presStyleIdx="2"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Presentation with Checklist"/>
        </a:ext>
      </dgm:extLst>
    </dgm:pt>
    <dgm:pt modelId="{86710E0C-DED9-469A-821A-904CC0110A49}" type="pres">
      <dgm:prSet presAssocID="{48396F54-A421-42B5-B9BC-AB0CF03CDBB0}" presName="spaceRect" presStyleCnt="0"/>
      <dgm:spPr/>
    </dgm:pt>
    <dgm:pt modelId="{BDACC37A-C3F5-4958-BB87-95F19768E6A9}" type="pres">
      <dgm:prSet presAssocID="{48396F54-A421-42B5-B9BC-AB0CF03CDBB0}" presName="parTx" presStyleLbl="revTx" presStyleIdx="2" presStyleCnt="3">
        <dgm:presLayoutVars>
          <dgm:chMax val="0"/>
          <dgm:chPref val="0"/>
        </dgm:presLayoutVars>
      </dgm:prSet>
      <dgm:spPr/>
    </dgm:pt>
  </dgm:ptLst>
  <dgm:cxnLst>
    <dgm:cxn modelId="{27B4B90E-C9DF-4991-843C-61DF2763E2C7}" srcId="{DB7EBF51-CCA6-4793-9E20-E4D6FD5E6023}" destId="{4C44026D-D2E7-4116-B682-726E65CD1933}" srcOrd="1" destOrd="0" parTransId="{8B980F73-310F-4D39-A8E8-44648B9C8564}" sibTransId="{18252A02-75C1-4242-A204-08639C08463C}"/>
    <dgm:cxn modelId="{B0C5DA1F-D807-48C9-8024-FCCE0161B5CB}" srcId="{DB7EBF51-CCA6-4793-9E20-E4D6FD5E6023}" destId="{8ABE1174-326A-41E6-B625-3340ECE80A7D}" srcOrd="0" destOrd="0" parTransId="{35E3AFA7-A3F1-4D80-AE47-59E867C26F98}" sibTransId="{CF88179E-B794-48E5-9F4B-F5892A5CBF59}"/>
    <dgm:cxn modelId="{554A5F43-10D5-423D-B817-BC61252FDD20}" srcId="{DB7EBF51-CCA6-4793-9E20-E4D6FD5E6023}" destId="{48396F54-A421-42B5-B9BC-AB0CF03CDBB0}" srcOrd="2" destOrd="0" parTransId="{4A8AE5CD-AF9C-4539-AC38-D90626F35746}" sibTransId="{501F9D35-A4A1-459F-BB2F-C75D82074BD1}"/>
    <dgm:cxn modelId="{9BA8A254-1483-404E-AE4F-00A34961DE56}" type="presOf" srcId="{DB7EBF51-CCA6-4793-9E20-E4D6FD5E6023}" destId="{B6A2880F-F94E-4446-B464-251367EC4A77}" srcOrd="0" destOrd="0" presId="urn:microsoft.com/office/officeart/2018/2/layout/IconVerticalSolidList"/>
    <dgm:cxn modelId="{97DC4E7F-2ECB-4F57-AF54-6794B9E1D021}" type="presOf" srcId="{8ABE1174-326A-41E6-B625-3340ECE80A7D}" destId="{99474408-759F-4F46-9CB0-7DD7671BFD25}" srcOrd="0" destOrd="0" presId="urn:microsoft.com/office/officeart/2018/2/layout/IconVerticalSolidList"/>
    <dgm:cxn modelId="{7CC3C299-E951-408D-857F-EA99317E9E57}" type="presOf" srcId="{4C44026D-D2E7-4116-B682-726E65CD1933}" destId="{6C4B261F-2E73-4FE5-84CB-D71D25E80418}" srcOrd="0" destOrd="0" presId="urn:microsoft.com/office/officeart/2018/2/layout/IconVerticalSolidList"/>
    <dgm:cxn modelId="{A3FF2BE3-B90B-4999-8D8F-794E443920F2}" type="presOf" srcId="{48396F54-A421-42B5-B9BC-AB0CF03CDBB0}" destId="{BDACC37A-C3F5-4958-BB87-95F19768E6A9}" srcOrd="0" destOrd="0" presId="urn:microsoft.com/office/officeart/2018/2/layout/IconVerticalSolidList"/>
    <dgm:cxn modelId="{938B1F7E-BD89-4C24-83E3-F5F977F2AE18}" type="presParOf" srcId="{B6A2880F-F94E-4446-B464-251367EC4A77}" destId="{537BC636-4DB3-4F42-AFA4-CA63CE1D4A98}" srcOrd="0" destOrd="0" presId="urn:microsoft.com/office/officeart/2018/2/layout/IconVerticalSolidList"/>
    <dgm:cxn modelId="{2A71C77A-22F2-435F-87A1-111EE1CE435B}" type="presParOf" srcId="{537BC636-4DB3-4F42-AFA4-CA63CE1D4A98}" destId="{16D67C3F-18A7-47E1-86F1-9D2376EF55D0}" srcOrd="0" destOrd="0" presId="urn:microsoft.com/office/officeart/2018/2/layout/IconVerticalSolidList"/>
    <dgm:cxn modelId="{B91AB271-826F-4D57-B84A-69317BF7CD00}" type="presParOf" srcId="{537BC636-4DB3-4F42-AFA4-CA63CE1D4A98}" destId="{0DB6CC08-3C92-4C1A-AA38-26209D7BA272}" srcOrd="1" destOrd="0" presId="urn:microsoft.com/office/officeart/2018/2/layout/IconVerticalSolidList"/>
    <dgm:cxn modelId="{6D273E7C-B6D3-4763-B791-03D6C79CF7C6}" type="presParOf" srcId="{537BC636-4DB3-4F42-AFA4-CA63CE1D4A98}" destId="{585D3455-9331-419D-9812-FDD0C51EA247}" srcOrd="2" destOrd="0" presId="urn:microsoft.com/office/officeart/2018/2/layout/IconVerticalSolidList"/>
    <dgm:cxn modelId="{D4DC0220-175F-4365-B02F-65CD884987B9}" type="presParOf" srcId="{537BC636-4DB3-4F42-AFA4-CA63CE1D4A98}" destId="{99474408-759F-4F46-9CB0-7DD7671BFD25}" srcOrd="3" destOrd="0" presId="urn:microsoft.com/office/officeart/2018/2/layout/IconVerticalSolidList"/>
    <dgm:cxn modelId="{A9E3DD15-5A13-45F7-A8A0-BB6E628B6279}" type="presParOf" srcId="{B6A2880F-F94E-4446-B464-251367EC4A77}" destId="{F2C4BD5A-77B8-4EC4-86DC-1F0AA817F7BA}" srcOrd="1" destOrd="0" presId="urn:microsoft.com/office/officeart/2018/2/layout/IconVerticalSolidList"/>
    <dgm:cxn modelId="{E3A42B17-15DA-4413-A596-CE799253BDB2}" type="presParOf" srcId="{B6A2880F-F94E-4446-B464-251367EC4A77}" destId="{A7D9A52B-AE88-45E9-A072-10429B3D6E07}" srcOrd="2" destOrd="0" presId="urn:microsoft.com/office/officeart/2018/2/layout/IconVerticalSolidList"/>
    <dgm:cxn modelId="{BD928EDF-1CCD-4CFE-B5FF-3034549D0793}" type="presParOf" srcId="{A7D9A52B-AE88-45E9-A072-10429B3D6E07}" destId="{E1017F97-4FEF-43A4-9FC4-45A21E6580C9}" srcOrd="0" destOrd="0" presId="urn:microsoft.com/office/officeart/2018/2/layout/IconVerticalSolidList"/>
    <dgm:cxn modelId="{0EDC09DD-9B11-4C60-8D54-33873C8F8F67}" type="presParOf" srcId="{A7D9A52B-AE88-45E9-A072-10429B3D6E07}" destId="{227D79EA-8AC3-43F3-A677-E33DA0C60EBF}" srcOrd="1" destOrd="0" presId="urn:microsoft.com/office/officeart/2018/2/layout/IconVerticalSolidList"/>
    <dgm:cxn modelId="{41318FF5-1C68-4777-9920-7F58EB243ED8}" type="presParOf" srcId="{A7D9A52B-AE88-45E9-A072-10429B3D6E07}" destId="{107FB711-C558-415E-8B22-F02C108AE32D}" srcOrd="2" destOrd="0" presId="urn:microsoft.com/office/officeart/2018/2/layout/IconVerticalSolidList"/>
    <dgm:cxn modelId="{2B9B2F0C-94B3-45DC-A0C3-BAF6DB3D7725}" type="presParOf" srcId="{A7D9A52B-AE88-45E9-A072-10429B3D6E07}" destId="{6C4B261F-2E73-4FE5-84CB-D71D25E80418}" srcOrd="3" destOrd="0" presId="urn:microsoft.com/office/officeart/2018/2/layout/IconVerticalSolidList"/>
    <dgm:cxn modelId="{8ED5E75F-050B-43C1-AD79-E105DCE5F324}" type="presParOf" srcId="{B6A2880F-F94E-4446-B464-251367EC4A77}" destId="{0E844018-04C1-4754-B1F3-BA6D20C45566}" srcOrd="3" destOrd="0" presId="urn:microsoft.com/office/officeart/2018/2/layout/IconVerticalSolidList"/>
    <dgm:cxn modelId="{D7A385C3-A8E9-4264-8A04-27FBC35749CB}" type="presParOf" srcId="{B6A2880F-F94E-4446-B464-251367EC4A77}" destId="{01B48BB7-702E-4044-9ACE-8AE47AF0D4B5}" srcOrd="4" destOrd="0" presId="urn:microsoft.com/office/officeart/2018/2/layout/IconVerticalSolidList"/>
    <dgm:cxn modelId="{9642DA3D-1F3D-43CE-97D5-5B6018E49716}" type="presParOf" srcId="{01B48BB7-702E-4044-9ACE-8AE47AF0D4B5}" destId="{2141245C-B080-4F80-AE38-554056013851}" srcOrd="0" destOrd="0" presId="urn:microsoft.com/office/officeart/2018/2/layout/IconVerticalSolidList"/>
    <dgm:cxn modelId="{EB8C5386-7785-47DA-A08D-D6854E061F3F}" type="presParOf" srcId="{01B48BB7-702E-4044-9ACE-8AE47AF0D4B5}" destId="{A6664490-E42F-4A30-8BD8-C8A5ADCAB923}" srcOrd="1" destOrd="0" presId="urn:microsoft.com/office/officeart/2018/2/layout/IconVerticalSolidList"/>
    <dgm:cxn modelId="{F81E8EA4-60E9-4410-8165-8DCD9B853FC8}" type="presParOf" srcId="{01B48BB7-702E-4044-9ACE-8AE47AF0D4B5}" destId="{86710E0C-DED9-469A-821A-904CC0110A49}" srcOrd="2" destOrd="0" presId="urn:microsoft.com/office/officeart/2018/2/layout/IconVerticalSolidList"/>
    <dgm:cxn modelId="{127B1313-D4D1-4162-AC51-B25AD66A22ED}" type="presParOf" srcId="{01B48BB7-702E-4044-9ACE-8AE47AF0D4B5}" destId="{BDACC37A-C3F5-4958-BB87-95F19768E6A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0D6748-70BD-48FF-8001-FECEEAFC17C5}">
      <dsp:nvSpPr>
        <dsp:cNvPr id="0" name=""/>
        <dsp:cNvSpPr/>
      </dsp:nvSpPr>
      <dsp:spPr>
        <a:xfrm>
          <a:off x="0" y="2665"/>
          <a:ext cx="10798846" cy="0"/>
        </a:xfrm>
        <a:prstGeom prst="line">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6F416E-E261-41EE-BE6F-575C0D294817}">
      <dsp:nvSpPr>
        <dsp:cNvPr id="0" name=""/>
        <dsp:cNvSpPr/>
      </dsp:nvSpPr>
      <dsp:spPr>
        <a:xfrm>
          <a:off x="0" y="2665"/>
          <a:ext cx="10798846" cy="1817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a:solidFill>
                <a:schemeClr val="tx1">
                  <a:lumMod val="65000"/>
                  <a:lumOff val="35000"/>
                </a:schemeClr>
              </a:solidFill>
            </a:rPr>
            <a:t>The plan sets out how responsible authorities, such as the police, district councils, county council, probation service, public health, fire and rescue service along with the voluntary sector, young people service providers and schools will work together to tackle crime and support vulnerable people.</a:t>
          </a:r>
          <a:endParaRPr lang="en-US" sz="2100" kern="1200">
            <a:solidFill>
              <a:schemeClr val="tx1">
                <a:lumMod val="65000"/>
                <a:lumOff val="35000"/>
              </a:schemeClr>
            </a:solidFill>
          </a:endParaRPr>
        </a:p>
      </dsp:txBody>
      <dsp:txXfrm>
        <a:off x="0" y="2665"/>
        <a:ext cx="10798846" cy="1817644"/>
      </dsp:txXfrm>
    </dsp:sp>
    <dsp:sp modelId="{521CEDAD-7FFC-4D30-8C4B-7E8BA224692A}">
      <dsp:nvSpPr>
        <dsp:cNvPr id="0" name=""/>
        <dsp:cNvSpPr/>
      </dsp:nvSpPr>
      <dsp:spPr>
        <a:xfrm>
          <a:off x="0" y="1820310"/>
          <a:ext cx="10798846" cy="0"/>
        </a:xfrm>
        <a:prstGeom prst="line">
          <a:avLst/>
        </a:prstGeom>
        <a:solidFill>
          <a:schemeClr val="accent3">
            <a:hueOff val="0"/>
            <a:satOff val="0"/>
            <a:lumOff val="0"/>
            <a:alphaOff val="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F4AC82-64D5-49A6-8835-46A5A03BCBD1}">
      <dsp:nvSpPr>
        <dsp:cNvPr id="0" name=""/>
        <dsp:cNvSpPr/>
      </dsp:nvSpPr>
      <dsp:spPr>
        <a:xfrm>
          <a:off x="0" y="1820310"/>
          <a:ext cx="10798846" cy="1817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a:solidFill>
                <a:schemeClr val="tx1">
                  <a:lumMod val="65000"/>
                  <a:lumOff val="35000"/>
                </a:schemeClr>
              </a:solidFill>
            </a:rPr>
            <a:t>It takes into consideration the findings from Oxfordshire’s Strategic Intelligence Assessment and the Police and Crime Commissioner’s Police and Crime Plan to ensure the South and Vale CSP has an evidence-based approach to tackling crime and supporting those people most vulnerable in our communities. The CSP will focus on four key priorities: anti-social behaviour, domestic abuse, exploitation and serious violence.</a:t>
          </a:r>
          <a:endParaRPr lang="en-US" sz="2100" kern="1200">
            <a:solidFill>
              <a:schemeClr val="tx1">
                <a:lumMod val="65000"/>
                <a:lumOff val="35000"/>
              </a:schemeClr>
            </a:solidFill>
          </a:endParaRPr>
        </a:p>
      </dsp:txBody>
      <dsp:txXfrm>
        <a:off x="0" y="1820310"/>
        <a:ext cx="10798846" cy="1817644"/>
      </dsp:txXfrm>
    </dsp:sp>
    <dsp:sp modelId="{44F8F35B-C8C7-4495-828D-CB389317D74A}">
      <dsp:nvSpPr>
        <dsp:cNvPr id="0" name=""/>
        <dsp:cNvSpPr/>
      </dsp:nvSpPr>
      <dsp:spPr>
        <a:xfrm>
          <a:off x="0" y="3637954"/>
          <a:ext cx="10798846" cy="0"/>
        </a:xfrm>
        <a:prstGeom prst="line">
          <a:avLst/>
        </a:prstGeom>
        <a:solidFill>
          <a:schemeClr val="accent4">
            <a:hueOff val="0"/>
            <a:satOff val="0"/>
            <a:lumOff val="0"/>
            <a:alphaOff val="0"/>
          </a:schemeClr>
        </a:solidFill>
        <a:ln w="1079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007135-7A09-433B-9DCC-F7FDE6E9DE3E}">
      <dsp:nvSpPr>
        <dsp:cNvPr id="0" name=""/>
        <dsp:cNvSpPr/>
      </dsp:nvSpPr>
      <dsp:spPr>
        <a:xfrm>
          <a:off x="0" y="3637954"/>
          <a:ext cx="10798846" cy="1817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a:solidFill>
                <a:schemeClr val="tx1">
                  <a:lumMod val="65000"/>
                  <a:lumOff val="35000"/>
                </a:schemeClr>
              </a:solidFill>
            </a:rPr>
            <a:t>South Oxfordshire and Vale of White Horse is one of the safest places to live and work in Thames Valley and we are focused on keeping it that way, working with local organisations to reduce harm and support local services. By working together, we aim to make our communities safer and stronger. </a:t>
          </a:r>
          <a:endParaRPr lang="en-US" sz="2100" kern="1200">
            <a:solidFill>
              <a:schemeClr val="tx1">
                <a:lumMod val="65000"/>
                <a:lumOff val="35000"/>
              </a:schemeClr>
            </a:solidFill>
          </a:endParaRPr>
        </a:p>
      </dsp:txBody>
      <dsp:txXfrm>
        <a:off x="0" y="3637954"/>
        <a:ext cx="10798846" cy="181764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D67C3F-18A7-47E1-86F1-9D2376EF55D0}">
      <dsp:nvSpPr>
        <dsp:cNvPr id="0" name=""/>
        <dsp:cNvSpPr/>
      </dsp:nvSpPr>
      <dsp:spPr>
        <a:xfrm>
          <a:off x="0" y="0"/>
          <a:ext cx="11298396" cy="113396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B6CC08-3C92-4C1A-AA38-26209D7BA272}">
      <dsp:nvSpPr>
        <dsp:cNvPr id="0" name=""/>
        <dsp:cNvSpPr/>
      </dsp:nvSpPr>
      <dsp:spPr>
        <a:xfrm>
          <a:off x="343024" y="255626"/>
          <a:ext cx="623680" cy="62368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474408-759F-4F46-9CB0-7DD7671BFD25}">
      <dsp:nvSpPr>
        <dsp:cNvPr id="0" name=""/>
        <dsp:cNvSpPr/>
      </dsp:nvSpPr>
      <dsp:spPr>
        <a:xfrm>
          <a:off x="1309728" y="484"/>
          <a:ext cx="9988667" cy="1133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011" tIns="120011" rIns="120011" bIns="120011" numCol="1" spcCol="1270" anchor="ctr" anchorCtr="0">
          <a:noAutofit/>
        </a:bodyPr>
        <a:lstStyle/>
        <a:p>
          <a:pPr marL="0" lvl="0" indent="0" algn="l" defTabSz="933450">
            <a:lnSpc>
              <a:spcPct val="100000"/>
            </a:lnSpc>
            <a:spcBef>
              <a:spcPct val="0"/>
            </a:spcBef>
            <a:spcAft>
              <a:spcPct val="35000"/>
            </a:spcAft>
            <a:buNone/>
          </a:pPr>
          <a:r>
            <a:rPr lang="en-GB" sz="2100" kern="1200">
              <a:solidFill>
                <a:srgbClr val="000000">
                  <a:lumMod val="65000"/>
                  <a:lumOff val="35000"/>
                </a:srgbClr>
              </a:solidFill>
              <a:latin typeface="Arial" panose="020B0604020202020204"/>
              <a:ea typeface="+mn-ea"/>
              <a:cs typeface="+mn-cs"/>
            </a:rPr>
            <a:t>Carrying out environmental visual audits where there has been an increased demand on services, to identify solutions and improvements to areas</a:t>
          </a:r>
          <a:endParaRPr lang="en-US" sz="2100" kern="1200">
            <a:solidFill>
              <a:srgbClr val="000000">
                <a:lumMod val="65000"/>
                <a:lumOff val="35000"/>
              </a:srgbClr>
            </a:solidFill>
            <a:latin typeface="Arial" panose="020B0604020202020204"/>
            <a:ea typeface="+mn-ea"/>
            <a:cs typeface="+mn-cs"/>
          </a:endParaRPr>
        </a:p>
      </dsp:txBody>
      <dsp:txXfrm>
        <a:off x="1309728" y="484"/>
        <a:ext cx="9988667" cy="1133963"/>
      </dsp:txXfrm>
    </dsp:sp>
    <dsp:sp modelId="{E1017F97-4FEF-43A4-9FC4-45A21E6580C9}">
      <dsp:nvSpPr>
        <dsp:cNvPr id="0" name=""/>
        <dsp:cNvSpPr/>
      </dsp:nvSpPr>
      <dsp:spPr>
        <a:xfrm>
          <a:off x="0" y="1502170"/>
          <a:ext cx="11298396" cy="113396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7D79EA-8AC3-43F3-A677-E33DA0C60EBF}">
      <dsp:nvSpPr>
        <dsp:cNvPr id="0" name=""/>
        <dsp:cNvSpPr/>
      </dsp:nvSpPr>
      <dsp:spPr>
        <a:xfrm>
          <a:off x="343024" y="1673081"/>
          <a:ext cx="623680" cy="62368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4B261F-2E73-4FE5-84CB-D71D25E80418}">
      <dsp:nvSpPr>
        <dsp:cNvPr id="0" name=""/>
        <dsp:cNvSpPr/>
      </dsp:nvSpPr>
      <dsp:spPr>
        <a:xfrm>
          <a:off x="1309728" y="1417939"/>
          <a:ext cx="9988667" cy="1133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011" tIns="120011" rIns="120011" bIns="120011" numCol="1" spcCol="1270" anchor="ctr" anchorCtr="0">
          <a:noAutofit/>
        </a:bodyPr>
        <a:lstStyle/>
        <a:p>
          <a:pPr marL="0" lvl="0" indent="0" algn="l" defTabSz="933450">
            <a:lnSpc>
              <a:spcPct val="100000"/>
            </a:lnSpc>
            <a:spcBef>
              <a:spcPct val="0"/>
            </a:spcBef>
            <a:spcAft>
              <a:spcPct val="35000"/>
            </a:spcAft>
            <a:buNone/>
          </a:pPr>
          <a:r>
            <a:rPr lang="en-GB" sz="2100" strike="noStrike" kern="1200" baseline="0" dirty="0">
              <a:solidFill>
                <a:schemeClr val="bg2">
                  <a:lumMod val="50000"/>
                </a:schemeClr>
              </a:solidFill>
              <a:latin typeface="Arial" panose="020B0604020202020204"/>
              <a:ea typeface="+mn-ea"/>
              <a:cs typeface="+mn-cs"/>
            </a:rPr>
            <a:t>Support Thames Valley Police in delivering their ASB action plan</a:t>
          </a:r>
          <a:endParaRPr lang="en-US" sz="2100" strike="noStrike" kern="1200" baseline="0" dirty="0">
            <a:solidFill>
              <a:schemeClr val="bg2">
                <a:lumMod val="50000"/>
              </a:schemeClr>
            </a:solidFill>
            <a:latin typeface="Arial" panose="020B0604020202020204"/>
            <a:ea typeface="+mn-ea"/>
            <a:cs typeface="+mn-cs"/>
          </a:endParaRPr>
        </a:p>
      </dsp:txBody>
      <dsp:txXfrm>
        <a:off x="1309728" y="1417939"/>
        <a:ext cx="9988667" cy="1133963"/>
      </dsp:txXfrm>
    </dsp:sp>
    <dsp:sp modelId="{2141245C-B080-4F80-AE38-554056013851}">
      <dsp:nvSpPr>
        <dsp:cNvPr id="0" name=""/>
        <dsp:cNvSpPr/>
      </dsp:nvSpPr>
      <dsp:spPr>
        <a:xfrm>
          <a:off x="0" y="2835394"/>
          <a:ext cx="11298396" cy="113396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664490-E42F-4A30-8BD8-C8A5ADCAB923}">
      <dsp:nvSpPr>
        <dsp:cNvPr id="0" name=""/>
        <dsp:cNvSpPr/>
      </dsp:nvSpPr>
      <dsp:spPr>
        <a:xfrm>
          <a:off x="343024" y="3090536"/>
          <a:ext cx="623680" cy="62368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ACC37A-C3F5-4958-BB87-95F19768E6A9}">
      <dsp:nvSpPr>
        <dsp:cNvPr id="0" name=""/>
        <dsp:cNvSpPr/>
      </dsp:nvSpPr>
      <dsp:spPr>
        <a:xfrm>
          <a:off x="1309728" y="2835394"/>
          <a:ext cx="9988667" cy="1133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011" tIns="120011" rIns="120011" bIns="120011" numCol="1" spcCol="1270" anchor="ctr" anchorCtr="0">
          <a:noAutofit/>
        </a:bodyPr>
        <a:lstStyle/>
        <a:p>
          <a:pPr marL="0" lvl="0" indent="0" algn="l" defTabSz="933450">
            <a:lnSpc>
              <a:spcPct val="100000"/>
            </a:lnSpc>
            <a:spcBef>
              <a:spcPct val="0"/>
            </a:spcBef>
            <a:spcAft>
              <a:spcPct val="35000"/>
            </a:spcAft>
            <a:buNone/>
          </a:pPr>
          <a:r>
            <a:rPr lang="en-US" sz="2100" kern="1200">
              <a:solidFill>
                <a:srgbClr val="000000">
                  <a:lumMod val="65000"/>
                  <a:lumOff val="35000"/>
                </a:srgbClr>
              </a:solidFill>
              <a:latin typeface="Arial" panose="020B0604020202020204"/>
              <a:ea typeface="+mn-ea"/>
              <a:cs typeface="+mn-cs"/>
            </a:rPr>
            <a:t>Explore a more joined up approach to tackling offensive graffiti in the districts and an improved partnership response to tackling ASB relating to cannabis smoke</a:t>
          </a:r>
        </a:p>
      </dsp:txBody>
      <dsp:txXfrm>
        <a:off x="1309728" y="2835394"/>
        <a:ext cx="9988667" cy="11339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289A8C-E117-4C72-87AE-FA1099CEDD55}">
      <dsp:nvSpPr>
        <dsp:cNvPr id="0" name=""/>
        <dsp:cNvSpPr/>
      </dsp:nvSpPr>
      <dsp:spPr>
        <a:xfrm>
          <a:off x="0" y="1282"/>
          <a:ext cx="8039595" cy="0"/>
        </a:xfrm>
        <a:prstGeom prst="line">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B574E2-F09C-4529-B0FB-D11D2F6D2BBD}">
      <dsp:nvSpPr>
        <dsp:cNvPr id="0" name=""/>
        <dsp:cNvSpPr/>
      </dsp:nvSpPr>
      <dsp:spPr>
        <a:xfrm>
          <a:off x="0" y="1282"/>
          <a:ext cx="8039595" cy="14368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a:t>The housing-led forecasts show the population of South Oxfordshire increasing from 151,800 in 2022 to 166,100 by 2031 (+14,300, + 9 per cent). There is expected to be significant increases around Didcot, Culham, Chalgrove, and bordering Oxford Science Park. The population of Didcot and the surrounding area is expected to grow from 38,100 to 44,600 (+17 per cent).</a:t>
          </a:r>
          <a:endParaRPr lang="en-US" sz="1600" kern="1200"/>
        </a:p>
      </dsp:txBody>
      <dsp:txXfrm>
        <a:off x="0" y="1282"/>
        <a:ext cx="8039595" cy="1436858"/>
      </dsp:txXfrm>
    </dsp:sp>
    <dsp:sp modelId="{63802CD7-A47B-427F-856F-F0E1EA0ACBAA}">
      <dsp:nvSpPr>
        <dsp:cNvPr id="0" name=""/>
        <dsp:cNvSpPr/>
      </dsp:nvSpPr>
      <dsp:spPr>
        <a:xfrm>
          <a:off x="0" y="1438140"/>
          <a:ext cx="8039595" cy="0"/>
        </a:xfrm>
        <a:prstGeom prst="line">
          <a:avLst/>
        </a:prstGeom>
        <a:solidFill>
          <a:schemeClr val="accent2">
            <a:hueOff val="327302"/>
            <a:satOff val="0"/>
            <a:lumOff val="-4510"/>
            <a:alphaOff val="0"/>
          </a:schemeClr>
        </a:solidFill>
        <a:ln w="10795" cap="flat" cmpd="sng" algn="ctr">
          <a:solidFill>
            <a:schemeClr val="accent2">
              <a:hueOff val="327302"/>
              <a:satOff val="0"/>
              <a:lumOff val="-451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A37977-1986-4011-BA40-82B41905C22B}">
      <dsp:nvSpPr>
        <dsp:cNvPr id="0" name=""/>
        <dsp:cNvSpPr/>
      </dsp:nvSpPr>
      <dsp:spPr>
        <a:xfrm>
          <a:off x="0" y="1438140"/>
          <a:ext cx="8039595" cy="1017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a:t>The number of people aged 50 - 64 years rose by just under 5,100 (an increase of 19.5 per cent, while the number of residents between 35 and 49 years fell by just over 1,100 (3.6 per cent decrease). The average (median) age of South Oxfordshire is 43 years of age.</a:t>
          </a:r>
          <a:endParaRPr lang="en-US" sz="1600" kern="1200"/>
        </a:p>
      </dsp:txBody>
      <dsp:txXfrm>
        <a:off x="0" y="1438140"/>
        <a:ext cx="8039595" cy="1017812"/>
      </dsp:txXfrm>
    </dsp:sp>
    <dsp:sp modelId="{E3701C2C-C943-4A1C-9B3F-4234EB13D2A2}">
      <dsp:nvSpPr>
        <dsp:cNvPr id="0" name=""/>
        <dsp:cNvSpPr/>
      </dsp:nvSpPr>
      <dsp:spPr>
        <a:xfrm>
          <a:off x="0" y="2455953"/>
          <a:ext cx="8039595" cy="0"/>
        </a:xfrm>
        <a:prstGeom prst="line">
          <a:avLst/>
        </a:prstGeom>
        <a:solidFill>
          <a:schemeClr val="accent2">
            <a:hueOff val="654603"/>
            <a:satOff val="0"/>
            <a:lumOff val="-9020"/>
            <a:alphaOff val="0"/>
          </a:schemeClr>
        </a:solidFill>
        <a:ln w="10795" cap="flat" cmpd="sng" algn="ctr">
          <a:solidFill>
            <a:schemeClr val="accent2">
              <a:hueOff val="654603"/>
              <a:satOff val="0"/>
              <a:lumOff val="-902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1AD4C4-9E76-4874-9082-ACF98EF1372B}">
      <dsp:nvSpPr>
        <dsp:cNvPr id="0" name=""/>
        <dsp:cNvSpPr/>
      </dsp:nvSpPr>
      <dsp:spPr>
        <a:xfrm>
          <a:off x="0" y="2455953"/>
          <a:ext cx="8039595" cy="14368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In</a:t>
          </a:r>
          <a:r>
            <a:rPr lang="en-US" sz="1600" kern="1200" baseline="0"/>
            <a:t> 2021, 93.1 per cent of people in South Oxfordshire identified their ethnic group within the “White” category (compared with 96.1 per cent in 2011), while 2.3 percent identified their ethnic group within the “Mixed or Multiple” category (compared with 1.3 per cent the previous decade).  The percentage of people who identified their ethnic group within the “Black, Black British, Black Welsh, Caribbean or African” category increased from 0.6 per cent in 2011 to one per cent in 2021.</a:t>
          </a:r>
          <a:endParaRPr lang="en-US" sz="1600" kern="1200"/>
        </a:p>
      </dsp:txBody>
      <dsp:txXfrm>
        <a:off x="0" y="2455953"/>
        <a:ext cx="8039595" cy="1436858"/>
      </dsp:txXfrm>
    </dsp:sp>
    <dsp:sp modelId="{299A9FBB-80ED-4777-82DF-56C8F30A1565}">
      <dsp:nvSpPr>
        <dsp:cNvPr id="0" name=""/>
        <dsp:cNvSpPr/>
      </dsp:nvSpPr>
      <dsp:spPr>
        <a:xfrm>
          <a:off x="0" y="3892811"/>
          <a:ext cx="8039595" cy="0"/>
        </a:xfrm>
        <a:prstGeom prst="line">
          <a:avLst/>
        </a:prstGeom>
        <a:solidFill>
          <a:schemeClr val="accent2">
            <a:hueOff val="981905"/>
            <a:satOff val="0"/>
            <a:lumOff val="-13530"/>
            <a:alphaOff val="0"/>
          </a:schemeClr>
        </a:solidFill>
        <a:ln w="10795" cap="flat" cmpd="sng" algn="ctr">
          <a:solidFill>
            <a:schemeClr val="accent2">
              <a:hueOff val="981905"/>
              <a:satOff val="0"/>
              <a:lumOff val="-135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F2C740-9A28-4D63-9CD2-2B3E0D986618}">
      <dsp:nvSpPr>
        <dsp:cNvPr id="0" name=""/>
        <dsp:cNvSpPr/>
      </dsp:nvSpPr>
      <dsp:spPr>
        <a:xfrm>
          <a:off x="0" y="3892811"/>
          <a:ext cx="8039595" cy="14368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a:t>The district of South Oxfordshire covers nearly 260 square miles. Its boundary reaches from the edge of the City of Oxford in the north-west along the borders of Buckinghamshire and Berkshire to the outskirts of Reading in the south. It has four main towns: Didcot, Henley, Thame and Wallingford, with Didcot becoming increasingly dominant as the main urban centre. Within 10 years, some 25 per cent of the district’s population will live in Didcot.</a:t>
          </a:r>
          <a:endParaRPr lang="en-US" sz="1600" kern="1200"/>
        </a:p>
      </dsp:txBody>
      <dsp:txXfrm>
        <a:off x="0" y="3892811"/>
        <a:ext cx="8039595" cy="14368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527511-184D-486E-B02A-E2C0549CB850}">
      <dsp:nvSpPr>
        <dsp:cNvPr id="0" name=""/>
        <dsp:cNvSpPr/>
      </dsp:nvSpPr>
      <dsp:spPr>
        <a:xfrm>
          <a:off x="0" y="3529"/>
          <a:ext cx="7964557" cy="0"/>
        </a:xfrm>
        <a:prstGeom prst="line">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69345E-E1DB-4F13-B82F-8521D0E0BD9E}">
      <dsp:nvSpPr>
        <dsp:cNvPr id="0" name=""/>
        <dsp:cNvSpPr/>
      </dsp:nvSpPr>
      <dsp:spPr>
        <a:xfrm>
          <a:off x="0" y="3529"/>
          <a:ext cx="7964557" cy="1764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a:t>The housing-led forecasts show the population of Vale of White Horse increasing from 142,100 in 2022 to 163,300 by 2031 (+21,200, +15 per cent). There is expected to be a significant increase in population at Valley Park between Harwell and Didcot; Grove Airfield, Dalton Barracks, Crab Hill, Wantage and land north of Abingdon. The population of Abingdon is expected to grow from 45,100 to 49,400 (+9 per cent).  The population of Wantage and Grove is expected to grow from 20,000 to 25,100 (+25 per cent) and the area west of Didcot in Vale is expected to grow from 14,300 to 19,400 (36 per cent).</a:t>
          </a:r>
        </a:p>
        <a:p>
          <a:pPr marL="0" lvl="0" indent="0" algn="l" defTabSz="711200">
            <a:lnSpc>
              <a:spcPct val="90000"/>
            </a:lnSpc>
            <a:spcBef>
              <a:spcPct val="0"/>
            </a:spcBef>
            <a:spcAft>
              <a:spcPct val="35000"/>
            </a:spcAft>
            <a:buNone/>
          </a:pPr>
          <a:endParaRPr lang="en-US" sz="1600" kern="1200"/>
        </a:p>
      </dsp:txBody>
      <dsp:txXfrm>
        <a:off x="0" y="3529"/>
        <a:ext cx="7964557" cy="1764407"/>
      </dsp:txXfrm>
    </dsp:sp>
    <dsp:sp modelId="{CC2E56EF-B82C-4C41-882B-FF097A58BE9A}">
      <dsp:nvSpPr>
        <dsp:cNvPr id="0" name=""/>
        <dsp:cNvSpPr/>
      </dsp:nvSpPr>
      <dsp:spPr>
        <a:xfrm>
          <a:off x="0" y="1767936"/>
          <a:ext cx="7964557" cy="0"/>
        </a:xfrm>
        <a:prstGeom prst="line">
          <a:avLst/>
        </a:prstGeom>
        <a:solidFill>
          <a:schemeClr val="accent2">
            <a:hueOff val="327302"/>
            <a:satOff val="0"/>
            <a:lumOff val="-4510"/>
            <a:alphaOff val="0"/>
          </a:schemeClr>
        </a:solidFill>
        <a:ln w="10795" cap="flat" cmpd="sng" algn="ctr">
          <a:solidFill>
            <a:schemeClr val="accent2">
              <a:hueOff val="327302"/>
              <a:satOff val="0"/>
              <a:lumOff val="-451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4F048B-30FE-44EB-853B-77A333062F11}">
      <dsp:nvSpPr>
        <dsp:cNvPr id="0" name=""/>
        <dsp:cNvSpPr/>
      </dsp:nvSpPr>
      <dsp:spPr>
        <a:xfrm>
          <a:off x="0" y="1767936"/>
          <a:ext cx="7964557" cy="892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a:t>The number of people aged 25 – 34 years rose by around 3,600 (an increase of 25.2 per cent), while the number of residents between 16 and 19 years fell by just under 150 (2.3 per cent decrease).  The median age of Vale of White Horse is 41.  </a:t>
          </a:r>
          <a:endParaRPr lang="en-US" sz="1600" kern="1200"/>
        </a:p>
      </dsp:txBody>
      <dsp:txXfrm>
        <a:off x="0" y="1767936"/>
        <a:ext cx="7964557" cy="892966"/>
      </dsp:txXfrm>
    </dsp:sp>
    <dsp:sp modelId="{5103DF8F-BD5D-4132-983E-539992435CB7}">
      <dsp:nvSpPr>
        <dsp:cNvPr id="0" name=""/>
        <dsp:cNvSpPr/>
      </dsp:nvSpPr>
      <dsp:spPr>
        <a:xfrm>
          <a:off x="0" y="2660903"/>
          <a:ext cx="7964557" cy="0"/>
        </a:xfrm>
        <a:prstGeom prst="line">
          <a:avLst/>
        </a:prstGeom>
        <a:solidFill>
          <a:schemeClr val="accent2">
            <a:hueOff val="654603"/>
            <a:satOff val="0"/>
            <a:lumOff val="-9020"/>
            <a:alphaOff val="0"/>
          </a:schemeClr>
        </a:solidFill>
        <a:ln w="10795" cap="flat" cmpd="sng" algn="ctr">
          <a:solidFill>
            <a:schemeClr val="accent2">
              <a:hueOff val="654603"/>
              <a:satOff val="0"/>
              <a:lumOff val="-902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0B376C-8D2A-4296-A64F-B0AD1C1BAFF3}">
      <dsp:nvSpPr>
        <dsp:cNvPr id="0" name=""/>
        <dsp:cNvSpPr/>
      </dsp:nvSpPr>
      <dsp:spPr>
        <a:xfrm>
          <a:off x="0" y="2660903"/>
          <a:ext cx="7964557" cy="1445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a:t>In 2021, 90.8 per cent of people in Vale of White Horse identified their ethnic group within the “White” category (compared with 94.9 per cent in 2011), while 2.5 per cent identified their ethnic group within the “Mixed or Multiple” category (compared with 1.3 per cent the previous decade.  The percentage of people who identified their ethnic group within the </a:t>
          </a:r>
          <a:r>
            <a:rPr lang="en-US" sz="1600" kern="1200" baseline="0"/>
            <a:t>“Black, Black British, Black Welsh, Caribbean or African” category increased from one per cent in 2011 to 1.7 per cent in 2021. </a:t>
          </a:r>
        </a:p>
        <a:p>
          <a:pPr marL="0" lvl="0" indent="0" algn="l" defTabSz="711200">
            <a:lnSpc>
              <a:spcPct val="90000"/>
            </a:lnSpc>
            <a:spcBef>
              <a:spcPct val="0"/>
            </a:spcBef>
            <a:spcAft>
              <a:spcPct val="35000"/>
            </a:spcAft>
            <a:buNone/>
          </a:pPr>
          <a:endParaRPr lang="en-US" sz="1600" kern="1200"/>
        </a:p>
      </dsp:txBody>
      <dsp:txXfrm>
        <a:off x="0" y="2660903"/>
        <a:ext cx="7964557" cy="1445614"/>
      </dsp:txXfrm>
    </dsp:sp>
    <dsp:sp modelId="{122F529B-D055-4905-ACD6-FE78CE9D3610}">
      <dsp:nvSpPr>
        <dsp:cNvPr id="0" name=""/>
        <dsp:cNvSpPr/>
      </dsp:nvSpPr>
      <dsp:spPr>
        <a:xfrm>
          <a:off x="0" y="4106517"/>
          <a:ext cx="7964557" cy="0"/>
        </a:xfrm>
        <a:prstGeom prst="line">
          <a:avLst/>
        </a:prstGeom>
        <a:solidFill>
          <a:schemeClr val="accent2">
            <a:hueOff val="981905"/>
            <a:satOff val="0"/>
            <a:lumOff val="-13530"/>
            <a:alphaOff val="0"/>
          </a:schemeClr>
        </a:solidFill>
        <a:ln w="10795" cap="flat" cmpd="sng" algn="ctr">
          <a:solidFill>
            <a:schemeClr val="accent2">
              <a:hueOff val="981905"/>
              <a:satOff val="0"/>
              <a:lumOff val="-135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93DEC2-1CCB-4DB0-91F6-F8D092CB53C2}">
      <dsp:nvSpPr>
        <dsp:cNvPr id="0" name=""/>
        <dsp:cNvSpPr/>
      </dsp:nvSpPr>
      <dsp:spPr>
        <a:xfrm>
          <a:off x="0" y="4106517"/>
          <a:ext cx="7964557" cy="1211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a:t>The district of the Vale of White Horse, whose name comes from the oldest chalk figure in Britain dating back to around 1000 BC, stretches from the edge of Oxford to the edge of the Cotswolds.  The district has three historic market towns, Abingdon, </a:t>
          </a:r>
          <a:r>
            <a:rPr lang="en-GB" sz="1600" kern="1200" err="1"/>
            <a:t>Faringdon</a:t>
          </a:r>
          <a:r>
            <a:rPr lang="en-GB" sz="1600" kern="1200"/>
            <a:t> and Wantage. The area also covers Botley, located on the edge of Oxford, as well as the large village of Grove, near Wantage.</a:t>
          </a:r>
          <a:endParaRPr lang="en-US" sz="1600" kern="1200"/>
        </a:p>
      </dsp:txBody>
      <dsp:txXfrm>
        <a:off x="0" y="4106517"/>
        <a:ext cx="7964557" cy="12117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CE8CA0-76EC-4D6E-92FF-6AE55F428E8F}">
      <dsp:nvSpPr>
        <dsp:cNvPr id="0" name=""/>
        <dsp:cNvSpPr/>
      </dsp:nvSpPr>
      <dsp:spPr>
        <a:xfrm>
          <a:off x="0" y="0"/>
          <a:ext cx="7728267" cy="0"/>
        </a:xfrm>
        <a:prstGeom prst="line">
          <a:avLst/>
        </a:prstGeom>
        <a:solidFill>
          <a:schemeClr val="accent5">
            <a:hueOff val="0"/>
            <a:satOff val="0"/>
            <a:lumOff val="0"/>
            <a:alphaOff val="0"/>
          </a:schemeClr>
        </a:solidFill>
        <a:ln w="1079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0E49D9-0948-4CA7-A31C-883EC8903A06}">
      <dsp:nvSpPr>
        <dsp:cNvPr id="0" name=""/>
        <dsp:cNvSpPr/>
      </dsp:nvSpPr>
      <dsp:spPr>
        <a:xfrm>
          <a:off x="0" y="0"/>
          <a:ext cx="7728267" cy="25436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a:solidFill>
                <a:schemeClr val="tx1">
                  <a:lumMod val="65000"/>
                  <a:lumOff val="35000"/>
                </a:schemeClr>
              </a:solidFill>
            </a:rPr>
            <a:t>Over the past twelve months (April 2024 to March 2025), the total number of recorded crime (excluding Fraud) in South Oxfordshire and Vale of White Horse is 13,325. </a:t>
          </a:r>
        </a:p>
        <a:p>
          <a:pPr marL="0" lvl="0" indent="0" algn="l" defTabSz="1066800">
            <a:lnSpc>
              <a:spcPct val="90000"/>
            </a:lnSpc>
            <a:spcBef>
              <a:spcPct val="0"/>
            </a:spcBef>
            <a:spcAft>
              <a:spcPct val="35000"/>
            </a:spcAft>
            <a:buNone/>
          </a:pPr>
          <a:r>
            <a:rPr lang="en-GB" sz="2400" kern="1200">
              <a:solidFill>
                <a:schemeClr val="tx1">
                  <a:lumMod val="65000"/>
                  <a:lumOff val="35000"/>
                </a:schemeClr>
              </a:solidFill>
            </a:rPr>
            <a:t>A total of 13,379 crimes were recorded in 2023-24, 13,631 recorded crimes in 2022-23 and 13,887 in 2021-22. Police recorded crime excludes offences that are not reported to or not recorded by the police. Trends can be influenced by changes in recording practices making it difficult to make long-term comparisons.  </a:t>
          </a:r>
        </a:p>
        <a:p>
          <a:pPr marL="0" lvl="0" indent="0" algn="l" defTabSz="1066800">
            <a:lnSpc>
              <a:spcPct val="90000"/>
            </a:lnSpc>
            <a:spcBef>
              <a:spcPct val="0"/>
            </a:spcBef>
            <a:spcAft>
              <a:spcPct val="35000"/>
            </a:spcAft>
            <a:buNone/>
          </a:pPr>
          <a:endParaRPr lang="en-GB" sz="2400" kern="1200">
            <a:solidFill>
              <a:schemeClr val="tx1">
                <a:lumMod val="65000"/>
                <a:lumOff val="35000"/>
              </a:schemeClr>
            </a:solidFill>
          </a:endParaRPr>
        </a:p>
      </dsp:txBody>
      <dsp:txXfrm>
        <a:off x="0" y="0"/>
        <a:ext cx="7728267" cy="2543662"/>
      </dsp:txXfrm>
    </dsp:sp>
    <dsp:sp modelId="{99E9E29A-563B-45D9-A2A5-E1320AD1D9EE}">
      <dsp:nvSpPr>
        <dsp:cNvPr id="0" name=""/>
        <dsp:cNvSpPr/>
      </dsp:nvSpPr>
      <dsp:spPr>
        <a:xfrm>
          <a:off x="0" y="4292455"/>
          <a:ext cx="7728267" cy="0"/>
        </a:xfrm>
        <a:prstGeom prst="line">
          <a:avLst/>
        </a:prstGeom>
        <a:solidFill>
          <a:schemeClr val="accent5">
            <a:hueOff val="0"/>
            <a:satOff val="0"/>
            <a:lumOff val="0"/>
            <a:alphaOff val="0"/>
          </a:schemeClr>
        </a:solidFill>
        <a:ln w="1079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63F3D4-8E2D-408A-AD3C-E091D20EE948}">
      <dsp:nvSpPr>
        <dsp:cNvPr id="0" name=""/>
        <dsp:cNvSpPr/>
      </dsp:nvSpPr>
      <dsp:spPr>
        <a:xfrm>
          <a:off x="0" y="2543662"/>
          <a:ext cx="7728267" cy="25436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solidFill>
              <a:schemeClr val="tx1">
                <a:lumMod val="65000"/>
                <a:lumOff val="35000"/>
              </a:schemeClr>
            </a:solidFill>
          </a:endParaRPr>
        </a:p>
      </dsp:txBody>
      <dsp:txXfrm>
        <a:off x="0" y="2543662"/>
        <a:ext cx="7728267" cy="25436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7F4F2A-B7CA-49BE-A863-1E6C97DBEFFF}">
      <dsp:nvSpPr>
        <dsp:cNvPr id="0" name=""/>
        <dsp:cNvSpPr/>
      </dsp:nvSpPr>
      <dsp:spPr>
        <a:xfrm>
          <a:off x="35757" y="0"/>
          <a:ext cx="1886661" cy="1476347"/>
        </a:xfrm>
        <a:prstGeom prst="roundRect">
          <a:avLst>
            <a:gd name="adj" fmla="val 10000"/>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Domestic Abuse </a:t>
          </a:r>
        </a:p>
      </dsp:txBody>
      <dsp:txXfrm>
        <a:off x="78998" y="43241"/>
        <a:ext cx="1800179" cy="1389865"/>
      </dsp:txXfrm>
    </dsp:sp>
    <dsp:sp modelId="{CCF52565-291C-41F8-AC95-EAE55B809197}">
      <dsp:nvSpPr>
        <dsp:cNvPr id="0" name=""/>
        <dsp:cNvSpPr/>
      </dsp:nvSpPr>
      <dsp:spPr>
        <a:xfrm>
          <a:off x="2159969" y="0"/>
          <a:ext cx="1619521" cy="1476347"/>
        </a:xfrm>
        <a:prstGeom prst="roundRect">
          <a:avLst>
            <a:gd name="adj" fmla="val 10000"/>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Modern Slavery/ Exploitation </a:t>
          </a:r>
          <a:endParaRPr lang="en-US" sz="2000" kern="1200"/>
        </a:p>
      </dsp:txBody>
      <dsp:txXfrm>
        <a:off x="2203210" y="43241"/>
        <a:ext cx="1533039" cy="1389865"/>
      </dsp:txXfrm>
    </dsp:sp>
    <dsp:sp modelId="{DEF48264-F017-487E-BC19-8A8EF91ED1A1}">
      <dsp:nvSpPr>
        <dsp:cNvPr id="0" name=""/>
        <dsp:cNvSpPr/>
      </dsp:nvSpPr>
      <dsp:spPr>
        <a:xfrm>
          <a:off x="4051570" y="0"/>
          <a:ext cx="1619521" cy="1476347"/>
        </a:xfrm>
        <a:prstGeom prst="roundRect">
          <a:avLst>
            <a:gd name="adj" fmla="val 10000"/>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Serious Violence</a:t>
          </a:r>
          <a:endParaRPr lang="en-US" sz="2000" kern="1200"/>
        </a:p>
      </dsp:txBody>
      <dsp:txXfrm>
        <a:off x="4094811" y="43241"/>
        <a:ext cx="1533039" cy="1389865"/>
      </dsp:txXfrm>
    </dsp:sp>
    <dsp:sp modelId="{AAF142BD-E687-4809-AD83-E3030E5E8C1B}">
      <dsp:nvSpPr>
        <dsp:cNvPr id="0" name=""/>
        <dsp:cNvSpPr/>
      </dsp:nvSpPr>
      <dsp:spPr>
        <a:xfrm>
          <a:off x="5933227" y="0"/>
          <a:ext cx="1619521" cy="1476347"/>
        </a:xfrm>
        <a:prstGeom prst="roundRect">
          <a:avLst>
            <a:gd name="adj" fmla="val 10000"/>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Antisocial Behaviour</a:t>
          </a:r>
          <a:endParaRPr lang="en-US" sz="2000" kern="1200"/>
        </a:p>
      </dsp:txBody>
      <dsp:txXfrm>
        <a:off x="5976468" y="43241"/>
        <a:ext cx="1533039" cy="138986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D67C3F-18A7-47E1-86F1-9D2376EF55D0}">
      <dsp:nvSpPr>
        <dsp:cNvPr id="0" name=""/>
        <dsp:cNvSpPr/>
      </dsp:nvSpPr>
      <dsp:spPr>
        <a:xfrm>
          <a:off x="0" y="0"/>
          <a:ext cx="11298396" cy="109852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B6CC08-3C92-4C1A-AA38-26209D7BA272}">
      <dsp:nvSpPr>
        <dsp:cNvPr id="0" name=""/>
        <dsp:cNvSpPr/>
      </dsp:nvSpPr>
      <dsp:spPr>
        <a:xfrm>
          <a:off x="332304" y="249591"/>
          <a:ext cx="604780" cy="604190"/>
        </a:xfrm>
        <a:prstGeom prst="rect">
          <a:avLst/>
        </a:prstGeom>
        <a:blipFill>
          <a:blip xmlns:r="http://schemas.openxmlformats.org/officeDocument/2006/relationships">
            <a:extLst>
              <a:ext uri="{96DAC541-7B7A-43D3-8B79-37D633B846F1}">
                <asvg:svgBlip xmlns:asvg="http://schemas.microsoft.com/office/drawing/2016/SVG/main" r:embed="rId1"/>
              </a:ext>
            </a:extLst>
          </a:blip>
          <a:srcRect/>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474408-759F-4F46-9CB0-7DD7671BFD25}">
      <dsp:nvSpPr>
        <dsp:cNvPr id="0" name=""/>
        <dsp:cNvSpPr/>
      </dsp:nvSpPr>
      <dsp:spPr>
        <a:xfrm>
          <a:off x="1269389" y="2422"/>
          <a:ext cx="10009456" cy="1132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894" tIns="119894" rIns="119894" bIns="119894" numCol="1" spcCol="1270" anchor="ctr" anchorCtr="0">
          <a:noAutofit/>
        </a:bodyPr>
        <a:lstStyle/>
        <a:p>
          <a:pPr marL="0" lvl="0" indent="0" algn="l" defTabSz="933450">
            <a:lnSpc>
              <a:spcPct val="100000"/>
            </a:lnSpc>
            <a:spcBef>
              <a:spcPct val="0"/>
            </a:spcBef>
            <a:spcAft>
              <a:spcPct val="35000"/>
            </a:spcAft>
            <a:buNone/>
          </a:pPr>
          <a:r>
            <a:rPr lang="en-GB" sz="2100" kern="1200" dirty="0">
              <a:solidFill>
                <a:srgbClr val="000000">
                  <a:lumMod val="65000"/>
                  <a:lumOff val="35000"/>
                </a:srgbClr>
              </a:solidFill>
              <a:latin typeface="Arial" panose="020B0604020202020204"/>
              <a:ea typeface="+mn-ea"/>
              <a:cs typeface="+mn-cs"/>
            </a:rPr>
            <a:t>Co-ordinate sanctuary scheme works to help victims of crime stay and feel safe in their own </a:t>
          </a:r>
          <a:r>
            <a:rPr lang="en-GB" sz="2100" kern="1200" dirty="0">
              <a:solidFill>
                <a:schemeClr val="bg2">
                  <a:lumMod val="50000"/>
                </a:schemeClr>
              </a:solidFill>
              <a:latin typeface="Arial" panose="020B0604020202020204"/>
              <a:ea typeface="+mn-ea"/>
              <a:cs typeface="+mn-cs"/>
            </a:rPr>
            <a:t>home </a:t>
          </a:r>
          <a:r>
            <a:rPr lang="en-GB" sz="2100" b="0" kern="1200" dirty="0">
              <a:solidFill>
                <a:schemeClr val="bg2">
                  <a:lumMod val="50000"/>
                </a:schemeClr>
              </a:solidFill>
              <a:latin typeface="Arial" panose="020B0604020202020204"/>
              <a:ea typeface="+mn-ea"/>
              <a:cs typeface="+mn-cs"/>
            </a:rPr>
            <a:t>in accordance with the </a:t>
          </a:r>
          <a:r>
            <a:rPr lang="en-GB" sz="2100" b="0" kern="1200" dirty="0">
              <a:solidFill>
                <a:schemeClr val="bg2">
                  <a:lumMod val="50000"/>
                </a:schemeClr>
              </a:solidFill>
            </a:rPr>
            <a:t>Oxfordshire Domestic Abuse Safe Accommodation Strategy 2025-2028</a:t>
          </a:r>
          <a:endParaRPr lang="en-US" sz="2100" b="0" kern="1200" dirty="0">
            <a:solidFill>
              <a:schemeClr val="bg2">
                <a:lumMod val="50000"/>
              </a:schemeClr>
            </a:solidFill>
            <a:latin typeface="Arial" panose="020B0604020202020204"/>
            <a:ea typeface="+mn-ea"/>
            <a:cs typeface="+mn-cs"/>
          </a:endParaRPr>
        </a:p>
      </dsp:txBody>
      <dsp:txXfrm>
        <a:off x="1269389" y="2422"/>
        <a:ext cx="10009456" cy="1132856"/>
      </dsp:txXfrm>
    </dsp:sp>
    <dsp:sp modelId="{96E91275-AE94-4BE3-A1E9-B6C048D2F980}">
      <dsp:nvSpPr>
        <dsp:cNvPr id="0" name=""/>
        <dsp:cNvSpPr/>
      </dsp:nvSpPr>
      <dsp:spPr>
        <a:xfrm>
          <a:off x="0" y="1418493"/>
          <a:ext cx="11298396" cy="109852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81DBFF-9EC2-4043-93CC-4B6656399C79}">
      <dsp:nvSpPr>
        <dsp:cNvPr id="0" name=""/>
        <dsp:cNvSpPr/>
      </dsp:nvSpPr>
      <dsp:spPr>
        <a:xfrm>
          <a:off x="332304" y="1665661"/>
          <a:ext cx="604780" cy="60419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30167D-A695-4737-AF7F-5578CD909DFB}">
      <dsp:nvSpPr>
        <dsp:cNvPr id="0" name=""/>
        <dsp:cNvSpPr/>
      </dsp:nvSpPr>
      <dsp:spPr>
        <a:xfrm>
          <a:off x="1269389" y="1418493"/>
          <a:ext cx="10009456" cy="1132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894" tIns="119894" rIns="119894" bIns="119894" numCol="1" spcCol="1270" anchor="ctr" anchorCtr="0">
          <a:noAutofit/>
        </a:bodyPr>
        <a:lstStyle/>
        <a:p>
          <a:pPr marL="0" lvl="0" indent="0" algn="l" defTabSz="933450">
            <a:lnSpc>
              <a:spcPct val="100000"/>
            </a:lnSpc>
            <a:spcBef>
              <a:spcPct val="0"/>
            </a:spcBef>
            <a:spcAft>
              <a:spcPct val="35000"/>
            </a:spcAft>
            <a:buNone/>
          </a:pPr>
          <a:r>
            <a:rPr lang="en-GB" sz="2100" kern="1200" dirty="0">
              <a:solidFill>
                <a:srgbClr val="000000">
                  <a:lumMod val="65000"/>
                  <a:lumOff val="35000"/>
                </a:srgbClr>
              </a:solidFill>
              <a:latin typeface="Arial" panose="020B0604020202020204"/>
              <a:ea typeface="+mn-ea"/>
              <a:cs typeface="+mn-cs"/>
            </a:rPr>
            <a:t>Promote domestic </a:t>
          </a:r>
          <a:r>
            <a:rPr lang="en-GB" sz="2100" kern="1200" dirty="0">
              <a:solidFill>
                <a:schemeClr val="bg2">
                  <a:lumMod val="50000"/>
                </a:schemeClr>
              </a:solidFill>
              <a:latin typeface="Arial" panose="020B0604020202020204"/>
              <a:ea typeface="+mn-ea"/>
              <a:cs typeface="+mn-cs"/>
            </a:rPr>
            <a:t>abuse and early intervention provision </a:t>
          </a:r>
          <a:r>
            <a:rPr lang="en-GB" sz="2100" kern="1200" dirty="0">
              <a:solidFill>
                <a:srgbClr val="000000">
                  <a:lumMod val="65000"/>
                  <a:lumOff val="35000"/>
                </a:srgbClr>
              </a:solidFill>
              <a:latin typeface="Arial" panose="020B0604020202020204"/>
              <a:ea typeface="+mn-ea"/>
              <a:cs typeface="+mn-cs"/>
            </a:rPr>
            <a:t>within the districts to strengthen communities </a:t>
          </a:r>
          <a:endParaRPr lang="en-US" sz="2100" kern="1200" dirty="0">
            <a:solidFill>
              <a:srgbClr val="000000">
                <a:lumMod val="65000"/>
                <a:lumOff val="35000"/>
              </a:srgbClr>
            </a:solidFill>
            <a:latin typeface="Arial" panose="020B0604020202020204"/>
            <a:ea typeface="+mn-ea"/>
            <a:cs typeface="+mn-cs"/>
          </a:endParaRPr>
        </a:p>
      </dsp:txBody>
      <dsp:txXfrm>
        <a:off x="1269389" y="1418493"/>
        <a:ext cx="10009456" cy="1132856"/>
      </dsp:txXfrm>
    </dsp:sp>
    <dsp:sp modelId="{968D83C3-4E32-447C-A693-4DD6F32D263C}">
      <dsp:nvSpPr>
        <dsp:cNvPr id="0" name=""/>
        <dsp:cNvSpPr/>
      </dsp:nvSpPr>
      <dsp:spPr>
        <a:xfrm>
          <a:off x="0" y="2834563"/>
          <a:ext cx="11298396" cy="109852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719A74-DDD3-43C0-98C2-0449CF87385B}">
      <dsp:nvSpPr>
        <dsp:cNvPr id="0" name=""/>
        <dsp:cNvSpPr/>
      </dsp:nvSpPr>
      <dsp:spPr>
        <a:xfrm>
          <a:off x="332304" y="3081732"/>
          <a:ext cx="604780" cy="60419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0CB582-BFBF-49F8-8D68-88EC1E9A216E}">
      <dsp:nvSpPr>
        <dsp:cNvPr id="0" name=""/>
        <dsp:cNvSpPr/>
      </dsp:nvSpPr>
      <dsp:spPr>
        <a:xfrm>
          <a:off x="1269389" y="2834563"/>
          <a:ext cx="10009456" cy="1132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894" tIns="119894" rIns="119894" bIns="119894" numCol="1" spcCol="1270" anchor="ctr" anchorCtr="0">
          <a:noAutofit/>
        </a:bodyPr>
        <a:lstStyle/>
        <a:p>
          <a:pPr marL="0" lvl="0" indent="0" algn="l" defTabSz="933450">
            <a:lnSpc>
              <a:spcPct val="100000"/>
            </a:lnSpc>
            <a:spcBef>
              <a:spcPct val="0"/>
            </a:spcBef>
            <a:spcAft>
              <a:spcPct val="35000"/>
            </a:spcAft>
            <a:buNone/>
          </a:pPr>
          <a:r>
            <a:rPr lang="en-GB" sz="2100" kern="1200">
              <a:solidFill>
                <a:srgbClr val="000000">
                  <a:lumMod val="65000"/>
                  <a:lumOff val="35000"/>
                </a:srgbClr>
              </a:solidFill>
              <a:latin typeface="Arial" panose="020B0604020202020204"/>
              <a:ea typeface="+mn-ea"/>
              <a:cs typeface="+mn-cs"/>
            </a:rPr>
            <a:t>Commission Domestic Abuse Related Death Reviews and implement recommendations </a:t>
          </a:r>
          <a:endParaRPr lang="en-US" sz="2100" kern="1200">
            <a:solidFill>
              <a:srgbClr val="000000">
                <a:lumMod val="65000"/>
                <a:lumOff val="35000"/>
              </a:srgbClr>
            </a:solidFill>
            <a:latin typeface="Arial" panose="020B0604020202020204"/>
            <a:ea typeface="+mn-ea"/>
            <a:cs typeface="+mn-cs"/>
          </a:endParaRPr>
        </a:p>
      </dsp:txBody>
      <dsp:txXfrm>
        <a:off x="1269389" y="2834563"/>
        <a:ext cx="10009456" cy="113285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D67C3F-18A7-47E1-86F1-9D2376EF55D0}">
      <dsp:nvSpPr>
        <dsp:cNvPr id="0" name=""/>
        <dsp:cNvSpPr/>
      </dsp:nvSpPr>
      <dsp:spPr>
        <a:xfrm>
          <a:off x="0" y="80497"/>
          <a:ext cx="11298396" cy="113396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B6CC08-3C92-4C1A-AA38-26209D7BA272}">
      <dsp:nvSpPr>
        <dsp:cNvPr id="0" name=""/>
        <dsp:cNvSpPr/>
      </dsp:nvSpPr>
      <dsp:spPr>
        <a:xfrm>
          <a:off x="343024" y="255626"/>
          <a:ext cx="623680" cy="62368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474408-759F-4F46-9CB0-7DD7671BFD25}">
      <dsp:nvSpPr>
        <dsp:cNvPr id="0" name=""/>
        <dsp:cNvSpPr/>
      </dsp:nvSpPr>
      <dsp:spPr>
        <a:xfrm>
          <a:off x="1309728" y="484"/>
          <a:ext cx="9988667" cy="1133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011" tIns="120011" rIns="120011" bIns="120011" numCol="1" spcCol="1270" anchor="ctr" anchorCtr="0">
          <a:noAutofit/>
        </a:bodyPr>
        <a:lstStyle/>
        <a:p>
          <a:pPr marL="0" lvl="0" indent="0" algn="l" defTabSz="889000">
            <a:lnSpc>
              <a:spcPct val="100000"/>
            </a:lnSpc>
            <a:spcBef>
              <a:spcPct val="0"/>
            </a:spcBef>
            <a:spcAft>
              <a:spcPct val="35000"/>
            </a:spcAft>
            <a:buNone/>
          </a:pPr>
          <a:r>
            <a:rPr lang="en-US" sz="2000" kern="1200" dirty="0">
              <a:solidFill>
                <a:schemeClr val="tx1">
                  <a:lumMod val="65000"/>
                  <a:lumOff val="35000"/>
                </a:schemeClr>
              </a:solidFill>
            </a:rPr>
            <a:t>Ensure all modern slavery and exploitation concerns are reported and a multi agency approach and pathway is followed to support victims and disrupt activities.</a:t>
          </a:r>
        </a:p>
      </dsp:txBody>
      <dsp:txXfrm>
        <a:off x="1309728" y="484"/>
        <a:ext cx="9988667" cy="1133963"/>
      </dsp:txXfrm>
    </dsp:sp>
    <dsp:sp modelId="{ACED5710-122D-4CA2-A8F5-AED13E444429}">
      <dsp:nvSpPr>
        <dsp:cNvPr id="0" name=""/>
        <dsp:cNvSpPr/>
      </dsp:nvSpPr>
      <dsp:spPr>
        <a:xfrm>
          <a:off x="0" y="1502170"/>
          <a:ext cx="11298396" cy="113396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204922-6C59-49CB-912A-26351735C855}">
      <dsp:nvSpPr>
        <dsp:cNvPr id="0" name=""/>
        <dsp:cNvSpPr/>
      </dsp:nvSpPr>
      <dsp:spPr>
        <a:xfrm>
          <a:off x="343024" y="1673081"/>
          <a:ext cx="623680" cy="623680"/>
        </a:xfrm>
        <a:prstGeom prst="rect">
          <a:avLst/>
        </a:prstGeom>
        <a:blipFill>
          <a:blip xmlns:r="http://schemas.openxmlformats.org/officeDocument/2006/relationships">
            <a:extLst>
              <a:ext uri="{96DAC541-7B7A-43D3-8B79-37D633B846F1}">
                <asvg:svgBlip xmlns:asvg="http://schemas.microsoft.com/office/drawing/2016/SVG/main" r:embed="rId2"/>
              </a:ext>
            </a:extLst>
          </a:blip>
          <a:srcRect/>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AA4084-D48F-44F6-9E10-372CBC89EB9E}">
      <dsp:nvSpPr>
        <dsp:cNvPr id="0" name=""/>
        <dsp:cNvSpPr/>
      </dsp:nvSpPr>
      <dsp:spPr>
        <a:xfrm>
          <a:off x="1168188" y="1502170"/>
          <a:ext cx="9988667" cy="1133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011" tIns="120011" rIns="120011" bIns="120011" numCol="1" spcCol="1270" anchor="ctr" anchorCtr="0">
          <a:noAutofit/>
        </a:bodyPr>
        <a:lstStyle/>
        <a:p>
          <a:pPr marL="0" lvl="0" indent="0" algn="l" defTabSz="889000">
            <a:lnSpc>
              <a:spcPct val="100000"/>
            </a:lnSpc>
            <a:spcBef>
              <a:spcPct val="0"/>
            </a:spcBef>
            <a:spcAft>
              <a:spcPct val="35000"/>
            </a:spcAft>
            <a:buNone/>
          </a:pPr>
          <a:r>
            <a:rPr lang="en-GB" sz="2000" kern="1200" dirty="0">
              <a:solidFill>
                <a:schemeClr val="bg2">
                  <a:lumMod val="50000"/>
                </a:schemeClr>
              </a:solidFill>
            </a:rPr>
            <a:t>Regularly assess the threat, risk and harm in South and Vale and use the findings to plan where we focus targeted work to ensure we meet our statutory duties under the Modern Slavery Act.  </a:t>
          </a:r>
        </a:p>
      </dsp:txBody>
      <dsp:txXfrm>
        <a:off x="1168188" y="1502170"/>
        <a:ext cx="9988667" cy="1133963"/>
      </dsp:txXfrm>
    </dsp:sp>
    <dsp:sp modelId="{46574CE1-DA87-4C43-8953-1A3AABF9CC97}">
      <dsp:nvSpPr>
        <dsp:cNvPr id="0" name=""/>
        <dsp:cNvSpPr/>
      </dsp:nvSpPr>
      <dsp:spPr>
        <a:xfrm>
          <a:off x="0" y="2835394"/>
          <a:ext cx="11298396" cy="113396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3F55E0-CE06-4B6C-A49E-8570C17FF6C6}">
      <dsp:nvSpPr>
        <dsp:cNvPr id="0" name=""/>
        <dsp:cNvSpPr/>
      </dsp:nvSpPr>
      <dsp:spPr>
        <a:xfrm>
          <a:off x="343024" y="3090536"/>
          <a:ext cx="623680" cy="62368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13E99E-1E2E-461E-998A-AC06E4F17F11}">
      <dsp:nvSpPr>
        <dsp:cNvPr id="0" name=""/>
        <dsp:cNvSpPr/>
      </dsp:nvSpPr>
      <dsp:spPr>
        <a:xfrm>
          <a:off x="1309728" y="2835394"/>
          <a:ext cx="9988667" cy="1133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011" tIns="120011" rIns="120011" bIns="120011" numCol="1" spcCol="1270" anchor="ctr" anchorCtr="0">
          <a:noAutofit/>
        </a:bodyPr>
        <a:lstStyle/>
        <a:p>
          <a:pPr marL="0" lvl="0" indent="0" algn="l" defTabSz="889000">
            <a:lnSpc>
              <a:spcPct val="100000"/>
            </a:lnSpc>
            <a:spcBef>
              <a:spcPct val="0"/>
            </a:spcBef>
            <a:spcAft>
              <a:spcPct val="35000"/>
            </a:spcAft>
            <a:buNone/>
          </a:pPr>
          <a:r>
            <a:rPr lang="en-GB" sz="2000" kern="1200">
              <a:solidFill>
                <a:schemeClr val="tx1">
                  <a:lumMod val="65000"/>
                  <a:lumOff val="35000"/>
                </a:schemeClr>
              </a:solidFill>
            </a:rPr>
            <a:t>Working with secondary schools to deliver early intervention projects to raise awareness of exploitation to prevent and protect young people from harm and abuse</a:t>
          </a:r>
        </a:p>
      </dsp:txBody>
      <dsp:txXfrm>
        <a:off x="1309728" y="2835394"/>
        <a:ext cx="9988667" cy="113396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D67C3F-18A7-47E1-86F1-9D2376EF55D0}">
      <dsp:nvSpPr>
        <dsp:cNvPr id="0" name=""/>
        <dsp:cNvSpPr/>
      </dsp:nvSpPr>
      <dsp:spPr>
        <a:xfrm>
          <a:off x="0" y="484"/>
          <a:ext cx="11298396" cy="113396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B6CC08-3C92-4C1A-AA38-26209D7BA272}">
      <dsp:nvSpPr>
        <dsp:cNvPr id="0" name=""/>
        <dsp:cNvSpPr/>
      </dsp:nvSpPr>
      <dsp:spPr>
        <a:xfrm>
          <a:off x="343024" y="255626"/>
          <a:ext cx="623680" cy="62368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474408-759F-4F46-9CB0-7DD7671BFD25}">
      <dsp:nvSpPr>
        <dsp:cNvPr id="0" name=""/>
        <dsp:cNvSpPr/>
      </dsp:nvSpPr>
      <dsp:spPr>
        <a:xfrm>
          <a:off x="1309728" y="484"/>
          <a:ext cx="9988667" cy="1133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011" tIns="120011" rIns="120011" bIns="120011" numCol="1" spcCol="1270" anchor="ctr" anchorCtr="0">
          <a:noAutofit/>
        </a:bodyPr>
        <a:lstStyle/>
        <a:p>
          <a:pPr marL="0" lvl="0" indent="0" algn="l" defTabSz="889000">
            <a:lnSpc>
              <a:spcPct val="100000"/>
            </a:lnSpc>
            <a:spcBef>
              <a:spcPct val="0"/>
            </a:spcBef>
            <a:spcAft>
              <a:spcPct val="35000"/>
            </a:spcAft>
            <a:buNone/>
          </a:pPr>
          <a:r>
            <a:rPr lang="en-GB" sz="2000" strike="noStrike" kern="1200" baseline="0" dirty="0">
              <a:solidFill>
                <a:schemeClr val="tx1">
                  <a:lumMod val="65000"/>
                  <a:lumOff val="35000"/>
                </a:schemeClr>
              </a:solidFill>
            </a:rPr>
            <a:t>Working </a:t>
          </a:r>
          <a:r>
            <a:rPr lang="en-GB" sz="2000" strike="noStrike" kern="1200" baseline="0" dirty="0">
              <a:solidFill>
                <a:schemeClr val="bg2">
                  <a:lumMod val="50000"/>
                </a:schemeClr>
              </a:solidFill>
            </a:rPr>
            <a:t>partners to help women and girls feel safe within </a:t>
          </a:r>
          <a:r>
            <a:rPr lang="en-GB" sz="2000" strike="noStrike" kern="1200" baseline="0" dirty="0">
              <a:solidFill>
                <a:schemeClr val="tx1">
                  <a:lumMod val="65000"/>
                  <a:lumOff val="35000"/>
                </a:schemeClr>
              </a:solidFill>
            </a:rPr>
            <a:t>their community and challenge negative behaviours</a:t>
          </a:r>
          <a:endParaRPr lang="en-US" sz="2000" strike="sngStrike" kern="1200" baseline="0" dirty="0">
            <a:solidFill>
              <a:schemeClr val="tx1">
                <a:lumMod val="65000"/>
                <a:lumOff val="35000"/>
              </a:schemeClr>
            </a:solidFill>
          </a:endParaRPr>
        </a:p>
      </dsp:txBody>
      <dsp:txXfrm>
        <a:off x="1309728" y="484"/>
        <a:ext cx="9988667" cy="1133963"/>
      </dsp:txXfrm>
    </dsp:sp>
    <dsp:sp modelId="{E1017F97-4FEF-43A4-9FC4-45A21E6580C9}">
      <dsp:nvSpPr>
        <dsp:cNvPr id="0" name=""/>
        <dsp:cNvSpPr/>
      </dsp:nvSpPr>
      <dsp:spPr>
        <a:xfrm>
          <a:off x="0" y="1417939"/>
          <a:ext cx="11298396" cy="113396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7D79EA-8AC3-43F3-A677-E33DA0C60EBF}">
      <dsp:nvSpPr>
        <dsp:cNvPr id="0" name=""/>
        <dsp:cNvSpPr/>
      </dsp:nvSpPr>
      <dsp:spPr>
        <a:xfrm>
          <a:off x="343024" y="1673081"/>
          <a:ext cx="623680" cy="62368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4B261F-2E73-4FE5-84CB-D71D25E80418}">
      <dsp:nvSpPr>
        <dsp:cNvPr id="0" name=""/>
        <dsp:cNvSpPr/>
      </dsp:nvSpPr>
      <dsp:spPr>
        <a:xfrm>
          <a:off x="1309728" y="1417939"/>
          <a:ext cx="9988667" cy="1133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011" tIns="120011" rIns="120011" bIns="120011" numCol="1" spcCol="1270" anchor="ctr" anchorCtr="0">
          <a:noAutofit/>
        </a:bodyPr>
        <a:lstStyle/>
        <a:p>
          <a:pPr marL="0" lvl="0" indent="0" algn="l" defTabSz="889000">
            <a:lnSpc>
              <a:spcPct val="100000"/>
            </a:lnSpc>
            <a:spcBef>
              <a:spcPct val="0"/>
            </a:spcBef>
            <a:spcAft>
              <a:spcPct val="35000"/>
            </a:spcAft>
            <a:buNone/>
          </a:pPr>
          <a:r>
            <a:rPr lang="en-GB" sz="2000" kern="1200" dirty="0">
              <a:solidFill>
                <a:schemeClr val="bg2">
                  <a:lumMod val="50000"/>
                </a:schemeClr>
              </a:solidFill>
            </a:rPr>
            <a:t>Raising awareness of safe spaces and help available in our communities - Safe Places and Ask </a:t>
          </a:r>
          <a:r>
            <a:rPr lang="en-GB" sz="2000" kern="1200" dirty="0">
              <a:solidFill>
                <a:schemeClr val="tx1">
                  <a:lumMod val="65000"/>
                  <a:lumOff val="35000"/>
                </a:schemeClr>
              </a:solidFill>
            </a:rPr>
            <a:t>for Angela Schemes</a:t>
          </a:r>
          <a:endParaRPr lang="en-US" sz="2000" kern="1200" dirty="0">
            <a:solidFill>
              <a:schemeClr val="tx1">
                <a:lumMod val="65000"/>
                <a:lumOff val="35000"/>
              </a:schemeClr>
            </a:solidFill>
          </a:endParaRPr>
        </a:p>
      </dsp:txBody>
      <dsp:txXfrm>
        <a:off x="1309728" y="1417939"/>
        <a:ext cx="9988667" cy="1133963"/>
      </dsp:txXfrm>
    </dsp:sp>
    <dsp:sp modelId="{2141245C-B080-4F80-AE38-554056013851}">
      <dsp:nvSpPr>
        <dsp:cNvPr id="0" name=""/>
        <dsp:cNvSpPr/>
      </dsp:nvSpPr>
      <dsp:spPr>
        <a:xfrm>
          <a:off x="0" y="2835394"/>
          <a:ext cx="11298396" cy="113396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664490-E42F-4A30-8BD8-C8A5ADCAB923}">
      <dsp:nvSpPr>
        <dsp:cNvPr id="0" name=""/>
        <dsp:cNvSpPr/>
      </dsp:nvSpPr>
      <dsp:spPr>
        <a:xfrm>
          <a:off x="343024" y="3090536"/>
          <a:ext cx="623680" cy="62368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ACC37A-C3F5-4958-BB87-95F19768E6A9}">
      <dsp:nvSpPr>
        <dsp:cNvPr id="0" name=""/>
        <dsp:cNvSpPr/>
      </dsp:nvSpPr>
      <dsp:spPr>
        <a:xfrm>
          <a:off x="1309728" y="2835394"/>
          <a:ext cx="9988667" cy="1133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011" tIns="120011" rIns="120011" bIns="120011" numCol="1" spcCol="1270" anchor="ctr" anchorCtr="0">
          <a:noAutofit/>
        </a:bodyPr>
        <a:lstStyle/>
        <a:p>
          <a:pPr marL="0" lvl="0" indent="0" algn="l" defTabSz="889000">
            <a:lnSpc>
              <a:spcPct val="100000"/>
            </a:lnSpc>
            <a:spcBef>
              <a:spcPct val="0"/>
            </a:spcBef>
            <a:spcAft>
              <a:spcPct val="35000"/>
            </a:spcAft>
            <a:buNone/>
          </a:pPr>
          <a:r>
            <a:rPr lang="en-US" sz="2000" kern="1200" dirty="0">
              <a:solidFill>
                <a:schemeClr val="tx1">
                  <a:lumMod val="65000"/>
                  <a:lumOff val="35000"/>
                </a:schemeClr>
              </a:solidFill>
            </a:rPr>
            <a:t>Promote campaigns to educate and empower women and girls – White Ribbon, “It </a:t>
          </a:r>
          <a:r>
            <a:rPr lang="en-US" sz="2000" kern="1200" dirty="0">
              <a:solidFill>
                <a:schemeClr val="bg2">
                  <a:lumMod val="50000"/>
                </a:schemeClr>
              </a:solidFill>
            </a:rPr>
            <a:t>Does Matter” Lets lift the curfew – this girl can, “Enough. End violence against women and girls” </a:t>
          </a:r>
        </a:p>
      </dsp:txBody>
      <dsp:txXfrm>
        <a:off x="1309728" y="2835394"/>
        <a:ext cx="9988667" cy="113396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D67C3F-18A7-47E1-86F1-9D2376EF55D0}">
      <dsp:nvSpPr>
        <dsp:cNvPr id="0" name=""/>
        <dsp:cNvSpPr/>
      </dsp:nvSpPr>
      <dsp:spPr>
        <a:xfrm>
          <a:off x="0" y="484"/>
          <a:ext cx="11298396" cy="113396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B6CC08-3C92-4C1A-AA38-26209D7BA272}">
      <dsp:nvSpPr>
        <dsp:cNvPr id="0" name=""/>
        <dsp:cNvSpPr/>
      </dsp:nvSpPr>
      <dsp:spPr>
        <a:xfrm>
          <a:off x="343024" y="255626"/>
          <a:ext cx="623680" cy="62368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474408-759F-4F46-9CB0-7DD7671BFD25}">
      <dsp:nvSpPr>
        <dsp:cNvPr id="0" name=""/>
        <dsp:cNvSpPr/>
      </dsp:nvSpPr>
      <dsp:spPr>
        <a:xfrm>
          <a:off x="1309728" y="484"/>
          <a:ext cx="9988667" cy="1133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011" tIns="120011" rIns="120011" bIns="120011" numCol="1" spcCol="1270" anchor="ctr" anchorCtr="0">
          <a:noAutofit/>
        </a:bodyPr>
        <a:lstStyle/>
        <a:p>
          <a:pPr marL="0" lvl="0" indent="0" algn="l" defTabSz="933450">
            <a:lnSpc>
              <a:spcPct val="100000"/>
            </a:lnSpc>
            <a:spcBef>
              <a:spcPct val="0"/>
            </a:spcBef>
            <a:spcAft>
              <a:spcPct val="35000"/>
            </a:spcAft>
            <a:buNone/>
          </a:pPr>
          <a:r>
            <a:rPr lang="en-GB" sz="2100" kern="1200">
              <a:solidFill>
                <a:schemeClr val="tx1">
                  <a:lumMod val="65000"/>
                  <a:lumOff val="35000"/>
                </a:schemeClr>
              </a:solidFill>
            </a:rPr>
            <a:t>Working with partners to help deter young people from carrying knives </a:t>
          </a:r>
          <a:endParaRPr lang="en-US" sz="2100" kern="1200">
            <a:solidFill>
              <a:schemeClr val="tx1">
                <a:lumMod val="65000"/>
                <a:lumOff val="35000"/>
              </a:schemeClr>
            </a:solidFill>
          </a:endParaRPr>
        </a:p>
      </dsp:txBody>
      <dsp:txXfrm>
        <a:off x="1309728" y="484"/>
        <a:ext cx="9988667" cy="1133963"/>
      </dsp:txXfrm>
    </dsp:sp>
    <dsp:sp modelId="{E1017F97-4FEF-43A4-9FC4-45A21E6580C9}">
      <dsp:nvSpPr>
        <dsp:cNvPr id="0" name=""/>
        <dsp:cNvSpPr/>
      </dsp:nvSpPr>
      <dsp:spPr>
        <a:xfrm>
          <a:off x="0" y="1417939"/>
          <a:ext cx="11298396" cy="113396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7D79EA-8AC3-43F3-A677-E33DA0C60EBF}">
      <dsp:nvSpPr>
        <dsp:cNvPr id="0" name=""/>
        <dsp:cNvSpPr/>
      </dsp:nvSpPr>
      <dsp:spPr>
        <a:xfrm>
          <a:off x="343024" y="1673081"/>
          <a:ext cx="623680" cy="62368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4B261F-2E73-4FE5-84CB-D71D25E80418}">
      <dsp:nvSpPr>
        <dsp:cNvPr id="0" name=""/>
        <dsp:cNvSpPr/>
      </dsp:nvSpPr>
      <dsp:spPr>
        <a:xfrm>
          <a:off x="1309728" y="1417939"/>
          <a:ext cx="9988667" cy="1133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011" tIns="120011" rIns="120011" bIns="120011" numCol="1" spcCol="1270" anchor="ctr" anchorCtr="0">
          <a:noAutofit/>
        </a:bodyPr>
        <a:lstStyle/>
        <a:p>
          <a:pPr marL="0" lvl="0" indent="0" algn="l" defTabSz="933450">
            <a:lnSpc>
              <a:spcPct val="100000"/>
            </a:lnSpc>
            <a:spcBef>
              <a:spcPct val="0"/>
            </a:spcBef>
            <a:spcAft>
              <a:spcPct val="35000"/>
            </a:spcAft>
            <a:buNone/>
          </a:pPr>
          <a:r>
            <a:rPr lang="en-GB" sz="2100" kern="1200" dirty="0">
              <a:solidFill>
                <a:schemeClr val="tx1">
                  <a:lumMod val="65000"/>
                  <a:lumOff val="35000"/>
                </a:schemeClr>
              </a:solidFill>
            </a:rPr>
            <a:t>Working with partners and agencies to raise awareness of support and help available in our communities – </a:t>
          </a:r>
          <a:r>
            <a:rPr lang="en-GB" sz="2100" kern="1200" dirty="0">
              <a:solidFill>
                <a:schemeClr val="bg2">
                  <a:lumMod val="50000"/>
                </a:schemeClr>
              </a:solidFill>
            </a:rPr>
            <a:t>Victims First </a:t>
          </a:r>
          <a:endParaRPr lang="en-US" sz="2100" kern="1200" dirty="0">
            <a:solidFill>
              <a:schemeClr val="bg2">
                <a:lumMod val="50000"/>
              </a:schemeClr>
            </a:solidFill>
          </a:endParaRPr>
        </a:p>
      </dsp:txBody>
      <dsp:txXfrm>
        <a:off x="1309728" y="1417939"/>
        <a:ext cx="9988667" cy="1133963"/>
      </dsp:txXfrm>
    </dsp:sp>
    <dsp:sp modelId="{2141245C-B080-4F80-AE38-554056013851}">
      <dsp:nvSpPr>
        <dsp:cNvPr id="0" name=""/>
        <dsp:cNvSpPr/>
      </dsp:nvSpPr>
      <dsp:spPr>
        <a:xfrm>
          <a:off x="0" y="2835394"/>
          <a:ext cx="11298396" cy="113396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664490-E42F-4A30-8BD8-C8A5ADCAB923}">
      <dsp:nvSpPr>
        <dsp:cNvPr id="0" name=""/>
        <dsp:cNvSpPr/>
      </dsp:nvSpPr>
      <dsp:spPr>
        <a:xfrm>
          <a:off x="343024" y="3090536"/>
          <a:ext cx="623680" cy="62368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ACC37A-C3F5-4958-BB87-95F19768E6A9}">
      <dsp:nvSpPr>
        <dsp:cNvPr id="0" name=""/>
        <dsp:cNvSpPr/>
      </dsp:nvSpPr>
      <dsp:spPr>
        <a:xfrm>
          <a:off x="1309728" y="2835394"/>
          <a:ext cx="9988667" cy="1133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011" tIns="120011" rIns="120011" bIns="120011" numCol="1" spcCol="1270" anchor="ctr" anchorCtr="0">
          <a:noAutofit/>
        </a:bodyPr>
        <a:lstStyle/>
        <a:p>
          <a:pPr marL="0" lvl="0" indent="0" algn="l" defTabSz="933450">
            <a:lnSpc>
              <a:spcPct val="100000"/>
            </a:lnSpc>
            <a:spcBef>
              <a:spcPct val="0"/>
            </a:spcBef>
            <a:spcAft>
              <a:spcPct val="35000"/>
            </a:spcAft>
            <a:buNone/>
          </a:pPr>
          <a:r>
            <a:rPr lang="en-US" sz="2100" kern="1200" dirty="0">
              <a:solidFill>
                <a:schemeClr val="tx1">
                  <a:lumMod val="65000"/>
                  <a:lumOff val="35000"/>
                </a:schemeClr>
              </a:solidFill>
            </a:rPr>
            <a:t>Promote campaigns to help educate and reduce knife crime – The Ben Kinsella Trust, Stay True to </a:t>
          </a:r>
          <a:r>
            <a:rPr lang="en-US" sz="2100" kern="1200" dirty="0">
              <a:solidFill>
                <a:schemeClr val="bg2">
                  <a:lumMod val="50000"/>
                </a:schemeClr>
              </a:solidFill>
            </a:rPr>
            <a:t>You “Lets be blunt”</a:t>
          </a:r>
        </a:p>
      </dsp:txBody>
      <dsp:txXfrm>
        <a:off x="1309728" y="2835394"/>
        <a:ext cx="9988667" cy="113396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AF0341-BF19-4CD6-B7EE-3B9C15C965D1}" type="datetimeFigureOut">
              <a:rPr lang="en-GB" smtClean="0"/>
              <a:t>02/06/2026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6285FD-974F-423A-8F69-E539A072CFC1}" type="slidenum">
              <a:rPr lang="en-GB" smtClean="0"/>
              <a:t>‹#›</a:t>
            </a:fld>
            <a:endParaRPr lang="en-GB"/>
          </a:p>
        </p:txBody>
      </p:sp>
    </p:spTree>
    <p:extLst>
      <p:ext uri="{BB962C8B-B14F-4D97-AF65-F5344CB8AC3E}">
        <p14:creationId xmlns:p14="http://schemas.microsoft.com/office/powerpoint/2010/main" val="2372410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16285FD-974F-423A-8F69-E539A072CFC1}" type="slidenum">
              <a:rPr lang="en-GB" smtClean="0"/>
              <a:t>4</a:t>
            </a:fld>
            <a:endParaRPr lang="en-GB"/>
          </a:p>
        </p:txBody>
      </p:sp>
    </p:spTree>
    <p:extLst>
      <p:ext uri="{BB962C8B-B14F-4D97-AF65-F5344CB8AC3E}">
        <p14:creationId xmlns:p14="http://schemas.microsoft.com/office/powerpoint/2010/main" val="1326421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16285FD-974F-423A-8F69-E539A072CFC1}" type="slidenum">
              <a:rPr lang="en-GB" smtClean="0"/>
              <a:t>7</a:t>
            </a:fld>
            <a:endParaRPr lang="en-GB"/>
          </a:p>
        </p:txBody>
      </p:sp>
    </p:spTree>
    <p:extLst>
      <p:ext uri="{BB962C8B-B14F-4D97-AF65-F5344CB8AC3E}">
        <p14:creationId xmlns:p14="http://schemas.microsoft.com/office/powerpoint/2010/main" val="2159135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16285FD-974F-423A-8F69-E539A072CFC1}" type="slidenum">
              <a:rPr lang="en-GB" smtClean="0"/>
              <a:t>9</a:t>
            </a:fld>
            <a:endParaRPr lang="en-GB"/>
          </a:p>
        </p:txBody>
      </p:sp>
    </p:spTree>
    <p:extLst>
      <p:ext uri="{BB962C8B-B14F-4D97-AF65-F5344CB8AC3E}">
        <p14:creationId xmlns:p14="http://schemas.microsoft.com/office/powerpoint/2010/main" val="2386102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16285FD-974F-423A-8F69-E539A072CFC1}" type="slidenum">
              <a:rPr lang="en-GB" smtClean="0"/>
              <a:t>11</a:t>
            </a:fld>
            <a:endParaRPr lang="en-GB"/>
          </a:p>
        </p:txBody>
      </p:sp>
    </p:spTree>
    <p:extLst>
      <p:ext uri="{BB962C8B-B14F-4D97-AF65-F5344CB8AC3E}">
        <p14:creationId xmlns:p14="http://schemas.microsoft.com/office/powerpoint/2010/main" val="1864691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16285FD-974F-423A-8F69-E539A072CFC1}" type="slidenum">
              <a:rPr lang="en-GB" smtClean="0"/>
              <a:t>12</a:t>
            </a:fld>
            <a:endParaRPr lang="en-GB"/>
          </a:p>
        </p:txBody>
      </p:sp>
    </p:spTree>
    <p:extLst>
      <p:ext uri="{BB962C8B-B14F-4D97-AF65-F5344CB8AC3E}">
        <p14:creationId xmlns:p14="http://schemas.microsoft.com/office/powerpoint/2010/main" val="2422523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16285FD-974F-423A-8F69-E539A072CFC1}" type="slidenum">
              <a:rPr lang="en-GB" smtClean="0"/>
              <a:t>20</a:t>
            </a:fld>
            <a:endParaRPr lang="en-GB"/>
          </a:p>
        </p:txBody>
      </p:sp>
    </p:spTree>
    <p:extLst>
      <p:ext uri="{BB962C8B-B14F-4D97-AF65-F5344CB8AC3E}">
        <p14:creationId xmlns:p14="http://schemas.microsoft.com/office/powerpoint/2010/main" val="935776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6285FD-974F-423A-8F69-E539A072CFC1}" type="slidenum">
              <a:rPr lang="en-GB" smtClean="0"/>
              <a:t>22</a:t>
            </a:fld>
            <a:endParaRPr lang="en-GB"/>
          </a:p>
        </p:txBody>
      </p:sp>
    </p:spTree>
    <p:extLst>
      <p:ext uri="{BB962C8B-B14F-4D97-AF65-F5344CB8AC3E}">
        <p14:creationId xmlns:p14="http://schemas.microsoft.com/office/powerpoint/2010/main" val="1229644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16285FD-974F-423A-8F69-E539A072CFC1}" type="slidenum">
              <a:rPr lang="en-GB" smtClean="0"/>
              <a:t>25</a:t>
            </a:fld>
            <a:endParaRPr lang="en-GB"/>
          </a:p>
        </p:txBody>
      </p:sp>
    </p:spTree>
    <p:extLst>
      <p:ext uri="{BB962C8B-B14F-4D97-AF65-F5344CB8AC3E}">
        <p14:creationId xmlns:p14="http://schemas.microsoft.com/office/powerpoint/2010/main" val="209990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AE3425CA-4B9D-4420-BB9E-C250DB30E421}" type="datetime1">
              <a:rPr lang="en-US" smtClean="0"/>
              <a:t>6/2/2026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4028373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EF7C3A7-D6F6-4D38-A7C3-B72967BB81A6}" type="datetime1">
              <a:rPr lang="en-US" smtClean="0"/>
              <a:t>6/2/2026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277436669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EF7C3A7-D6F6-4D38-A7C3-B72967BB81A6}" type="datetime1">
              <a:rPr lang="en-US" smtClean="0"/>
              <a:t>6/2/2026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214100337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F7C3A7-D6F6-4D38-A7C3-B72967BB81A6}" type="datetime1">
              <a:rPr lang="en-US" smtClean="0"/>
              <a:t>6/2/2026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325278252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C83AFB-9E54-459E-8C6D-0913AC3BA5D7}" type="datetime1">
              <a:rPr lang="en-US" smtClean="0"/>
              <a:t>6/2/2026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2039409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6EF7C3A7-D6F6-4D38-A7C3-B72967BB81A6}" type="datetime1">
              <a:rPr lang="en-US" smtClean="0"/>
              <a:t>6/2/2026</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115947858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fld id="{6EF7C3A7-D6F6-4D38-A7C3-B72967BB81A6}" type="datetime1">
              <a:rPr lang="en-US" smtClean="0"/>
              <a:t>6/2/2026</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137717730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fld id="{952F8D56-3D0E-48B8-8218-1F3A06A96C62}" type="datetime1">
              <a:rPr lang="en-US" smtClean="0"/>
              <a:t>6/2/2026</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126396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8EC309E-27D4-401F-A74A-DEA16C7B51DC}" type="datetime1">
              <a:rPr lang="en-US" smtClean="0"/>
              <a:t>6/2/2026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3348242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6EF7C3A7-D6F6-4D38-A7C3-B72967BB81A6}" type="datetime1">
              <a:rPr lang="en-US" smtClean="0"/>
              <a:t>6/2/2026</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388097321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F0DB8F2B-E487-4905-B553-FB649F2B6F23}" type="datetime1">
              <a:rPr lang="en-US" smtClean="0"/>
              <a:t>6/2/2026</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1788360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6EF7C3A7-D6F6-4D38-A7C3-B72967BB81A6}" type="datetime1">
              <a:rPr lang="en-US" smtClean="0"/>
              <a:t>6/2/2026</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6586042B-6341-4E38-A80C-926D3BB8AAC9}" type="slidenum">
              <a:rPr lang="en-US" smtClean="0"/>
              <a:t>‹#›</a:t>
            </a:fld>
            <a:endParaRPr lang="en-US"/>
          </a:p>
        </p:txBody>
      </p:sp>
    </p:spTree>
    <p:extLst>
      <p:ext uri="{BB962C8B-B14F-4D97-AF65-F5344CB8AC3E}">
        <p14:creationId xmlns:p14="http://schemas.microsoft.com/office/powerpoint/2010/main" val="341512532"/>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census.gov.uk/"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democratic.whitehorsedc.gov.uk/documents/g3311/Agenda+frontsheet+Monday+16-Sep-2024+18.30+Joint+Scrutiny+Committee.pdf?T=0" TargetMode="External"/><Relationship Id="rId2" Type="http://schemas.openxmlformats.org/officeDocument/2006/relationships/hyperlink" Target="https://democratic.southoxon.gov.uk/documents/g3398/Public%20reports%20pack%20Monday%2016-Sep-2024%2018.30%20Joint%20Scrutiny%20Committee.pdf?T=10"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communitysafety@southandvale.gov.uk" TargetMode="External"/><Relationship Id="rId1" Type="http://schemas.openxmlformats.org/officeDocument/2006/relationships/slideLayout" Target="../slideLayouts/slideLayout2.xml"/><Relationship Id="rId5" Type="http://schemas.openxmlformats.org/officeDocument/2006/relationships/image" Target="../media/image19.svg"/><Relationship Id="rId4" Type="http://schemas.openxmlformats.org/officeDocument/2006/relationships/image" Target="../media/image18.sv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cid:A8425781-4AE3-4664-82E4-151C8D876CB5"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census.gov.uk/"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75F85-9206-40B5-BCE8-EE9E5CB9CB8E}"/>
              </a:ext>
            </a:extLst>
          </p:cNvPr>
          <p:cNvSpPr>
            <a:spLocks noGrp="1"/>
          </p:cNvSpPr>
          <p:nvPr>
            <p:ph type="title"/>
          </p:nvPr>
        </p:nvSpPr>
        <p:spPr>
          <a:xfrm>
            <a:off x="0" y="1722780"/>
            <a:ext cx="3426591" cy="4332399"/>
          </a:xfrm>
        </p:spPr>
        <p:txBody>
          <a:bodyPr anchor="t">
            <a:noAutofit/>
          </a:bodyPr>
          <a:lstStyle/>
          <a:p>
            <a:pPr algn="ctr"/>
            <a:r>
              <a:rPr lang="en-GB" sz="3200"/>
              <a:t>South and Vale Community Safety Partnership Plan 2025-2028</a:t>
            </a:r>
            <a:br>
              <a:rPr lang="en-GB" sz="3200"/>
            </a:br>
            <a:br>
              <a:rPr lang="en-GB" sz="3200">
                <a:latin typeface="Arial" panose="020B0604020202020204" pitchFamily="34" charset="0"/>
                <a:cs typeface="Arial" panose="020B0604020202020204" pitchFamily="34" charset="0"/>
              </a:rPr>
            </a:br>
            <a:br>
              <a:rPr lang="en-GB" sz="3200">
                <a:latin typeface="Arial" panose="020B0604020202020204" pitchFamily="34" charset="0"/>
                <a:cs typeface="Arial" panose="020B0604020202020204" pitchFamily="34" charset="0"/>
              </a:rPr>
            </a:br>
            <a:br>
              <a:rPr lang="en-GB" sz="3200">
                <a:latin typeface="Arial" panose="020B0604020202020204" pitchFamily="34" charset="0"/>
                <a:cs typeface="Arial" panose="020B0604020202020204" pitchFamily="34" charset="0"/>
              </a:rPr>
            </a:br>
            <a:br>
              <a:rPr lang="en-GB" sz="3200">
                <a:latin typeface="Arial" panose="020B0604020202020204" pitchFamily="34" charset="0"/>
                <a:cs typeface="Arial" panose="020B0604020202020204" pitchFamily="34" charset="0"/>
              </a:rPr>
            </a:br>
            <a:br>
              <a:rPr lang="en-GB" sz="3200">
                <a:latin typeface="Arial" panose="020B0604020202020204" pitchFamily="34" charset="0"/>
                <a:cs typeface="Arial" panose="020B0604020202020204" pitchFamily="34" charset="0"/>
              </a:rPr>
            </a:br>
            <a:br>
              <a:rPr lang="en-GB" sz="3200">
                <a:latin typeface="Arial" panose="020B0604020202020204" pitchFamily="34" charset="0"/>
                <a:cs typeface="Arial" panose="020B0604020202020204" pitchFamily="34" charset="0"/>
              </a:rPr>
            </a:br>
            <a:endParaRPr lang="en-GB" sz="3200"/>
          </a:p>
        </p:txBody>
      </p:sp>
      <p:pic>
        <p:nvPicPr>
          <p:cNvPr id="11" name="Picture 2">
            <a:extLst>
              <a:ext uri="{FF2B5EF4-FFF2-40B4-BE49-F238E27FC236}">
                <a16:creationId xmlns:a16="http://schemas.microsoft.com/office/drawing/2014/main" id="{0293C294-6053-4E66-B7E8-3355B53C6FF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440728" y="905218"/>
            <a:ext cx="6782389" cy="461334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a:extLst>
              <a:ext uri="{FF2B5EF4-FFF2-40B4-BE49-F238E27FC236}">
                <a16:creationId xmlns:a16="http://schemas.microsoft.com/office/drawing/2014/main" id="{C300932C-9BB0-4FE8-81E9-1B2CD4183AF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4813378"/>
            <a:ext cx="3496679" cy="132237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8970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EE9F5D7F-1BBC-4096-ADA7-AA9C9E4D28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6D370DD-716B-4528-B475-331F84CEA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9514" y="758953"/>
            <a:ext cx="7052486"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4" name="Rectangle 23">
            <a:extLst>
              <a:ext uri="{FF2B5EF4-FFF2-40B4-BE49-F238E27FC236}">
                <a16:creationId xmlns:a16="http://schemas.microsoft.com/office/drawing/2014/main" id="{E79D076F-656A-4CD9-83AD-AF8F4B28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pic>
        <p:nvPicPr>
          <p:cNvPr id="12" name="Picture 1" descr="Image of map of Vale of White Horse District">
            <a:extLst>
              <a:ext uri="{FF2B5EF4-FFF2-40B4-BE49-F238E27FC236}">
                <a16:creationId xmlns:a16="http://schemas.microsoft.com/office/drawing/2014/main" id="{75F84576-7B25-4599-843E-21C6025162F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860771" y="1629592"/>
            <a:ext cx="3778286" cy="358937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92BE1986-154B-4789-9A85-4F40A522F2C1}"/>
              </a:ext>
            </a:extLst>
          </p:cNvPr>
          <p:cNvSpPr txBox="1"/>
          <p:nvPr/>
        </p:nvSpPr>
        <p:spPr>
          <a:xfrm>
            <a:off x="5451644" y="2510395"/>
            <a:ext cx="6451109" cy="3274586"/>
          </a:xfrm>
          <a:prstGeom prst="rect">
            <a:avLst/>
          </a:prstGeom>
        </p:spPr>
        <p:txBody>
          <a:bodyPr vert="horz" lIns="91440" tIns="45720" rIns="91440" bIns="45720" rtlCol="0" anchor="t">
            <a:normAutofit/>
          </a:bodyPr>
          <a:lstStyle/>
          <a:p>
            <a:pPr defTabSz="914400">
              <a:lnSpc>
                <a:spcPct val="90000"/>
              </a:lnSpc>
              <a:spcAft>
                <a:spcPts val="1200"/>
              </a:spcAft>
              <a:buClr>
                <a:schemeClr val="accent1"/>
              </a:buClr>
              <a:tabLst>
                <a:tab pos="2714625" algn="l"/>
              </a:tabLst>
            </a:pPr>
            <a:r>
              <a:rPr lang="en-US" sz="2100">
                <a:solidFill>
                  <a:srgbClr val="FFFFFF"/>
                </a:solidFill>
                <a:effectLst/>
              </a:rPr>
              <a:t>It is estimated 142,116 people live in Vale of White Horse according to the Office for National Statistics: Mid-Year Population Estimates UK, June 2022. </a:t>
            </a:r>
          </a:p>
          <a:p>
            <a:pPr defTabSz="914400">
              <a:lnSpc>
                <a:spcPct val="90000"/>
              </a:lnSpc>
              <a:spcAft>
                <a:spcPts val="1200"/>
              </a:spcAft>
              <a:buClr>
                <a:schemeClr val="accent1"/>
              </a:buClr>
              <a:tabLst>
                <a:tab pos="2714625" algn="l"/>
              </a:tabLst>
            </a:pPr>
            <a:r>
              <a:rPr lang="en-US" sz="2100">
                <a:solidFill>
                  <a:srgbClr val="FFFFFF"/>
                </a:solidFill>
                <a:effectLst/>
              </a:rPr>
              <a:t>In the </a:t>
            </a:r>
            <a:r>
              <a:rPr lang="en-US" sz="2100" u="none" strike="noStrike">
                <a:solidFill>
                  <a:schemeClr val="accent2">
                    <a:lumMod val="75000"/>
                  </a:schemeClr>
                </a:solidFill>
                <a:effectLst/>
                <a:hlinkClick r:id="rId3">
                  <a:extLst>
                    <a:ext uri="{A12FA001-AC4F-418D-AE19-62706E023703}">
                      <ahyp:hlinkClr xmlns:ahyp="http://schemas.microsoft.com/office/drawing/2018/hyperlinkcolor" val="tx"/>
                    </a:ext>
                  </a:extLst>
                </a:hlinkClick>
              </a:rPr>
              <a:t>2021 Census</a:t>
            </a:r>
            <a:r>
              <a:rPr lang="en-US" sz="2100">
                <a:solidFill>
                  <a:schemeClr val="accent2">
                    <a:lumMod val="75000"/>
                  </a:schemeClr>
                </a:solidFill>
                <a:effectLst/>
              </a:rPr>
              <a:t> </a:t>
            </a:r>
            <a:r>
              <a:rPr lang="en-US" sz="2100">
                <a:solidFill>
                  <a:srgbClr val="FFFFFF"/>
                </a:solidFill>
                <a:effectLst/>
              </a:rPr>
              <a:t> The Office of National Statistics (ONS)  recorded around 138,900 residents living in Vale of White Horse an increase of 17,900 from the 2011 Census which equates to a 14.8 per cent increase.</a:t>
            </a:r>
          </a:p>
        </p:txBody>
      </p:sp>
      <p:sp>
        <p:nvSpPr>
          <p:cNvPr id="8" name="Title 1">
            <a:extLst>
              <a:ext uri="{FF2B5EF4-FFF2-40B4-BE49-F238E27FC236}">
                <a16:creationId xmlns:a16="http://schemas.microsoft.com/office/drawing/2014/main" id="{21F04DE6-A197-47A9-9EFA-1A47F439E9DB}"/>
              </a:ext>
            </a:extLst>
          </p:cNvPr>
          <p:cNvSpPr txBox="1">
            <a:spLocks/>
          </p:cNvSpPr>
          <p:nvPr/>
        </p:nvSpPr>
        <p:spPr>
          <a:xfrm>
            <a:off x="5123692" y="1002414"/>
            <a:ext cx="7052486" cy="126452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GB" sz="3200"/>
              <a:t>Demographic information</a:t>
            </a:r>
          </a:p>
          <a:p>
            <a:pPr algn="ctr"/>
            <a:r>
              <a:rPr lang="en-GB" sz="3200"/>
              <a:t>Vale of White Horse</a:t>
            </a:r>
          </a:p>
        </p:txBody>
      </p:sp>
    </p:spTree>
    <p:extLst>
      <p:ext uri="{BB962C8B-B14F-4D97-AF65-F5344CB8AC3E}">
        <p14:creationId xmlns:p14="http://schemas.microsoft.com/office/powerpoint/2010/main" val="1590927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45DB188-4006-4207-A473-B4B569C5B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2" name="Rectangle 11">
            <a:extLst>
              <a:ext uri="{FF2B5EF4-FFF2-40B4-BE49-F238E27FC236}">
                <a16:creationId xmlns:a16="http://schemas.microsoft.com/office/drawing/2014/main" id="{BAB4522D-D095-4687-BFB3-976E665AD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graphicFrame>
        <p:nvGraphicFramePr>
          <p:cNvPr id="5" name="TextBox 2">
            <a:extLst>
              <a:ext uri="{FF2B5EF4-FFF2-40B4-BE49-F238E27FC236}">
                <a16:creationId xmlns:a16="http://schemas.microsoft.com/office/drawing/2014/main" id="{568B8422-6526-043B-F274-722CFADFF68C}"/>
              </a:ext>
            </a:extLst>
          </p:cNvPr>
          <p:cNvGraphicFramePr/>
          <p:nvPr>
            <p:extLst>
              <p:ext uri="{D42A27DB-BD31-4B8C-83A1-F6EECF244321}">
                <p14:modId xmlns:p14="http://schemas.microsoft.com/office/powerpoint/2010/main" val="58676531"/>
              </p:ext>
            </p:extLst>
          </p:nvPr>
        </p:nvGraphicFramePr>
        <p:xfrm>
          <a:off x="3657600" y="768097"/>
          <a:ext cx="7964557" cy="53218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a:extLst>
              <a:ext uri="{FF2B5EF4-FFF2-40B4-BE49-F238E27FC236}">
                <a16:creationId xmlns:a16="http://schemas.microsoft.com/office/drawing/2014/main" id="{82EF8BFF-9CCB-47CD-84BF-2FD54F97772A}"/>
              </a:ext>
            </a:extLst>
          </p:cNvPr>
          <p:cNvSpPr txBox="1">
            <a:spLocks/>
          </p:cNvSpPr>
          <p:nvPr/>
        </p:nvSpPr>
        <p:spPr>
          <a:xfrm>
            <a:off x="0" y="1722780"/>
            <a:ext cx="3426591" cy="4332399"/>
          </a:xfrm>
          <a:prstGeom prst="rect">
            <a:avLst/>
          </a:prstGeom>
        </p:spPr>
        <p:txBody>
          <a:bodyPr anchor="t">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GB" sz="3200"/>
              <a:t>Vale of White Horse</a:t>
            </a:r>
          </a:p>
        </p:txBody>
      </p:sp>
    </p:spTree>
    <p:extLst>
      <p:ext uri="{BB962C8B-B14F-4D97-AF65-F5344CB8AC3E}">
        <p14:creationId xmlns:p14="http://schemas.microsoft.com/office/powerpoint/2010/main" val="2098132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4" name="Content Placeholder 2">
            <a:extLst>
              <a:ext uri="{FF2B5EF4-FFF2-40B4-BE49-F238E27FC236}">
                <a16:creationId xmlns:a16="http://schemas.microsoft.com/office/drawing/2014/main" id="{BF91882D-87D3-2D5B-5452-BC721D292976}"/>
              </a:ext>
            </a:extLst>
          </p:cNvPr>
          <p:cNvGraphicFramePr>
            <a:graphicFrameLocks noGrp="1"/>
          </p:cNvGraphicFramePr>
          <p:nvPr>
            <p:ph idx="1"/>
            <p:extLst>
              <p:ext uri="{D42A27DB-BD31-4B8C-83A1-F6EECF244321}">
                <p14:modId xmlns:p14="http://schemas.microsoft.com/office/powerpoint/2010/main" val="1528892049"/>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a:extLst>
              <a:ext uri="{FF2B5EF4-FFF2-40B4-BE49-F238E27FC236}">
                <a16:creationId xmlns:a16="http://schemas.microsoft.com/office/drawing/2014/main" id="{13CE9019-53D9-4676-93DC-9BE004755ECD}"/>
              </a:ext>
            </a:extLst>
          </p:cNvPr>
          <p:cNvSpPr txBox="1">
            <a:spLocks/>
          </p:cNvSpPr>
          <p:nvPr/>
        </p:nvSpPr>
        <p:spPr>
          <a:xfrm>
            <a:off x="0" y="1722780"/>
            <a:ext cx="3426591" cy="433239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GB" sz="3200"/>
              <a:t>Crime data summary</a:t>
            </a:r>
          </a:p>
        </p:txBody>
      </p:sp>
    </p:spTree>
    <p:extLst>
      <p:ext uri="{BB962C8B-B14F-4D97-AF65-F5344CB8AC3E}">
        <p14:creationId xmlns:p14="http://schemas.microsoft.com/office/powerpoint/2010/main" val="1025103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5" name="Rectangle 24">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7" name="Rectangle 26">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9" name="Rectangle 28">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251F7B64-8186-46AA-90E4-3676C03DC27E}"/>
              </a:ext>
            </a:extLst>
          </p:cNvPr>
          <p:cNvSpPr>
            <a:spLocks noGrp="1"/>
          </p:cNvSpPr>
          <p:nvPr>
            <p:ph idx="1"/>
          </p:nvPr>
        </p:nvSpPr>
        <p:spPr>
          <a:xfrm>
            <a:off x="1463040" y="2743200"/>
            <a:ext cx="9558496" cy="2894275"/>
          </a:xfrm>
        </p:spPr>
        <p:txBody>
          <a:bodyPr>
            <a:normAutofit/>
          </a:bodyPr>
          <a:lstStyle/>
          <a:p>
            <a:pPr marL="0" indent="0">
              <a:spcAft>
                <a:spcPts val="1200"/>
              </a:spcAft>
              <a:buNone/>
              <a:tabLst>
                <a:tab pos="318135" algn="l"/>
                <a:tab pos="457200" algn="l"/>
              </a:tabLst>
            </a:pPr>
            <a:r>
              <a:rPr lang="en-GB" sz="2400">
                <a:effectLst/>
                <a:latin typeface="Arial (Body)"/>
                <a:ea typeface="Calibri" panose="020F0502020204030204" pitchFamily="34" charset="0"/>
              </a:rPr>
              <a:t>The South and Vale Community Safety Partnership has been successfully operating as a single Community Safety Partnership (CSP) since April 2011. For examples of some of the activities the CSP supported, please see the </a:t>
            </a:r>
            <a:r>
              <a:rPr lang="en-GB" sz="2400">
                <a:hlinkClick r:id="rId2"/>
              </a:rPr>
              <a:t>South</a:t>
            </a:r>
            <a:r>
              <a:rPr lang="en-GB" sz="2400"/>
              <a:t> and </a:t>
            </a:r>
            <a:r>
              <a:rPr lang="en-GB" sz="2400">
                <a:hlinkClick r:id="rId3"/>
              </a:rPr>
              <a:t>Vale </a:t>
            </a:r>
            <a:r>
              <a:rPr lang="en-GB" sz="2400">
                <a:effectLst/>
                <a:latin typeface="Arial (Body)"/>
                <a:ea typeface="Calibri" panose="020F0502020204030204" pitchFamily="34" charset="0"/>
              </a:rPr>
              <a:t>CSP’s annual report to Joint Scrutiny Committee.</a:t>
            </a:r>
          </a:p>
          <a:p>
            <a:pPr marL="0" indent="0">
              <a:spcAft>
                <a:spcPts val="1200"/>
              </a:spcAft>
              <a:buNone/>
              <a:tabLst>
                <a:tab pos="318135" algn="l"/>
                <a:tab pos="457200" algn="l"/>
              </a:tabLst>
            </a:pPr>
            <a:endParaRPr lang="en-GB" sz="1800">
              <a:effectLst/>
              <a:latin typeface="Arial (Body)"/>
              <a:ea typeface="Calibri" panose="020F0502020204030204" pitchFamily="34" charset="0"/>
            </a:endParaRPr>
          </a:p>
        </p:txBody>
      </p:sp>
      <p:sp>
        <p:nvSpPr>
          <p:cNvPr id="9" name="Title 1">
            <a:extLst>
              <a:ext uri="{FF2B5EF4-FFF2-40B4-BE49-F238E27FC236}">
                <a16:creationId xmlns:a16="http://schemas.microsoft.com/office/drawing/2014/main" id="{091675CC-EA8C-416C-BC10-525AF8EC0CD2}"/>
              </a:ext>
            </a:extLst>
          </p:cNvPr>
          <p:cNvSpPr txBox="1">
            <a:spLocks/>
          </p:cNvSpPr>
          <p:nvPr/>
        </p:nvSpPr>
        <p:spPr>
          <a:xfrm>
            <a:off x="1279019" y="1281299"/>
            <a:ext cx="5029924" cy="70494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GB" sz="3200">
                <a:latin typeface="Arial" panose="020B0604020202020204" pitchFamily="34" charset="0"/>
                <a:cs typeface="Arial" panose="020B0604020202020204" pitchFamily="34" charset="0"/>
              </a:rPr>
              <a:t>Achievements</a:t>
            </a:r>
            <a:endParaRPr lang="en-GB" sz="3200"/>
          </a:p>
        </p:txBody>
      </p:sp>
    </p:spTree>
    <p:extLst>
      <p:ext uri="{BB962C8B-B14F-4D97-AF65-F5344CB8AC3E}">
        <p14:creationId xmlns:p14="http://schemas.microsoft.com/office/powerpoint/2010/main" val="395850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0F405CA-4235-4A10-B253-AC33F82F9FA2}"/>
              </a:ext>
            </a:extLst>
          </p:cNvPr>
          <p:cNvSpPr>
            <a:spLocks noGrp="1"/>
          </p:cNvSpPr>
          <p:nvPr>
            <p:ph idx="1"/>
          </p:nvPr>
        </p:nvSpPr>
        <p:spPr>
          <a:xfrm>
            <a:off x="3591339" y="2267783"/>
            <a:ext cx="7999529" cy="4106514"/>
          </a:xfrm>
        </p:spPr>
        <p:txBody>
          <a:bodyPr>
            <a:normAutofit/>
          </a:bodyPr>
          <a:lstStyle/>
          <a:p>
            <a:pPr lvl="0"/>
            <a:endParaRPr lang="en-GB"/>
          </a:p>
          <a:p>
            <a:pPr lvl="0"/>
            <a:endParaRPr lang="en-GB"/>
          </a:p>
          <a:p>
            <a:pPr lvl="0"/>
            <a:r>
              <a:rPr lang="en-GB" sz="2200"/>
              <a:t>These priorities will form the main agenda of the community safety partnership meetings and partner updates will enable us to track the delivery and impact of our plan. </a:t>
            </a:r>
          </a:p>
          <a:p>
            <a:pPr lvl="0"/>
            <a:r>
              <a:rPr lang="en-GB" sz="2200"/>
              <a:t>We will deploy our Community Safety grant received from the Police and Crime Commissioner to support these priorities and continue to invest in early interventions to prevent harm developing. </a:t>
            </a:r>
            <a:endParaRPr lang="en-US" sz="2200"/>
          </a:p>
        </p:txBody>
      </p:sp>
      <p:graphicFrame>
        <p:nvGraphicFramePr>
          <p:cNvPr id="7" name="Diagram 6">
            <a:extLst>
              <a:ext uri="{FF2B5EF4-FFF2-40B4-BE49-F238E27FC236}">
                <a16:creationId xmlns:a16="http://schemas.microsoft.com/office/drawing/2014/main" id="{45B2E016-C9D3-4895-8F93-37B89FC96FF4}"/>
              </a:ext>
            </a:extLst>
          </p:cNvPr>
          <p:cNvGraphicFramePr/>
          <p:nvPr>
            <p:extLst>
              <p:ext uri="{D42A27DB-BD31-4B8C-83A1-F6EECF244321}">
                <p14:modId xmlns:p14="http://schemas.microsoft.com/office/powerpoint/2010/main" val="3405126076"/>
              </p:ext>
            </p:extLst>
          </p:nvPr>
        </p:nvGraphicFramePr>
        <p:xfrm>
          <a:off x="3764478" y="1729991"/>
          <a:ext cx="7563922" cy="1476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1C882535-B5D9-4771-8152-52991301D78A}"/>
              </a:ext>
            </a:extLst>
          </p:cNvPr>
          <p:cNvSpPr txBox="1"/>
          <p:nvPr/>
        </p:nvSpPr>
        <p:spPr>
          <a:xfrm>
            <a:off x="3591339" y="765454"/>
            <a:ext cx="7951671" cy="1446550"/>
          </a:xfrm>
          <a:prstGeom prst="rect">
            <a:avLst/>
          </a:prstGeom>
          <a:noFill/>
        </p:spPr>
        <p:txBody>
          <a:bodyPr wrap="square" rtlCol="0">
            <a:spAutoFit/>
          </a:bodyPr>
          <a:lstStyle/>
          <a:p>
            <a:r>
              <a:rPr lang="en-GB" sz="2200">
                <a:solidFill>
                  <a:schemeClr val="tx1">
                    <a:lumMod val="65000"/>
                    <a:lumOff val="35000"/>
                  </a:schemeClr>
                </a:solidFill>
              </a:rPr>
              <a:t>The South and Vale Community Safety Partnership will focus on four key priorities:</a:t>
            </a:r>
          </a:p>
          <a:p>
            <a:endParaRPr lang="en-GB" sz="2400">
              <a:solidFill>
                <a:schemeClr val="tx1">
                  <a:lumMod val="65000"/>
                  <a:lumOff val="35000"/>
                </a:schemeClr>
              </a:solidFill>
            </a:endParaRPr>
          </a:p>
          <a:p>
            <a:endParaRPr lang="en-US" sz="2000">
              <a:solidFill>
                <a:schemeClr val="tx1">
                  <a:lumMod val="65000"/>
                  <a:lumOff val="35000"/>
                </a:schemeClr>
              </a:solidFill>
            </a:endParaRPr>
          </a:p>
        </p:txBody>
      </p:sp>
      <p:sp>
        <p:nvSpPr>
          <p:cNvPr id="9" name="Title 1">
            <a:extLst>
              <a:ext uri="{FF2B5EF4-FFF2-40B4-BE49-F238E27FC236}">
                <a16:creationId xmlns:a16="http://schemas.microsoft.com/office/drawing/2014/main" id="{6E42B222-9BA3-4DD8-9FBB-BB651E3CB347}"/>
              </a:ext>
            </a:extLst>
          </p:cNvPr>
          <p:cNvSpPr txBox="1">
            <a:spLocks/>
          </p:cNvSpPr>
          <p:nvPr/>
        </p:nvSpPr>
        <p:spPr>
          <a:xfrm>
            <a:off x="0" y="2219878"/>
            <a:ext cx="3376728" cy="435420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GB">
                <a:latin typeface="Arial" panose="020B0604020202020204" pitchFamily="34" charset="0"/>
                <a:cs typeface="Arial" panose="020B0604020202020204" pitchFamily="34" charset="0"/>
              </a:rPr>
              <a:t>Keeping our communities safe</a:t>
            </a:r>
            <a:endParaRPr lang="en-GB"/>
          </a:p>
        </p:txBody>
      </p:sp>
    </p:spTree>
    <p:extLst>
      <p:ext uri="{BB962C8B-B14F-4D97-AF65-F5344CB8AC3E}">
        <p14:creationId xmlns:p14="http://schemas.microsoft.com/office/powerpoint/2010/main" val="3548318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986D9-5F66-1E4B-A87D-20B307A552A2}"/>
              </a:ext>
            </a:extLst>
          </p:cNvPr>
          <p:cNvSpPr>
            <a:spLocks noGrp="1"/>
          </p:cNvSpPr>
          <p:nvPr>
            <p:ph type="title"/>
          </p:nvPr>
        </p:nvSpPr>
        <p:spPr/>
        <p:txBody>
          <a:bodyPr/>
          <a:lstStyle/>
          <a:p>
            <a:pPr algn="ctr"/>
            <a:r>
              <a:rPr lang="en-GB"/>
              <a:t>Keeping our communities safe</a:t>
            </a:r>
          </a:p>
        </p:txBody>
      </p:sp>
      <p:sp>
        <p:nvSpPr>
          <p:cNvPr id="3" name="Content Placeholder 2">
            <a:extLst>
              <a:ext uri="{FF2B5EF4-FFF2-40B4-BE49-F238E27FC236}">
                <a16:creationId xmlns:a16="http://schemas.microsoft.com/office/drawing/2014/main" id="{2996D1FC-B893-0DAF-7989-2F740D177EE4}"/>
              </a:ext>
            </a:extLst>
          </p:cNvPr>
          <p:cNvSpPr>
            <a:spLocks noGrp="1"/>
          </p:cNvSpPr>
          <p:nvPr>
            <p:ph idx="1"/>
          </p:nvPr>
        </p:nvSpPr>
        <p:spPr/>
        <p:txBody>
          <a:bodyPr>
            <a:normAutofit/>
          </a:bodyPr>
          <a:lstStyle/>
          <a:p>
            <a:endParaRPr lang="en-GB" b="0">
              <a:solidFill>
                <a:srgbClr val="525252"/>
              </a:solidFill>
              <a:effectLst/>
              <a:latin typeface="Open Sans" panose="020B0606030504020204" pitchFamily="34" charset="0"/>
            </a:endParaRPr>
          </a:p>
          <a:p>
            <a:r>
              <a:rPr lang="en-GB" sz="2200"/>
              <a:t>In addition to our established statutory duties, we will continue to measure crime data and will respond to any increases in demand. The CSP will review its performance on a quarterly basis, agree any remedial action necessary and provide an annual report to the district councils’ joint scrutiny committee.</a:t>
            </a:r>
          </a:p>
          <a:p>
            <a:r>
              <a:rPr lang="en-GB" sz="2200"/>
              <a:t>Officers from South Oxfordshire and Vale of White Horse along with officers from Oxford City, West Oxfordshire and Cherwell collaborate on shared priorities at the Safer Oxfordshire Partnership Coordination Group. This officer-led coordination group oversees projects that are best placed at a county geographic level to prevent crime and support vulnerable people.</a:t>
            </a:r>
          </a:p>
          <a:p>
            <a:endParaRPr lang="en-GB"/>
          </a:p>
        </p:txBody>
      </p:sp>
    </p:spTree>
    <p:extLst>
      <p:ext uri="{BB962C8B-B14F-4D97-AF65-F5344CB8AC3E}">
        <p14:creationId xmlns:p14="http://schemas.microsoft.com/office/powerpoint/2010/main" val="1195013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D4B88-7F52-485C-A987-D3FB17FCA448}"/>
              </a:ext>
            </a:extLst>
          </p:cNvPr>
          <p:cNvSpPr>
            <a:spLocks noGrp="1"/>
          </p:cNvSpPr>
          <p:nvPr>
            <p:ph type="title"/>
          </p:nvPr>
        </p:nvSpPr>
        <p:spPr/>
        <p:txBody>
          <a:bodyPr/>
          <a:lstStyle/>
          <a:p>
            <a:r>
              <a:rPr lang="en-GB"/>
              <a:t>Working together to prevent violence in South and Vale</a:t>
            </a:r>
          </a:p>
        </p:txBody>
      </p:sp>
      <p:sp>
        <p:nvSpPr>
          <p:cNvPr id="3" name="Content Placeholder 2">
            <a:extLst>
              <a:ext uri="{FF2B5EF4-FFF2-40B4-BE49-F238E27FC236}">
                <a16:creationId xmlns:a16="http://schemas.microsoft.com/office/drawing/2014/main" id="{17FC3EEF-2AC8-4818-9182-364B0BFD587E}"/>
              </a:ext>
            </a:extLst>
          </p:cNvPr>
          <p:cNvSpPr>
            <a:spLocks noGrp="1"/>
          </p:cNvSpPr>
          <p:nvPr>
            <p:ph idx="1"/>
          </p:nvPr>
        </p:nvSpPr>
        <p:spPr/>
        <p:txBody>
          <a:bodyPr/>
          <a:lstStyle/>
          <a:p>
            <a:pPr marL="0" indent="0">
              <a:buNone/>
            </a:pPr>
            <a:r>
              <a:rPr lang="en-GB" sz="2200"/>
              <a:t>The Serious Violence Duty requires local authorities, the police, fire and rescue authorities, criminal justice agencies and health authorities to work together to identify and reduce serious violence in their areas.  </a:t>
            </a:r>
          </a:p>
          <a:p>
            <a:pPr marL="0" indent="0">
              <a:buNone/>
            </a:pPr>
            <a:r>
              <a:rPr lang="en-GB" sz="2200">
                <a:effectLst/>
                <a:ea typeface="Calibri" panose="020F0502020204030204" pitchFamily="34" charset="0"/>
              </a:rPr>
              <a:t>Serious Violence includes specific types of recorded crime, such as homicide, grievous bodily harm, incidents that involve a knife, and areas of criminality where serious violence or its threat is inherent, such as in county lines drug dealing.</a:t>
            </a:r>
            <a:endParaRPr lang="en-GB" sz="2200"/>
          </a:p>
          <a:p>
            <a:pPr marL="0" indent="0">
              <a:buNone/>
            </a:pPr>
            <a:r>
              <a:rPr lang="en-GB" sz="2200"/>
              <a:t>Priorities one to three encompass this responsibility and demonstrate how we plan to reduce the harm caused by serious violence across our areas.  </a:t>
            </a:r>
          </a:p>
          <a:p>
            <a:pPr marL="0" indent="0">
              <a:buNone/>
            </a:pPr>
            <a:endParaRPr lang="en-GB"/>
          </a:p>
          <a:p>
            <a:endParaRPr lang="en-GB"/>
          </a:p>
        </p:txBody>
      </p:sp>
    </p:spTree>
    <p:extLst>
      <p:ext uri="{BB962C8B-B14F-4D97-AF65-F5344CB8AC3E}">
        <p14:creationId xmlns:p14="http://schemas.microsoft.com/office/powerpoint/2010/main" val="1911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D2DDB-761F-497E-89A0-1425061F3FF9}"/>
              </a:ext>
            </a:extLst>
          </p:cNvPr>
          <p:cNvSpPr>
            <a:spLocks noGrp="1"/>
          </p:cNvSpPr>
          <p:nvPr>
            <p:ph type="title"/>
          </p:nvPr>
        </p:nvSpPr>
        <p:spPr>
          <a:xfrm>
            <a:off x="0" y="796559"/>
            <a:ext cx="3426591" cy="4781553"/>
          </a:xfrm>
        </p:spPr>
        <p:txBody>
          <a:bodyPr anchor="t">
            <a:normAutofit/>
          </a:bodyPr>
          <a:lstStyle/>
          <a:p>
            <a:br>
              <a:rPr lang="en-GB" sz="3200" cap="all">
                <a:cs typeface="Arial" panose="020B0604020202020204" pitchFamily="34" charset="0"/>
              </a:rPr>
            </a:br>
            <a:br>
              <a:rPr lang="en-GB" sz="3200" cap="all">
                <a:cs typeface="Arial" panose="020B0604020202020204" pitchFamily="34" charset="0"/>
              </a:rPr>
            </a:br>
            <a:br>
              <a:rPr lang="en-GB" sz="3200" cap="all">
                <a:cs typeface="Arial" panose="020B0604020202020204" pitchFamily="34" charset="0"/>
              </a:rPr>
            </a:br>
            <a:r>
              <a:rPr lang="en-GB"/>
              <a:t>PRIORITY 1: </a:t>
            </a:r>
            <a:br>
              <a:rPr lang="en-GB"/>
            </a:br>
            <a:r>
              <a:rPr lang="en-GB"/>
              <a:t>Domestic Abuse</a:t>
            </a:r>
            <a:br>
              <a:rPr lang="en-GB">
                <a:effectLst/>
                <a:latin typeface="Univers"/>
                <a:ea typeface="Times New Roman" panose="02020603050405020304" pitchFamily="18" charset="0"/>
                <a:cs typeface="Times New Roman" panose="02020603050405020304" pitchFamily="18" charset="0"/>
              </a:rPr>
            </a:br>
            <a:endParaRPr lang="en-GB"/>
          </a:p>
        </p:txBody>
      </p:sp>
      <p:sp>
        <p:nvSpPr>
          <p:cNvPr id="19" name="Content Placeholder 2">
            <a:extLst>
              <a:ext uri="{FF2B5EF4-FFF2-40B4-BE49-F238E27FC236}">
                <a16:creationId xmlns:a16="http://schemas.microsoft.com/office/drawing/2014/main" id="{A3B05111-87A3-4D8D-A171-FFD7A88817F9}"/>
              </a:ext>
            </a:extLst>
          </p:cNvPr>
          <p:cNvSpPr>
            <a:spLocks noGrp="1"/>
          </p:cNvSpPr>
          <p:nvPr>
            <p:ph idx="1"/>
          </p:nvPr>
        </p:nvSpPr>
        <p:spPr>
          <a:xfrm>
            <a:off x="3751256" y="796559"/>
            <a:ext cx="8215801" cy="5650145"/>
          </a:xfrm>
        </p:spPr>
        <p:txBody>
          <a:bodyPr anchor="t">
            <a:noAutofit/>
          </a:bodyPr>
          <a:lstStyle/>
          <a:p>
            <a:pPr marL="45720" indent="0">
              <a:lnSpc>
                <a:spcPct val="90000"/>
              </a:lnSpc>
              <a:spcBef>
                <a:spcPts val="1000"/>
              </a:spcBef>
              <a:buNone/>
            </a:pPr>
            <a:endParaRPr lang="en-GB" sz="3200"/>
          </a:p>
          <a:p>
            <a:pPr marL="45720" indent="0">
              <a:lnSpc>
                <a:spcPct val="90000"/>
              </a:lnSpc>
              <a:spcBef>
                <a:spcPts val="1000"/>
              </a:spcBef>
              <a:buNone/>
            </a:pPr>
            <a:r>
              <a:rPr lang="en-GB" sz="3200" b="1"/>
              <a:t>What is Domestic Abuse?</a:t>
            </a:r>
          </a:p>
          <a:p>
            <a:pPr marL="45720" indent="0">
              <a:lnSpc>
                <a:spcPct val="90000"/>
              </a:lnSpc>
              <a:spcBef>
                <a:spcPts val="1000"/>
              </a:spcBef>
              <a:buNone/>
            </a:pPr>
            <a:endParaRPr lang="en-GB" sz="3200">
              <a:solidFill>
                <a:schemeClr val="tx1"/>
              </a:solidFill>
              <a:latin typeface="Arial" panose="020B0604020202020204" pitchFamily="34" charset="0"/>
              <a:ea typeface="Aptos" panose="020B0004020202020204" pitchFamily="34" charset="0"/>
              <a:cs typeface="Aptos" panose="020B0004020202020204" pitchFamily="34" charset="0"/>
            </a:endParaRPr>
          </a:p>
          <a:p>
            <a:pPr marL="0" indent="0">
              <a:buNone/>
            </a:pPr>
            <a:r>
              <a:rPr lang="en-GB" sz="2800"/>
              <a:t>Domestic abuse is any incident or pattern of incidents of controlling, coercive, threatening, degrading and violent behaviour. Abusive behaviour includes physical or sexual violence, psychological or emotional control, economic, online or digital abuse. </a:t>
            </a:r>
          </a:p>
          <a:p>
            <a:pPr marL="45720" indent="0">
              <a:lnSpc>
                <a:spcPct val="90000"/>
              </a:lnSpc>
              <a:spcBef>
                <a:spcPts val="1000"/>
              </a:spcBef>
              <a:buNone/>
            </a:pPr>
            <a:endParaRPr lang="en-GB" sz="2800">
              <a:solidFill>
                <a:schemeClr val="tx1"/>
              </a:solidFill>
              <a:latin typeface="Arial" panose="020B0604020202020204" pitchFamily="34" charset="0"/>
              <a:ea typeface="Aptos" panose="020B0004020202020204" pitchFamily="34" charset="0"/>
              <a:cs typeface="Aptos" panose="020B0004020202020204" pitchFamily="34" charset="0"/>
            </a:endParaRPr>
          </a:p>
          <a:p>
            <a:pPr marL="45720" indent="0">
              <a:lnSpc>
                <a:spcPct val="90000"/>
              </a:lnSpc>
              <a:spcBef>
                <a:spcPts val="1000"/>
              </a:spcBef>
              <a:buNone/>
            </a:pPr>
            <a:endParaRPr lang="en-GB" sz="2800">
              <a:solidFill>
                <a:schemeClr val="tx1"/>
              </a:solidFill>
              <a:effectLst/>
              <a:latin typeface="Aptos" panose="020B0004020202020204" pitchFamily="34" charset="0"/>
              <a:ea typeface="Aptos" panose="020B0004020202020204" pitchFamily="34" charset="0"/>
              <a:cs typeface="Aptos" panose="020B0004020202020204" pitchFamily="34" charset="0"/>
            </a:endParaRPr>
          </a:p>
          <a:p>
            <a:pPr marL="0" indent="0">
              <a:lnSpc>
                <a:spcPct val="120000"/>
              </a:lnSpc>
              <a:buNone/>
            </a:pPr>
            <a:endParaRPr lang="en-GB">
              <a:cs typeface="Times New Roman" panose="02020603050405020304" pitchFamily="18" charset="0"/>
            </a:endParaRPr>
          </a:p>
        </p:txBody>
      </p:sp>
    </p:spTree>
    <p:extLst>
      <p:ext uri="{BB962C8B-B14F-4D97-AF65-F5344CB8AC3E}">
        <p14:creationId xmlns:p14="http://schemas.microsoft.com/office/powerpoint/2010/main" val="73665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6CF889-D66F-43AD-AEB0-FCB370215708}"/>
              </a:ext>
            </a:extLst>
          </p:cNvPr>
          <p:cNvSpPr/>
          <p:nvPr/>
        </p:nvSpPr>
        <p:spPr>
          <a:xfrm>
            <a:off x="446801" y="576776"/>
            <a:ext cx="11298397" cy="13337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ct val="0"/>
              </a:spcBef>
            </a:pPr>
            <a:r>
              <a:rPr lang="en-GB" sz="3200" spc="-60">
                <a:solidFill>
                  <a:srgbClr val="FFFFFF"/>
                </a:solidFill>
                <a:latin typeface="+mj-lt"/>
                <a:ea typeface="+mj-ea"/>
                <a:cs typeface="Arial" panose="020B0604020202020204" pitchFamily="34" charset="0"/>
              </a:rPr>
              <a:t>Protecting People – Domestic Abuse Objectives</a:t>
            </a:r>
          </a:p>
        </p:txBody>
      </p:sp>
      <p:graphicFrame>
        <p:nvGraphicFramePr>
          <p:cNvPr id="13" name="TextBox 2">
            <a:extLst>
              <a:ext uri="{FF2B5EF4-FFF2-40B4-BE49-F238E27FC236}">
                <a16:creationId xmlns:a16="http://schemas.microsoft.com/office/drawing/2014/main" id="{321C4C41-CED5-46FC-AB72-E9B77DB447A6}"/>
              </a:ext>
            </a:extLst>
          </p:cNvPr>
          <p:cNvGraphicFramePr/>
          <p:nvPr>
            <p:extLst>
              <p:ext uri="{D42A27DB-BD31-4B8C-83A1-F6EECF244321}">
                <p14:modId xmlns:p14="http://schemas.microsoft.com/office/powerpoint/2010/main" val="704157397"/>
              </p:ext>
            </p:extLst>
          </p:nvPr>
        </p:nvGraphicFramePr>
        <p:xfrm>
          <a:off x="490331" y="2311381"/>
          <a:ext cx="11298396" cy="39698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4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53863-89BB-4899-B4FC-B8A753E88E97}"/>
              </a:ext>
            </a:extLst>
          </p:cNvPr>
          <p:cNvSpPr>
            <a:spLocks noGrp="1"/>
          </p:cNvSpPr>
          <p:nvPr>
            <p:ph type="title"/>
          </p:nvPr>
        </p:nvSpPr>
        <p:spPr>
          <a:xfrm>
            <a:off x="0" y="800406"/>
            <a:ext cx="3426591" cy="4781553"/>
          </a:xfrm>
        </p:spPr>
        <p:txBody>
          <a:bodyPr anchor="t">
            <a:normAutofit/>
          </a:bodyPr>
          <a:lstStyle/>
          <a:p>
            <a:br>
              <a:rPr lang="en-GB" sz="3200" cap="all">
                <a:cs typeface="Arial" panose="020B0604020202020204" pitchFamily="34" charset="0"/>
              </a:rPr>
            </a:br>
            <a:br>
              <a:rPr lang="en-GB" sz="3200" cap="all">
                <a:cs typeface="Arial" panose="020B0604020202020204" pitchFamily="34" charset="0"/>
              </a:rPr>
            </a:br>
            <a:br>
              <a:rPr lang="en-GB" sz="3200" cap="all">
                <a:cs typeface="Arial" panose="020B0604020202020204" pitchFamily="34" charset="0"/>
              </a:rPr>
            </a:br>
            <a:r>
              <a:rPr lang="en-GB"/>
              <a:t>PRIORITY 2: Modern Slavery and </a:t>
            </a:r>
            <a:br>
              <a:rPr lang="en-GB"/>
            </a:br>
            <a:r>
              <a:rPr lang="en-GB"/>
              <a:t>Exploitation</a:t>
            </a:r>
          </a:p>
        </p:txBody>
      </p:sp>
      <p:sp>
        <p:nvSpPr>
          <p:cNvPr id="47" name="Content Placeholder 2">
            <a:extLst>
              <a:ext uri="{FF2B5EF4-FFF2-40B4-BE49-F238E27FC236}">
                <a16:creationId xmlns:a16="http://schemas.microsoft.com/office/drawing/2014/main" id="{8DF9982F-7C92-4513-ADB8-BBABF3253D53}"/>
              </a:ext>
            </a:extLst>
          </p:cNvPr>
          <p:cNvSpPr>
            <a:spLocks noGrp="1"/>
          </p:cNvSpPr>
          <p:nvPr>
            <p:ph idx="1"/>
          </p:nvPr>
        </p:nvSpPr>
        <p:spPr>
          <a:xfrm>
            <a:off x="3669360" y="800406"/>
            <a:ext cx="7889289" cy="5149822"/>
          </a:xfrm>
        </p:spPr>
        <p:txBody>
          <a:bodyPr anchor="t">
            <a:noAutofit/>
          </a:bodyPr>
          <a:lstStyle/>
          <a:p>
            <a:pPr marL="45720" indent="0">
              <a:spcBef>
                <a:spcPts val="1000"/>
              </a:spcBef>
              <a:buNone/>
            </a:pPr>
            <a:endParaRPr lang="en-GB" sz="3200"/>
          </a:p>
          <a:p>
            <a:pPr marL="45720" indent="0">
              <a:spcBef>
                <a:spcPts val="1000"/>
              </a:spcBef>
              <a:buNone/>
            </a:pPr>
            <a:r>
              <a:rPr lang="en-GB" sz="3200" b="1"/>
              <a:t>What is Modern Slavery?</a:t>
            </a:r>
          </a:p>
          <a:p>
            <a:pPr marL="0" indent="0">
              <a:lnSpc>
                <a:spcPct val="120000"/>
              </a:lnSpc>
              <a:buNone/>
            </a:pPr>
            <a:endParaRPr lang="en-GB" sz="1800">
              <a:cs typeface="Times New Roman" panose="02020603050405020304" pitchFamily="18" charset="0"/>
            </a:endParaRPr>
          </a:p>
          <a:p>
            <a:pPr marL="0" indent="0">
              <a:lnSpc>
                <a:spcPct val="100000"/>
              </a:lnSpc>
              <a:buNone/>
            </a:pPr>
            <a:r>
              <a:rPr lang="en-GB" sz="2800"/>
              <a:t>Modern Slavery is when an individual is exploited by others, for personal or commercial gain. Whether tricked, coerced or forced, they lose their freedom</a:t>
            </a:r>
            <a:r>
              <a:rPr lang="en-GB" sz="3200">
                <a:latin typeface="+mj-lt"/>
                <a:cs typeface="Times New Roman" panose="02020603050405020304" pitchFamily="18" charset="0"/>
              </a:rPr>
              <a:t>.</a:t>
            </a:r>
          </a:p>
          <a:p>
            <a:pPr marL="0" indent="0">
              <a:lnSpc>
                <a:spcPct val="120000"/>
              </a:lnSpc>
              <a:buNone/>
            </a:pPr>
            <a:endParaRPr lang="en-GB" sz="180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03446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8" name="Rectangle 2056">
            <a:extLst>
              <a:ext uri="{FF2B5EF4-FFF2-40B4-BE49-F238E27FC236}">
                <a16:creationId xmlns:a16="http://schemas.microsoft.com/office/drawing/2014/main" id="{47BA6B54-FD0C-4B20-816F-3B6BEEA1D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0" name="Rectangle 2058">
            <a:extLst>
              <a:ext uri="{FF2B5EF4-FFF2-40B4-BE49-F238E27FC236}">
                <a16:creationId xmlns:a16="http://schemas.microsoft.com/office/drawing/2014/main" id="{CE90C7AB-40E9-481F-980A-EDD19EFF35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5608255"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8482E622-953A-479B-A157-C779651E6029}"/>
              </a:ext>
            </a:extLst>
          </p:cNvPr>
          <p:cNvSpPr>
            <a:spLocks noGrp="1"/>
          </p:cNvSpPr>
          <p:nvPr>
            <p:ph type="title"/>
          </p:nvPr>
        </p:nvSpPr>
        <p:spPr>
          <a:xfrm>
            <a:off x="289248" y="1123837"/>
            <a:ext cx="4998963" cy="1255469"/>
          </a:xfrm>
        </p:spPr>
        <p:txBody>
          <a:bodyPr>
            <a:normAutofit fontScale="90000"/>
          </a:bodyPr>
          <a:lstStyle/>
          <a:p>
            <a:r>
              <a:rPr lang="en-GB" sz="3200"/>
              <a:t>Foreword from South and Vale Community Safety Partnership Chair(s) </a:t>
            </a:r>
          </a:p>
        </p:txBody>
      </p:sp>
      <p:sp>
        <p:nvSpPr>
          <p:cNvPr id="3" name="Content Placeholder 2">
            <a:extLst>
              <a:ext uri="{FF2B5EF4-FFF2-40B4-BE49-F238E27FC236}">
                <a16:creationId xmlns:a16="http://schemas.microsoft.com/office/drawing/2014/main" id="{3EC223BC-128C-45FD-895B-184025DC357E}"/>
              </a:ext>
            </a:extLst>
          </p:cNvPr>
          <p:cNvSpPr>
            <a:spLocks noGrp="1"/>
          </p:cNvSpPr>
          <p:nvPr>
            <p:ph idx="1"/>
          </p:nvPr>
        </p:nvSpPr>
        <p:spPr>
          <a:xfrm>
            <a:off x="289249" y="2510395"/>
            <a:ext cx="4998962" cy="3274586"/>
          </a:xfrm>
        </p:spPr>
        <p:txBody>
          <a:bodyPr anchor="t">
            <a:normAutofit/>
          </a:bodyPr>
          <a:lstStyle/>
          <a:p>
            <a:pPr marL="0" indent="0">
              <a:buNone/>
            </a:pPr>
            <a:r>
              <a:rPr lang="en-GB" sz="2100">
                <a:solidFill>
                  <a:srgbClr val="FFFFFF"/>
                </a:solidFill>
                <a:effectLst/>
                <a:latin typeface="Arial" panose="020B0604020202020204" pitchFamily="34" charset="0"/>
                <a:ea typeface="Times New Roman" panose="02020603050405020304" pitchFamily="18" charset="0"/>
                <a:cs typeface="Arial" panose="020B0604020202020204" pitchFamily="34" charset="0"/>
              </a:rPr>
              <a:t>We are pleased to introduce the South and Vale Community Safety Partnership’s Plan for 2025-2028. This document details the priorities for South and Vale’s Community Safety Partnership (CSP) for the next three years.  </a:t>
            </a:r>
            <a:endParaRPr lang="en-GB" sz="2100">
              <a:solidFill>
                <a:srgbClr val="FFFFFF"/>
              </a:solidFill>
            </a:endParaRPr>
          </a:p>
        </p:txBody>
      </p:sp>
      <p:sp>
        <p:nvSpPr>
          <p:cNvPr id="2071" name="Rectangle 2060">
            <a:extLst>
              <a:ext uri="{FF2B5EF4-FFF2-40B4-BE49-F238E27FC236}">
                <a16:creationId xmlns:a16="http://schemas.microsoft.com/office/drawing/2014/main" id="{23ADD3AA-6CC0-4B1A-B4A3-98AD78A1E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5497" y="758952"/>
            <a:ext cx="2842930" cy="3191490"/>
          </a:xfrm>
          <a:prstGeom prst="rect">
            <a:avLst/>
          </a:prstGeom>
          <a:solidFill>
            <a:srgbClr val="FFFFFF"/>
          </a:solidFill>
          <a:ln w="66675" cmpd="sng">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1" name="Picture 3" descr="Profile image for Councillor Helen Pighills">
            <a:extLst>
              <a:ext uri="{FF2B5EF4-FFF2-40B4-BE49-F238E27FC236}">
                <a16:creationId xmlns:a16="http://schemas.microsoft.com/office/drawing/2014/main" id="{B2F0BAE4-B743-4732-B3A5-03482806F07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24581" y="923661"/>
            <a:ext cx="2244762" cy="286207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2" name="Rectangle 2062">
            <a:extLst>
              <a:ext uri="{FF2B5EF4-FFF2-40B4-BE49-F238E27FC236}">
                <a16:creationId xmlns:a16="http://schemas.microsoft.com/office/drawing/2014/main" id="{A73D5959-733D-49EB-9C7B-0B65AD3B98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91252" y="758952"/>
            <a:ext cx="2396659" cy="18309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3" name="Rectangle 2064">
            <a:extLst>
              <a:ext uri="{FF2B5EF4-FFF2-40B4-BE49-F238E27FC236}">
                <a16:creationId xmlns:a16="http://schemas.microsoft.com/office/drawing/2014/main" id="{670FE657-E905-4F80-9A98-9FAC75EAC2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32153" y="4090151"/>
            <a:ext cx="2836274" cy="19997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7" name="Rectangle 2066">
            <a:extLst>
              <a:ext uri="{FF2B5EF4-FFF2-40B4-BE49-F238E27FC236}">
                <a16:creationId xmlns:a16="http://schemas.microsoft.com/office/drawing/2014/main" id="{5296173E-160F-42EA-B0C9-8E2804C9A3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91252" y="2722807"/>
            <a:ext cx="2396659" cy="3367097"/>
          </a:xfrm>
          <a:prstGeom prst="rect">
            <a:avLst/>
          </a:prstGeom>
          <a:solidFill>
            <a:srgbClr val="FFFFFF"/>
          </a:solidFill>
          <a:ln w="66675" cmpd="sng">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9" name="Rectangle 2068">
            <a:extLst>
              <a:ext uri="{FF2B5EF4-FFF2-40B4-BE49-F238E27FC236}">
                <a16:creationId xmlns:a16="http://schemas.microsoft.com/office/drawing/2014/main" id="{85FD8413-571F-456D-BB62-4C204826EB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0" name="TextBox 19">
            <a:extLst>
              <a:ext uri="{FF2B5EF4-FFF2-40B4-BE49-F238E27FC236}">
                <a16:creationId xmlns:a16="http://schemas.microsoft.com/office/drawing/2014/main" id="{DF36F066-A77D-45E5-9101-68D009E03096}"/>
              </a:ext>
            </a:extLst>
          </p:cNvPr>
          <p:cNvSpPr txBox="1"/>
          <p:nvPr/>
        </p:nvSpPr>
        <p:spPr>
          <a:xfrm>
            <a:off x="6424581" y="3499526"/>
            <a:ext cx="2244762" cy="286207"/>
          </a:xfrm>
          <a:prstGeom prst="rect">
            <a:avLst/>
          </a:prstGeom>
          <a:solidFill>
            <a:srgbClr val="000000">
              <a:alpha val="50000"/>
            </a:srgbClr>
          </a:solidFill>
          <a:ln>
            <a:noFill/>
          </a:ln>
        </p:spPr>
        <p:txBody>
          <a:bodyPr wrap="square">
            <a:noAutofit/>
          </a:bodyPr>
          <a:lstStyle/>
          <a:p>
            <a:pPr algn="ctr">
              <a:spcAft>
                <a:spcPts val="1200"/>
              </a:spcAft>
            </a:pPr>
            <a:r>
              <a:rPr lang="en-GB" sz="900" b="1">
                <a:solidFill>
                  <a:srgbClr val="FFFFFF"/>
                </a:solidFill>
                <a:effectLst/>
              </a:rPr>
              <a:t>Councillor Helen Pighills</a:t>
            </a:r>
            <a:endParaRPr lang="en-GB" sz="900">
              <a:solidFill>
                <a:srgbClr val="FFFFFF"/>
              </a:solidFill>
              <a:effectLst/>
            </a:endParaRPr>
          </a:p>
        </p:txBody>
      </p:sp>
      <p:sp>
        <p:nvSpPr>
          <p:cNvPr id="22" name="TextBox 21">
            <a:extLst>
              <a:ext uri="{FF2B5EF4-FFF2-40B4-BE49-F238E27FC236}">
                <a16:creationId xmlns:a16="http://schemas.microsoft.com/office/drawing/2014/main" id="{9B978A17-8DE0-42A0-AC8C-85F9ADD2AF46}"/>
              </a:ext>
            </a:extLst>
          </p:cNvPr>
          <p:cNvSpPr txBox="1"/>
          <p:nvPr/>
        </p:nvSpPr>
        <p:spPr>
          <a:xfrm>
            <a:off x="9091252" y="5711907"/>
            <a:ext cx="2396659" cy="286580"/>
          </a:xfrm>
          <a:prstGeom prst="rect">
            <a:avLst/>
          </a:prstGeom>
          <a:solidFill>
            <a:srgbClr val="000000">
              <a:alpha val="50000"/>
            </a:srgbClr>
          </a:solidFill>
          <a:ln>
            <a:noFill/>
          </a:ln>
        </p:spPr>
        <p:txBody>
          <a:bodyPr wrap="square">
            <a:noAutofit/>
          </a:bodyPr>
          <a:lstStyle/>
          <a:p>
            <a:pPr algn="ctr">
              <a:spcAft>
                <a:spcPts val="1200"/>
              </a:spcAft>
            </a:pPr>
            <a:r>
              <a:rPr lang="en-GB" sz="900" b="1">
                <a:solidFill>
                  <a:srgbClr val="FFFFFF"/>
                </a:solidFill>
                <a:effectLst/>
              </a:rPr>
              <a:t>Councillor Georgina Heritage</a:t>
            </a:r>
            <a:endParaRPr lang="en-GB" sz="900">
              <a:solidFill>
                <a:srgbClr val="FFFFFF"/>
              </a:solidFill>
              <a:effectLst/>
            </a:endParaRPr>
          </a:p>
        </p:txBody>
      </p:sp>
      <p:pic>
        <p:nvPicPr>
          <p:cNvPr id="8" name="Picture 7" descr="A person sitting on a bench&#10;&#10;Description automatically generated">
            <a:extLst>
              <a:ext uri="{FF2B5EF4-FFF2-40B4-BE49-F238E27FC236}">
                <a16:creationId xmlns:a16="http://schemas.microsoft.com/office/drawing/2014/main" id="{876092BA-DF9F-0E3B-0AAF-4E4C2BC514AE}"/>
              </a:ext>
            </a:extLst>
          </p:cNvPr>
          <p:cNvPicPr>
            <a:picLocks noChangeAspect="1"/>
          </p:cNvPicPr>
          <p:nvPr/>
        </p:nvPicPr>
        <p:blipFill rotWithShape="1">
          <a:blip r:embed="rId3">
            <a:extLst>
              <a:ext uri="{28A0092B-C50C-407E-A947-70E740481C1C}">
                <a14:useLocalDpi xmlns:a14="http://schemas.microsoft.com/office/drawing/2010/main" val="0"/>
              </a:ext>
            </a:extLst>
          </a:blip>
          <a:srcRect l="22097" t="2618" r="14514" b="11948"/>
          <a:stretch/>
        </p:blipFill>
        <p:spPr>
          <a:xfrm flipV="1">
            <a:off x="15540005" y="6518364"/>
            <a:ext cx="45719" cy="61904"/>
          </a:xfrm>
          <a:prstGeom prst="rect">
            <a:avLst/>
          </a:prstGeom>
        </p:spPr>
      </p:pic>
      <p:pic>
        <p:nvPicPr>
          <p:cNvPr id="1028" name="Picture 4" descr="Councillor details - Georgina Heritage">
            <a:extLst>
              <a:ext uri="{FF2B5EF4-FFF2-40B4-BE49-F238E27FC236}">
                <a16:creationId xmlns:a16="http://schemas.microsoft.com/office/drawing/2014/main" id="{C36EC927-172D-4F36-A375-64168F450B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02009" y="2875175"/>
            <a:ext cx="1906462" cy="2628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77585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6CF889-D66F-43AD-AEB0-FCB370215708}"/>
              </a:ext>
            </a:extLst>
          </p:cNvPr>
          <p:cNvSpPr/>
          <p:nvPr/>
        </p:nvSpPr>
        <p:spPr>
          <a:xfrm>
            <a:off x="490331" y="576776"/>
            <a:ext cx="11298396" cy="13337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spc="-60" dirty="0">
                <a:solidFill>
                  <a:srgbClr val="FFFFFF"/>
                </a:solidFill>
                <a:latin typeface="+mj-lt"/>
                <a:ea typeface="+mj-ea"/>
                <a:cs typeface="Arial" panose="020B0604020202020204" pitchFamily="34" charset="0"/>
              </a:rPr>
              <a:t>Protecting People – Modern Slavery &amp; Exploitation Objectives </a:t>
            </a:r>
          </a:p>
        </p:txBody>
      </p:sp>
      <p:graphicFrame>
        <p:nvGraphicFramePr>
          <p:cNvPr id="4" name="TextBox 2">
            <a:extLst>
              <a:ext uri="{FF2B5EF4-FFF2-40B4-BE49-F238E27FC236}">
                <a16:creationId xmlns:a16="http://schemas.microsoft.com/office/drawing/2014/main" id="{BFA6523A-412F-4932-833A-D9F689A1EE39}"/>
              </a:ext>
            </a:extLst>
          </p:cNvPr>
          <p:cNvGraphicFramePr/>
          <p:nvPr>
            <p:extLst>
              <p:ext uri="{D42A27DB-BD31-4B8C-83A1-F6EECF244321}">
                <p14:modId xmlns:p14="http://schemas.microsoft.com/office/powerpoint/2010/main" val="2242123713"/>
              </p:ext>
            </p:extLst>
          </p:nvPr>
        </p:nvGraphicFramePr>
        <p:xfrm>
          <a:off x="490331" y="2311381"/>
          <a:ext cx="11298396" cy="39698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08631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319F7-1664-41F3-B5D6-717DA6948E5C}"/>
              </a:ext>
            </a:extLst>
          </p:cNvPr>
          <p:cNvSpPr>
            <a:spLocks noGrp="1"/>
          </p:cNvSpPr>
          <p:nvPr>
            <p:ph type="title"/>
          </p:nvPr>
        </p:nvSpPr>
        <p:spPr>
          <a:xfrm>
            <a:off x="0" y="805007"/>
            <a:ext cx="3426591" cy="4781553"/>
          </a:xfrm>
        </p:spPr>
        <p:txBody>
          <a:bodyPr anchor="t">
            <a:normAutofit/>
          </a:bodyPr>
          <a:lstStyle/>
          <a:p>
            <a:br>
              <a:rPr lang="en-GB" sz="3200" cap="all" dirty="0">
                <a:cs typeface="Arial" panose="020B0604020202020204" pitchFamily="34" charset="0"/>
              </a:rPr>
            </a:br>
            <a:br>
              <a:rPr lang="en-GB" sz="3200" cap="all" dirty="0">
                <a:cs typeface="Arial" panose="020B0604020202020204" pitchFamily="34" charset="0"/>
              </a:rPr>
            </a:br>
            <a:br>
              <a:rPr lang="en-GB" sz="3200" cap="all" dirty="0">
                <a:cs typeface="Arial" panose="020B0604020202020204" pitchFamily="34" charset="0"/>
              </a:rPr>
            </a:br>
            <a:r>
              <a:rPr lang="en-GB" dirty="0"/>
              <a:t>PRIORITY 3: Serious Violence </a:t>
            </a:r>
            <a:br>
              <a:rPr lang="en-GB" dirty="0"/>
            </a:br>
            <a:br>
              <a:rPr lang="en-GB" dirty="0"/>
            </a:br>
            <a:endParaRPr lang="en-GB" dirty="0"/>
          </a:p>
        </p:txBody>
      </p:sp>
      <p:sp>
        <p:nvSpPr>
          <p:cNvPr id="3" name="Content Placeholder 2">
            <a:extLst>
              <a:ext uri="{FF2B5EF4-FFF2-40B4-BE49-F238E27FC236}">
                <a16:creationId xmlns:a16="http://schemas.microsoft.com/office/drawing/2014/main" id="{34EC3697-5E46-4E44-91C2-361D30A040B6}"/>
              </a:ext>
            </a:extLst>
          </p:cNvPr>
          <p:cNvSpPr>
            <a:spLocks noGrp="1"/>
          </p:cNvSpPr>
          <p:nvPr>
            <p:ph idx="1"/>
          </p:nvPr>
        </p:nvSpPr>
        <p:spPr>
          <a:xfrm>
            <a:off x="3604335" y="886120"/>
            <a:ext cx="7978066" cy="5266105"/>
          </a:xfrm>
        </p:spPr>
        <p:txBody>
          <a:bodyPr anchor="t">
            <a:noAutofit/>
          </a:bodyPr>
          <a:lstStyle/>
          <a:p>
            <a:pPr marL="45720" indent="0">
              <a:spcBef>
                <a:spcPts val="1000"/>
              </a:spcBef>
              <a:buNone/>
            </a:pPr>
            <a:endParaRPr lang="en-GB" sz="3200" dirty="0"/>
          </a:p>
          <a:p>
            <a:pPr marL="45720" indent="0">
              <a:spcBef>
                <a:spcPts val="1000"/>
              </a:spcBef>
              <a:buNone/>
            </a:pPr>
            <a:r>
              <a:rPr lang="en-GB" sz="2400" dirty="0"/>
              <a:t>South and Vale Community Safety Partnership have agreed to focus on two key areas of serious violence;  Violence Against Women and Girls (VAWG) and knife crime.  </a:t>
            </a:r>
          </a:p>
          <a:p>
            <a:pPr marL="0" indent="0">
              <a:lnSpc>
                <a:spcPct val="100000"/>
              </a:lnSpc>
              <a:buNone/>
            </a:pPr>
            <a:r>
              <a:rPr lang="en-GB" sz="2400" dirty="0"/>
              <a:t>We are committed to creating an environment where women and girls can feel safe and be safe in South Oxfordshire and Vale of White Horse.  </a:t>
            </a:r>
          </a:p>
          <a:p>
            <a:pPr marL="0" indent="0">
              <a:lnSpc>
                <a:spcPct val="100000"/>
              </a:lnSpc>
              <a:buNone/>
            </a:pPr>
            <a:r>
              <a:rPr lang="en-GB" sz="2400" dirty="0"/>
              <a:t>We will work together to tackle youth violence and deter people from carrying knives through early intervention and prevention. </a:t>
            </a:r>
          </a:p>
          <a:p>
            <a:pPr marL="0" indent="0">
              <a:lnSpc>
                <a:spcPct val="100000"/>
              </a:lnSpc>
              <a:buNone/>
            </a:pPr>
            <a:endParaRPr lang="en-GB" sz="2400" dirty="0"/>
          </a:p>
        </p:txBody>
      </p:sp>
    </p:spTree>
    <p:extLst>
      <p:ext uri="{BB962C8B-B14F-4D97-AF65-F5344CB8AC3E}">
        <p14:creationId xmlns:p14="http://schemas.microsoft.com/office/powerpoint/2010/main" val="19303383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6CF889-D66F-43AD-AEB0-FCB370215708}"/>
              </a:ext>
            </a:extLst>
          </p:cNvPr>
          <p:cNvSpPr/>
          <p:nvPr/>
        </p:nvSpPr>
        <p:spPr>
          <a:xfrm>
            <a:off x="490331" y="576775"/>
            <a:ext cx="11298396" cy="13337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spc="-60">
                <a:solidFill>
                  <a:srgbClr val="FFFFFF"/>
                </a:solidFill>
                <a:latin typeface="+mj-lt"/>
                <a:ea typeface="+mj-ea"/>
                <a:cs typeface="Arial" panose="020B0604020202020204" pitchFamily="34" charset="0"/>
              </a:rPr>
              <a:t>Protecting People - Violence Against Women and Girls Objectives </a:t>
            </a:r>
          </a:p>
        </p:txBody>
      </p:sp>
      <p:graphicFrame>
        <p:nvGraphicFramePr>
          <p:cNvPr id="5" name="TextBox 2">
            <a:extLst>
              <a:ext uri="{FF2B5EF4-FFF2-40B4-BE49-F238E27FC236}">
                <a16:creationId xmlns:a16="http://schemas.microsoft.com/office/drawing/2014/main" id="{385C33C5-BD44-055E-1D5A-83DC19FFA425}"/>
              </a:ext>
            </a:extLst>
          </p:cNvPr>
          <p:cNvGraphicFramePr/>
          <p:nvPr>
            <p:extLst>
              <p:ext uri="{D42A27DB-BD31-4B8C-83A1-F6EECF244321}">
                <p14:modId xmlns:p14="http://schemas.microsoft.com/office/powerpoint/2010/main" val="1038154413"/>
              </p:ext>
            </p:extLst>
          </p:nvPr>
        </p:nvGraphicFramePr>
        <p:xfrm>
          <a:off x="490331" y="2311381"/>
          <a:ext cx="11298396" cy="39698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350432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6CF889-D66F-43AD-AEB0-FCB370215708}"/>
              </a:ext>
            </a:extLst>
          </p:cNvPr>
          <p:cNvSpPr/>
          <p:nvPr/>
        </p:nvSpPr>
        <p:spPr>
          <a:xfrm>
            <a:off x="490331" y="576775"/>
            <a:ext cx="11298396" cy="13337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spc="-60">
                <a:solidFill>
                  <a:srgbClr val="FFFFFF"/>
                </a:solidFill>
                <a:latin typeface="+mj-lt"/>
                <a:ea typeface="+mj-ea"/>
                <a:cs typeface="Arial" panose="020B0604020202020204" pitchFamily="34" charset="0"/>
              </a:rPr>
              <a:t>Protecting People – Knife Crime Objectives </a:t>
            </a:r>
          </a:p>
        </p:txBody>
      </p:sp>
      <p:graphicFrame>
        <p:nvGraphicFramePr>
          <p:cNvPr id="5" name="TextBox 2">
            <a:extLst>
              <a:ext uri="{FF2B5EF4-FFF2-40B4-BE49-F238E27FC236}">
                <a16:creationId xmlns:a16="http://schemas.microsoft.com/office/drawing/2014/main" id="{385C33C5-BD44-055E-1D5A-83DC19FFA425}"/>
              </a:ext>
            </a:extLst>
          </p:cNvPr>
          <p:cNvGraphicFramePr/>
          <p:nvPr>
            <p:extLst>
              <p:ext uri="{D42A27DB-BD31-4B8C-83A1-F6EECF244321}">
                <p14:modId xmlns:p14="http://schemas.microsoft.com/office/powerpoint/2010/main" val="3400609364"/>
              </p:ext>
            </p:extLst>
          </p:nvPr>
        </p:nvGraphicFramePr>
        <p:xfrm>
          <a:off x="490331" y="2311381"/>
          <a:ext cx="11298396" cy="39698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77973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6363E-8B2F-4A65-A8FE-51534CCACB84}"/>
              </a:ext>
            </a:extLst>
          </p:cNvPr>
          <p:cNvSpPr>
            <a:spLocks noGrp="1"/>
          </p:cNvSpPr>
          <p:nvPr>
            <p:ph type="title"/>
          </p:nvPr>
        </p:nvSpPr>
        <p:spPr>
          <a:xfrm>
            <a:off x="0" y="2160406"/>
            <a:ext cx="3426591" cy="3869333"/>
          </a:xfrm>
        </p:spPr>
        <p:txBody>
          <a:bodyPr anchor="t">
            <a:normAutofit/>
          </a:bodyPr>
          <a:lstStyle/>
          <a:p>
            <a:r>
              <a:rPr lang="en-GB"/>
              <a:t>PRIORITY 4: Anti-Social Behaviour (ASB)</a:t>
            </a:r>
          </a:p>
        </p:txBody>
      </p:sp>
      <p:sp>
        <p:nvSpPr>
          <p:cNvPr id="3" name="Content Placeholder 2">
            <a:extLst>
              <a:ext uri="{FF2B5EF4-FFF2-40B4-BE49-F238E27FC236}">
                <a16:creationId xmlns:a16="http://schemas.microsoft.com/office/drawing/2014/main" id="{65BF8923-5409-4B4A-A3C3-EDF199609490}"/>
              </a:ext>
            </a:extLst>
          </p:cNvPr>
          <p:cNvSpPr>
            <a:spLocks noGrp="1"/>
          </p:cNvSpPr>
          <p:nvPr>
            <p:ph idx="1"/>
          </p:nvPr>
        </p:nvSpPr>
        <p:spPr>
          <a:xfrm>
            <a:off x="3803374" y="810563"/>
            <a:ext cx="7673009" cy="5245680"/>
          </a:xfrm>
        </p:spPr>
        <p:txBody>
          <a:bodyPr anchor="t">
            <a:normAutofit/>
          </a:bodyPr>
          <a:lstStyle/>
          <a:p>
            <a:pPr marL="0" indent="0">
              <a:lnSpc>
                <a:spcPct val="120000"/>
              </a:lnSpc>
              <a:buNone/>
            </a:pPr>
            <a:endParaRPr lang="en-GB" b="1">
              <a:effectLst/>
              <a:ea typeface="Times New Roman" panose="02020603050405020304" pitchFamily="18" charset="0"/>
              <a:cs typeface="Times New Roman" panose="02020603050405020304" pitchFamily="18" charset="0"/>
            </a:endParaRPr>
          </a:p>
          <a:p>
            <a:pPr marL="45720" indent="0">
              <a:spcBef>
                <a:spcPts val="1000"/>
              </a:spcBef>
              <a:buNone/>
            </a:pPr>
            <a:r>
              <a:rPr lang="en-GB" sz="3200" b="1"/>
              <a:t>What is Anti-social behaviour?</a:t>
            </a:r>
          </a:p>
          <a:p>
            <a:pPr marL="0" indent="0">
              <a:lnSpc>
                <a:spcPct val="120000"/>
              </a:lnSpc>
              <a:buNone/>
            </a:pPr>
            <a:endParaRPr lang="en-GB" sz="2000" b="1" u="sng">
              <a:ea typeface="Times New Roman" panose="02020603050405020304" pitchFamily="18" charset="0"/>
              <a:cs typeface="Times New Roman" panose="02020603050405020304" pitchFamily="18" charset="0"/>
            </a:endParaRPr>
          </a:p>
          <a:p>
            <a:pPr marL="0" indent="0">
              <a:lnSpc>
                <a:spcPct val="100000"/>
              </a:lnSpc>
              <a:buNone/>
            </a:pPr>
            <a:r>
              <a:rPr lang="en-GB" sz="2800"/>
              <a:t>Anti-social behaviour is defined as 'behaviour by a person which causes, or is likely to cause, harassment, alarm or distress to persons not of the same household as the person’.</a:t>
            </a:r>
          </a:p>
        </p:txBody>
      </p:sp>
    </p:spTree>
    <p:extLst>
      <p:ext uri="{BB962C8B-B14F-4D97-AF65-F5344CB8AC3E}">
        <p14:creationId xmlns:p14="http://schemas.microsoft.com/office/powerpoint/2010/main" val="21754828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6CF889-D66F-43AD-AEB0-FCB370215708}"/>
              </a:ext>
            </a:extLst>
          </p:cNvPr>
          <p:cNvSpPr/>
          <p:nvPr/>
        </p:nvSpPr>
        <p:spPr>
          <a:xfrm>
            <a:off x="490331" y="576775"/>
            <a:ext cx="11298396" cy="13337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spc="-60">
                <a:solidFill>
                  <a:srgbClr val="FFFFFF"/>
                </a:solidFill>
                <a:latin typeface="+mj-lt"/>
                <a:ea typeface="+mj-ea"/>
                <a:cs typeface="Arial" panose="020B0604020202020204" pitchFamily="34" charset="0"/>
              </a:rPr>
              <a:t>Protecting Communities – Anti-social Behaviour (ASB)</a:t>
            </a:r>
          </a:p>
          <a:p>
            <a:pPr algn="ctr"/>
            <a:r>
              <a:rPr lang="en-GB" sz="3200" spc="-60">
                <a:solidFill>
                  <a:srgbClr val="FFFFFF"/>
                </a:solidFill>
                <a:latin typeface="+mj-lt"/>
                <a:ea typeface="+mj-ea"/>
                <a:cs typeface="Arial" panose="020B0604020202020204" pitchFamily="34" charset="0"/>
              </a:rPr>
              <a:t>Objectives </a:t>
            </a:r>
          </a:p>
        </p:txBody>
      </p:sp>
      <p:graphicFrame>
        <p:nvGraphicFramePr>
          <p:cNvPr id="5" name="TextBox 2">
            <a:extLst>
              <a:ext uri="{FF2B5EF4-FFF2-40B4-BE49-F238E27FC236}">
                <a16:creationId xmlns:a16="http://schemas.microsoft.com/office/drawing/2014/main" id="{385C33C5-BD44-055E-1D5A-83DC19FFA425}"/>
              </a:ext>
            </a:extLst>
          </p:cNvPr>
          <p:cNvGraphicFramePr/>
          <p:nvPr>
            <p:extLst>
              <p:ext uri="{D42A27DB-BD31-4B8C-83A1-F6EECF244321}">
                <p14:modId xmlns:p14="http://schemas.microsoft.com/office/powerpoint/2010/main" val="2588834836"/>
              </p:ext>
            </p:extLst>
          </p:nvPr>
        </p:nvGraphicFramePr>
        <p:xfrm>
          <a:off x="490331" y="2311381"/>
          <a:ext cx="11298396" cy="39698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351020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35CF6-3CD2-573B-3C1B-AC7C5B8DF0F8}"/>
              </a:ext>
            </a:extLst>
          </p:cNvPr>
          <p:cNvSpPr>
            <a:spLocks noGrp="1"/>
          </p:cNvSpPr>
          <p:nvPr>
            <p:ph type="title"/>
          </p:nvPr>
        </p:nvSpPr>
        <p:spPr>
          <a:xfrm>
            <a:off x="252919" y="1123836"/>
            <a:ext cx="2947482" cy="4601183"/>
          </a:xfrm>
        </p:spPr>
        <p:txBody>
          <a:bodyPr>
            <a:normAutofit/>
          </a:bodyPr>
          <a:lstStyle/>
          <a:p>
            <a:r>
              <a:rPr lang="en-GB" sz="2400"/>
              <a:t>Alternative formats of this publication are available upon request.  The South and Vale Community Safety Plan will be reviewed, refreshed and modified annually.</a:t>
            </a:r>
          </a:p>
        </p:txBody>
      </p:sp>
      <p:sp>
        <p:nvSpPr>
          <p:cNvPr id="8" name="Content Placeholder 7">
            <a:extLst>
              <a:ext uri="{FF2B5EF4-FFF2-40B4-BE49-F238E27FC236}">
                <a16:creationId xmlns:a16="http://schemas.microsoft.com/office/drawing/2014/main" id="{36E931F3-56AB-E5EA-A518-13D502C33854}"/>
              </a:ext>
            </a:extLst>
          </p:cNvPr>
          <p:cNvSpPr>
            <a:spLocks noGrp="1"/>
          </p:cNvSpPr>
          <p:nvPr>
            <p:ph idx="1"/>
          </p:nvPr>
        </p:nvSpPr>
        <p:spPr>
          <a:xfrm>
            <a:off x="3879541" y="777560"/>
            <a:ext cx="6805583" cy="3588957"/>
          </a:xfrm>
        </p:spPr>
        <p:txBody>
          <a:bodyPr>
            <a:normAutofit fontScale="25000" lnSpcReduction="20000"/>
          </a:bodyPr>
          <a:lstStyle/>
          <a:p>
            <a:pPr marL="0" indent="0">
              <a:buNone/>
            </a:pPr>
            <a:endParaRPr lang="en-GB" sz="2000" b="1" cap="all">
              <a:solidFill>
                <a:srgbClr val="000000"/>
              </a:solidFill>
              <a:effectLst/>
              <a:ea typeface="Arial" panose="020B0604020202020204" pitchFamily="34" charset="0"/>
            </a:endParaRPr>
          </a:p>
          <a:p>
            <a:pPr marL="0" indent="0">
              <a:buNone/>
            </a:pPr>
            <a:endParaRPr lang="en-GB" sz="2000" b="1" cap="all">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0" indent="0">
              <a:buNone/>
            </a:pPr>
            <a:r>
              <a:rPr lang="en-GB" sz="8000" b="1" cap="all">
                <a:solidFill>
                  <a:srgbClr val="000000"/>
                </a:solidFill>
                <a:effectLst/>
                <a:latin typeface="Arial" panose="020B0604020202020204" pitchFamily="34" charset="0"/>
                <a:ea typeface="Arial" panose="020B0604020202020204" pitchFamily="34" charset="0"/>
                <a:cs typeface="Arial" panose="020B0604020202020204" pitchFamily="34" charset="0"/>
              </a:rPr>
              <a:t>Contact Us</a:t>
            </a:r>
            <a:endParaRPr lang="en-GB" sz="8000">
              <a:effectLst/>
              <a:latin typeface="Arial" panose="020B0604020202020204" pitchFamily="34" charset="0"/>
              <a:ea typeface="Times New Roman" panose="02020603050405020304" pitchFamily="18" charset="0"/>
              <a:cs typeface="Arial" panose="020B0604020202020204" pitchFamily="34" charset="0"/>
            </a:endParaRPr>
          </a:p>
          <a:p>
            <a:pPr marL="0" indent="0">
              <a:lnSpc>
                <a:spcPct val="120000"/>
              </a:lnSpc>
              <a:buNone/>
            </a:pPr>
            <a:r>
              <a:rPr lang="en-GB" sz="8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For more information, please contact a member of the South and Vale Community Safety Team</a:t>
            </a:r>
          </a:p>
          <a:p>
            <a:pPr marL="0" indent="0">
              <a:buNone/>
            </a:pPr>
            <a:endParaRPr lang="en-GB" sz="2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indent="0">
              <a:lnSpc>
                <a:spcPct val="120000"/>
              </a:lnSpc>
              <a:buNone/>
            </a:pPr>
            <a:r>
              <a:rPr lang="en-GB" sz="2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GB" sz="8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01235 422592 (textphone users add 18001 before 	dialling) </a:t>
            </a:r>
          </a:p>
          <a:p>
            <a:pPr marL="0" indent="0">
              <a:buNone/>
            </a:pPr>
            <a:r>
              <a:rPr lang="en-GB" sz="2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marL="0" indent="0">
              <a:buNone/>
            </a:pPr>
            <a:r>
              <a:rPr lang="en-GB" sz="2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GB" sz="8000">
                <a:solidFill>
                  <a:srgbClr val="000000"/>
                </a:solidFill>
                <a:effectLst/>
                <a:latin typeface="Arial" panose="020B0604020202020204" pitchFamily="34" charset="0"/>
                <a:ea typeface="Times New Roman" panose="02020603050405020304" pitchFamily="18" charset="0"/>
                <a:cs typeface="Arial" panose="020B0604020202020204" pitchFamily="34" charset="0"/>
                <a:hlinkClick r:id="rId2"/>
              </a:rPr>
              <a:t>communitysafety@southandvale.gov.uk</a:t>
            </a:r>
            <a:endParaRPr lang="en-GB" sz="80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GB" sz="2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2900">
              <a:effectLst/>
              <a:latin typeface="Arial" panose="020B0604020202020204" pitchFamily="34" charset="0"/>
              <a:ea typeface="Times New Roman" panose="02020603050405020304" pitchFamily="18" charset="0"/>
              <a:cs typeface="Arial" panose="020B0604020202020204" pitchFamily="34" charset="0"/>
            </a:endParaRPr>
          </a:p>
          <a:p>
            <a:pPr lvl="1"/>
            <a:endParaRPr lang="en-US">
              <a:hlinkClick r:id="rId2"/>
            </a:endParaRPr>
          </a:p>
          <a:p>
            <a:pPr marL="960120" lvl="2" indent="0">
              <a:buNone/>
            </a:pPr>
            <a:r>
              <a:rPr lang="en-US" sz="7800">
                <a:hlinkClick r:id="rId2"/>
              </a:rPr>
              <a:t>southoxon.gov.uk / whitehorsedc.gov.uk</a:t>
            </a:r>
          </a:p>
          <a:p>
            <a:pPr lvl="1"/>
            <a:endParaRPr lang="en-US"/>
          </a:p>
          <a:p>
            <a:pPr lvl="1"/>
            <a:endParaRPr lang="en-US"/>
          </a:p>
          <a:p>
            <a:pPr lvl="1"/>
            <a:endParaRPr lang="en-US"/>
          </a:p>
        </p:txBody>
      </p:sp>
      <p:pic>
        <p:nvPicPr>
          <p:cNvPr id="4" name="Content Placeholder 3" descr="Graphical user interface, text, application&#10;&#10;Description automatically generated">
            <a:extLst>
              <a:ext uri="{FF2B5EF4-FFF2-40B4-BE49-F238E27FC236}">
                <a16:creationId xmlns:a16="http://schemas.microsoft.com/office/drawing/2014/main" id="{5AA9DC77-E605-40B3-E3F2-BC965CB65DB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47768" y="4441842"/>
            <a:ext cx="4968844" cy="16385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phic 4" descr="Speaker phone with solid fill">
            <a:extLst>
              <a:ext uri="{FF2B5EF4-FFF2-40B4-BE49-F238E27FC236}">
                <a16:creationId xmlns:a16="http://schemas.microsoft.com/office/drawing/2014/main" id="{2F4F9D6F-CAC6-49C6-FDC6-91267C51794A}"/>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73213" y="2106264"/>
            <a:ext cx="574554" cy="574554"/>
          </a:xfrm>
          <a:prstGeom prst="rect">
            <a:avLst/>
          </a:prstGeom>
        </p:spPr>
      </p:pic>
      <p:pic>
        <p:nvPicPr>
          <p:cNvPr id="6" name="Graphic 5" descr="Open envelope with solid fill">
            <a:extLst>
              <a:ext uri="{FF2B5EF4-FFF2-40B4-BE49-F238E27FC236}">
                <a16:creationId xmlns:a16="http://schemas.microsoft.com/office/drawing/2014/main" id="{059FD930-61A4-8117-3BD3-A25C82F6E51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64633" y="3228570"/>
            <a:ext cx="391713" cy="391713"/>
          </a:xfrm>
          <a:prstGeom prst="rect">
            <a:avLst/>
          </a:prstGeom>
        </p:spPr>
      </p:pic>
    </p:spTree>
    <p:extLst>
      <p:ext uri="{BB962C8B-B14F-4D97-AF65-F5344CB8AC3E}">
        <p14:creationId xmlns:p14="http://schemas.microsoft.com/office/powerpoint/2010/main" val="1398199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0">
            <a:extLst>
              <a:ext uri="{FF2B5EF4-FFF2-40B4-BE49-F238E27FC236}">
                <a16:creationId xmlns:a16="http://schemas.microsoft.com/office/drawing/2014/main" id="{2ABBB681-F4D2-40F2-ACC3-DE0B4B488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2">
            <a:extLst>
              <a:ext uri="{FF2B5EF4-FFF2-40B4-BE49-F238E27FC236}">
                <a16:creationId xmlns:a16="http://schemas.microsoft.com/office/drawing/2014/main" id="{09388ED0-1FEF-4E11-B488-BD661D1AC1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5847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TextBox 6">
            <a:extLst>
              <a:ext uri="{FF2B5EF4-FFF2-40B4-BE49-F238E27FC236}">
                <a16:creationId xmlns:a16="http://schemas.microsoft.com/office/drawing/2014/main" id="{813FF3D6-C318-E84D-6F39-E3919C076069}"/>
              </a:ext>
            </a:extLst>
          </p:cNvPr>
          <p:cNvGraphicFramePr/>
          <p:nvPr>
            <p:extLst>
              <p:ext uri="{D42A27DB-BD31-4B8C-83A1-F6EECF244321}">
                <p14:modId xmlns:p14="http://schemas.microsoft.com/office/powerpoint/2010/main" val="894600183"/>
              </p:ext>
            </p:extLst>
          </p:nvPr>
        </p:nvGraphicFramePr>
        <p:xfrm>
          <a:off x="689318" y="731520"/>
          <a:ext cx="10798846" cy="54582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77721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22B834-3CC0-4A50-9C5C-25FBD74D9C3E}"/>
              </a:ext>
            </a:extLst>
          </p:cNvPr>
          <p:cNvSpPr>
            <a:spLocks noGrp="1"/>
          </p:cNvSpPr>
          <p:nvPr>
            <p:ph idx="1"/>
          </p:nvPr>
        </p:nvSpPr>
        <p:spPr>
          <a:xfrm>
            <a:off x="3826566" y="3099622"/>
            <a:ext cx="7554198" cy="3499961"/>
          </a:xfrm>
        </p:spPr>
        <p:txBody>
          <a:bodyPr>
            <a:noAutofit/>
          </a:bodyPr>
          <a:lstStyle/>
          <a:p>
            <a:pPr marL="0" indent="0">
              <a:spcAft>
                <a:spcPts val="1200"/>
              </a:spcAft>
              <a:buNone/>
            </a:pPr>
            <a:endParaRPr lang="en-GB" sz="1800" dirty="0">
              <a:effectLst/>
              <a:ea typeface="Times New Roman" panose="02020603050405020304" pitchFamily="18" charset="0"/>
              <a:cs typeface="Times New Roman" panose="02020603050405020304" pitchFamily="18" charset="0"/>
            </a:endParaRPr>
          </a:p>
          <a:p>
            <a:pPr marL="0" indent="0">
              <a:spcAft>
                <a:spcPts val="1200"/>
              </a:spcAft>
              <a:buNone/>
            </a:pPr>
            <a:endParaRPr lang="en-GB" sz="1800" dirty="0">
              <a:effectLst/>
              <a:ea typeface="Times New Roman" panose="02020603050405020304" pitchFamily="18" charset="0"/>
              <a:cs typeface="Times New Roman" panose="02020603050405020304" pitchFamily="18" charset="0"/>
            </a:endParaRPr>
          </a:p>
          <a:p>
            <a:pPr marL="0" indent="0">
              <a:spcAft>
                <a:spcPts val="1200"/>
              </a:spcAft>
              <a:buNone/>
            </a:pPr>
            <a:endParaRPr lang="en-GB" sz="1800" dirty="0">
              <a:effectLst/>
              <a:ea typeface="Times New Roman" panose="02020603050405020304" pitchFamily="18" charset="0"/>
              <a:cs typeface="Times New Roman" panose="02020603050405020304" pitchFamily="18" charset="0"/>
            </a:endParaRPr>
          </a:p>
          <a:p>
            <a:pPr marL="0" indent="0">
              <a:lnSpc>
                <a:spcPct val="100000"/>
              </a:lnSpc>
              <a:spcAft>
                <a:spcPts val="1200"/>
              </a:spcAft>
              <a:buNone/>
            </a:pPr>
            <a:r>
              <a:rPr lang="en-GB" sz="1800" dirty="0"/>
              <a:t>I am the Chief Inspector for Partnerships within the Oxfordshire Local Command Unit of Thames Valley Police. South Oxfordshire and the Vale of White Horse covers a large geographical area and includes seven market towns. In recent years, the area has seen significant population growth, reflecting its strong appeal as a place to live and work.</a:t>
            </a:r>
          </a:p>
          <a:p>
            <a:pPr marL="0" indent="0">
              <a:spcAft>
                <a:spcPts val="1200"/>
              </a:spcAft>
              <a:buNone/>
            </a:pPr>
            <a:endParaRPr lang="en-GB" sz="1800" dirty="0">
              <a:effectLst/>
              <a:ea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4119E4AF-04A3-4173-8CD6-7F7896A2BA35}"/>
              </a:ext>
            </a:extLst>
          </p:cNvPr>
          <p:cNvSpPr txBox="1">
            <a:spLocks/>
          </p:cNvSpPr>
          <p:nvPr/>
        </p:nvSpPr>
        <p:spPr>
          <a:xfrm>
            <a:off x="0" y="1902554"/>
            <a:ext cx="3403930" cy="199255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GB" sz="3200"/>
              <a:t>Foreword from the Chief Inspector Strategic Partnerships</a:t>
            </a:r>
          </a:p>
        </p:txBody>
      </p:sp>
      <p:sp>
        <p:nvSpPr>
          <p:cNvPr id="11" name="TextBox 10">
            <a:extLst>
              <a:ext uri="{FF2B5EF4-FFF2-40B4-BE49-F238E27FC236}">
                <a16:creationId xmlns:a16="http://schemas.microsoft.com/office/drawing/2014/main" id="{70A354F0-1C84-9493-0367-5BEAAA759286}"/>
              </a:ext>
            </a:extLst>
          </p:cNvPr>
          <p:cNvSpPr txBox="1"/>
          <p:nvPr/>
        </p:nvSpPr>
        <p:spPr>
          <a:xfrm>
            <a:off x="6407317" y="3691379"/>
            <a:ext cx="2041254" cy="537721"/>
          </a:xfrm>
          <a:prstGeom prst="rect">
            <a:avLst/>
          </a:prstGeom>
          <a:solidFill>
            <a:srgbClr val="000000">
              <a:alpha val="50000"/>
            </a:srgbClr>
          </a:solidFill>
          <a:ln>
            <a:noFill/>
          </a:ln>
        </p:spPr>
        <p:txBody>
          <a:bodyPr wrap="square">
            <a:noAutofit/>
          </a:bodyPr>
          <a:lstStyle/>
          <a:p>
            <a:pPr algn="ctr">
              <a:spcAft>
                <a:spcPts val="1200"/>
              </a:spcAft>
            </a:pPr>
            <a:r>
              <a:rPr lang="en-GB" sz="1200" b="1" dirty="0">
                <a:solidFill>
                  <a:srgbClr val="FFFFFF"/>
                </a:solidFill>
                <a:effectLst/>
              </a:rPr>
              <a:t>Chief Inspector Nicholas Perks</a:t>
            </a:r>
            <a:endParaRPr lang="en-GB" sz="1200" dirty="0">
              <a:solidFill>
                <a:srgbClr val="FFFFFF"/>
              </a:solidFill>
              <a:effectLst/>
            </a:endParaRPr>
          </a:p>
        </p:txBody>
      </p:sp>
      <p:pic>
        <p:nvPicPr>
          <p:cNvPr id="2" name="Picture 1">
            <a:extLst>
              <a:ext uri="{FF2B5EF4-FFF2-40B4-BE49-F238E27FC236}">
                <a16:creationId xmlns:a16="http://schemas.microsoft.com/office/drawing/2014/main" id="{7AAADBA5-8601-9709-0F17-F78A2A032B69}"/>
              </a:ext>
            </a:extLst>
          </p:cNvPr>
          <p:cNvPicPr>
            <a:picLocks noChangeAspect="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6406366" y="628073"/>
            <a:ext cx="2042205" cy="3063306"/>
          </a:xfrm>
          <a:prstGeom prst="rect">
            <a:avLst/>
          </a:prstGeom>
          <a:noFill/>
          <a:ln>
            <a:noFill/>
          </a:ln>
        </p:spPr>
      </p:pic>
    </p:spTree>
    <p:extLst>
      <p:ext uri="{BB962C8B-B14F-4D97-AF65-F5344CB8AC3E}">
        <p14:creationId xmlns:p14="http://schemas.microsoft.com/office/powerpoint/2010/main" val="123571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0D185FE-2DF7-A474-8CDF-C929FBB13133}"/>
              </a:ext>
            </a:extLst>
          </p:cNvPr>
          <p:cNvGraphicFramePr>
            <a:graphicFrameLocks noGrp="1"/>
          </p:cNvGraphicFramePr>
          <p:nvPr>
            <p:extLst>
              <p:ext uri="{D42A27DB-BD31-4B8C-83A1-F6EECF244321}">
                <p14:modId xmlns:p14="http://schemas.microsoft.com/office/powerpoint/2010/main" val="2216601359"/>
              </p:ext>
            </p:extLst>
          </p:nvPr>
        </p:nvGraphicFramePr>
        <p:xfrm>
          <a:off x="1280160" y="719666"/>
          <a:ext cx="9902952" cy="5801247"/>
        </p:xfrm>
        <a:graphic>
          <a:graphicData uri="http://schemas.openxmlformats.org/drawingml/2006/table">
            <a:tbl>
              <a:tblPr firstRow="1" bandRow="1">
                <a:tableStyleId>{5C22544A-7EE6-4342-B048-85BDC9FD1C3A}</a:tableStyleId>
              </a:tblPr>
              <a:tblGrid>
                <a:gridCol w="9902952">
                  <a:extLst>
                    <a:ext uri="{9D8B030D-6E8A-4147-A177-3AD203B41FA5}">
                      <a16:colId xmlns:a16="http://schemas.microsoft.com/office/drawing/2014/main" val="3468374304"/>
                    </a:ext>
                  </a:extLst>
                </a:gridCol>
              </a:tblGrid>
              <a:tr h="1777887">
                <a:tc>
                  <a:txBody>
                    <a:bodyPr/>
                    <a:lstStyle/>
                    <a:p>
                      <a:r>
                        <a:rPr lang="en-GB" b="0" dirty="0">
                          <a:solidFill>
                            <a:schemeClr val="tx1"/>
                          </a:solidFill>
                        </a:rPr>
                        <a:t>The diverse geography and growing population of our communities </a:t>
                      </a:r>
                      <a:r>
                        <a:rPr lang="en-GB" sz="1800" b="0" kern="1200" dirty="0">
                          <a:solidFill>
                            <a:schemeClr val="tx1"/>
                          </a:solidFill>
                          <a:effectLst/>
                          <a:latin typeface="+mn-lt"/>
                          <a:ea typeface="+mn-ea"/>
                          <a:cs typeface="+mn-cs"/>
                        </a:rPr>
                        <a:t>present a range of complex policing challenges. However, through strong partnership working with our CSP, we continue to maintain some of the lowest crime levels in the Force. While this is encouraging, we are not complacent. We are committed to continuous improvement, with Thames Valley Police focusing on the core priorities of supporting victims, tackling crime, and building trust and confidence within our communities. </a:t>
                      </a:r>
                      <a:endParaRPr lang="en-GB" b="0" dirty="0">
                        <a:solidFill>
                          <a:schemeClr val="tx1"/>
                        </a:solidFill>
                      </a:endParaRPr>
                    </a:p>
                  </a:txBody>
                  <a:tcPr>
                    <a:solidFill>
                      <a:schemeClr val="bg1"/>
                    </a:solidFill>
                  </a:tcPr>
                </a:tc>
                <a:extLst>
                  <a:ext uri="{0D108BD9-81ED-4DB2-BD59-A6C34878D82A}">
                    <a16:rowId xmlns:a16="http://schemas.microsoft.com/office/drawing/2014/main" val="4141876378"/>
                  </a:ext>
                </a:extLst>
              </a:tr>
              <a:tr h="17778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mn-lt"/>
                          <a:ea typeface="+mn-ea"/>
                          <a:cs typeface="+mn-cs"/>
                        </a:rPr>
                        <a:t>Policing continues to evolve, with increasing demand and new challenges emerging. Rises in serious violence led to the introduction of the Serious Violence Strategy in 2018, followed by the Serious Violence Duty, which came into force in early 2023. This legislation places partnership working at the heart of efforts to prevent and reduce violence. Thames Valley Police will continue to meet these legal requirements while embracing the opportunity to further strengthen partnerships to deliver meaningful reductions in serious violent crime.</a:t>
                      </a:r>
                    </a:p>
                    <a:p>
                      <a:endParaRPr lang="en-GB" dirty="0"/>
                    </a:p>
                  </a:txBody>
                  <a:tcPr>
                    <a:solidFill>
                      <a:schemeClr val="bg1"/>
                    </a:solidFill>
                  </a:tcPr>
                </a:tc>
                <a:extLst>
                  <a:ext uri="{0D108BD9-81ED-4DB2-BD59-A6C34878D82A}">
                    <a16:rowId xmlns:a16="http://schemas.microsoft.com/office/drawing/2014/main" val="3473984243"/>
                  </a:ext>
                </a:extLst>
              </a:tr>
              <a:tr h="17778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mn-lt"/>
                          <a:ea typeface="+mn-ea"/>
                          <a:cs typeface="+mn-cs"/>
                        </a:rPr>
                        <a:t>Addressing serious violence remains a key priority, including tackling violence against women and girls (VAWG). Our VAWG strategy is centred on reducing harm, addressing all forms of domestic abuse, and increasing the number of offenders brought to justice. Alongside this, we are strengthening our approach to safeguarding vulnerable individuals through exploitation management, including responding more effectively to issues such as the exploitation of children by County Lines drug networks.</a:t>
                      </a:r>
                    </a:p>
                    <a:p>
                      <a:endParaRPr lang="en-GB" dirty="0"/>
                    </a:p>
                  </a:txBody>
                  <a:tcPr>
                    <a:solidFill>
                      <a:schemeClr val="bg1"/>
                    </a:solidFill>
                  </a:tcPr>
                </a:tc>
                <a:extLst>
                  <a:ext uri="{0D108BD9-81ED-4DB2-BD59-A6C34878D82A}">
                    <a16:rowId xmlns:a16="http://schemas.microsoft.com/office/drawing/2014/main" val="3595303724"/>
                  </a:ext>
                </a:extLst>
              </a:tr>
            </a:tbl>
          </a:graphicData>
        </a:graphic>
      </p:graphicFrame>
    </p:spTree>
    <p:extLst>
      <p:ext uri="{BB962C8B-B14F-4D97-AF65-F5344CB8AC3E}">
        <p14:creationId xmlns:p14="http://schemas.microsoft.com/office/powerpoint/2010/main" val="2963734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C807C3D-FDB5-F374-B4E3-FD487F82DFF7}"/>
              </a:ext>
            </a:extLst>
          </p:cNvPr>
          <p:cNvGraphicFramePr>
            <a:graphicFrameLocks noGrp="1"/>
          </p:cNvGraphicFramePr>
          <p:nvPr>
            <p:extLst>
              <p:ext uri="{D42A27DB-BD31-4B8C-83A1-F6EECF244321}">
                <p14:modId xmlns:p14="http://schemas.microsoft.com/office/powerpoint/2010/main" val="4111402501"/>
              </p:ext>
            </p:extLst>
          </p:nvPr>
        </p:nvGraphicFramePr>
        <p:xfrm>
          <a:off x="1435608" y="719666"/>
          <a:ext cx="8724392" cy="4023360"/>
        </p:xfrm>
        <a:graphic>
          <a:graphicData uri="http://schemas.openxmlformats.org/drawingml/2006/table">
            <a:tbl>
              <a:tblPr firstRow="1" bandRow="1">
                <a:tableStyleId>{5C22544A-7EE6-4342-B048-85BDC9FD1C3A}</a:tableStyleId>
              </a:tblPr>
              <a:tblGrid>
                <a:gridCol w="8724392">
                  <a:extLst>
                    <a:ext uri="{9D8B030D-6E8A-4147-A177-3AD203B41FA5}">
                      <a16:colId xmlns:a16="http://schemas.microsoft.com/office/drawing/2014/main" val="3123895469"/>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kern="1200" dirty="0">
                          <a:solidFill>
                            <a:schemeClr val="tx1"/>
                          </a:solidFill>
                          <a:effectLst/>
                          <a:latin typeface="+mn-lt"/>
                          <a:ea typeface="+mn-ea"/>
                          <a:cs typeface="+mn-cs"/>
                        </a:rPr>
                        <a:t>Anti-social behaviour (ASB) can have a significant and lasting impact on individuals and communities. It manifests in many forms, from neighbour disputes and inconsiderate behaviour through to graffiti and drug-related activity. Thames Valley Police remains committed to working closely with partners to protect residents and businesses, and to take action against those whose behaviour causes harm and distress.</a:t>
                      </a:r>
                    </a:p>
                    <a:p>
                      <a:endParaRPr lang="en-GB" dirty="0"/>
                    </a:p>
                  </a:txBody>
                  <a:tcPr>
                    <a:solidFill>
                      <a:schemeClr val="bg1"/>
                    </a:solidFill>
                  </a:tcPr>
                </a:tc>
                <a:extLst>
                  <a:ext uri="{0D108BD9-81ED-4DB2-BD59-A6C34878D82A}">
                    <a16:rowId xmlns:a16="http://schemas.microsoft.com/office/drawing/2014/main" val="74835229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mn-lt"/>
                          <a:ea typeface="+mn-ea"/>
                          <a:cs typeface="+mn-cs"/>
                        </a:rPr>
                        <a:t>The priorities set out in this plan will ensure that our collective efforts are focused on the issues that matter most to local people. By delivering against these priorities, we aim to strengthen public confidence, reduce crime, and support the wellbeing of our communities. Achieving this relies on effective partnership working, and Thames Valley Police is fully committed to working with CSP partners and our communities to deliver these shared goals for the benefit of all.</a:t>
                      </a:r>
                    </a:p>
                    <a:p>
                      <a:endParaRPr lang="en-GB" dirty="0"/>
                    </a:p>
                  </a:txBody>
                  <a:tcPr>
                    <a:solidFill>
                      <a:schemeClr val="bg1"/>
                    </a:solidFill>
                  </a:tcPr>
                </a:tc>
                <a:extLst>
                  <a:ext uri="{0D108BD9-81ED-4DB2-BD59-A6C34878D82A}">
                    <a16:rowId xmlns:a16="http://schemas.microsoft.com/office/drawing/2014/main" val="673155089"/>
                  </a:ext>
                </a:extLst>
              </a:tr>
            </a:tbl>
          </a:graphicData>
        </a:graphic>
      </p:graphicFrame>
      <p:pic>
        <p:nvPicPr>
          <p:cNvPr id="1027" name="Picture 1">
            <a:extLst>
              <a:ext uri="{FF2B5EF4-FFF2-40B4-BE49-F238E27FC236}">
                <a16:creationId xmlns:a16="http://schemas.microsoft.com/office/drawing/2014/main" id="{28823CB1-EFED-48A3-2BE3-8718172A22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2145" y="4661452"/>
            <a:ext cx="1777498" cy="168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0656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177F6A-37D5-4485-9EE3-5E53E08DC3D8}"/>
              </a:ext>
            </a:extLst>
          </p:cNvPr>
          <p:cNvSpPr>
            <a:spLocks noGrp="1"/>
          </p:cNvSpPr>
          <p:nvPr>
            <p:ph idx="1"/>
          </p:nvPr>
        </p:nvSpPr>
        <p:spPr>
          <a:xfrm>
            <a:off x="3608272" y="663953"/>
            <a:ext cx="8013883" cy="5238545"/>
          </a:xfrm>
        </p:spPr>
        <p:txBody>
          <a:bodyPr anchor="t">
            <a:noAutofit/>
          </a:bodyPr>
          <a:lstStyle/>
          <a:p>
            <a:pPr marL="0" indent="0">
              <a:lnSpc>
                <a:spcPct val="100000"/>
              </a:lnSpc>
              <a:buNone/>
            </a:pPr>
            <a:r>
              <a:rPr lang="en-GB" sz="2100" b="1">
                <a:effectLst/>
                <a:ea typeface="Times New Roman" panose="02020603050405020304" pitchFamily="18" charset="0"/>
                <a:cs typeface="Times New Roman" panose="02020603050405020304" pitchFamily="18" charset="0"/>
              </a:rPr>
              <a:t>The South and Vale Community Safety Partnership (CSP) </a:t>
            </a:r>
            <a:r>
              <a:rPr lang="en-GB" sz="2100">
                <a:effectLst/>
                <a:ea typeface="Times New Roman" panose="02020603050405020304" pitchFamily="18" charset="0"/>
                <a:cs typeface="Times New Roman" panose="02020603050405020304" pitchFamily="18" charset="0"/>
              </a:rPr>
              <a:t>is a statutory body which brings local organisations together to tackle crime, protect vulnerable people and help people feel safe. No single agency can solve complex community safety issues alone, so CSPs provide a multi-agency approach.</a:t>
            </a:r>
          </a:p>
          <a:p>
            <a:pPr marL="0" indent="0">
              <a:lnSpc>
                <a:spcPct val="100000"/>
              </a:lnSpc>
              <a:buNone/>
            </a:pPr>
            <a:r>
              <a:rPr lang="en-GB" sz="2100">
                <a:effectLst/>
                <a:ea typeface="Times New Roman" panose="02020603050405020304" pitchFamily="18" charset="0"/>
                <a:cs typeface="Times New Roman" panose="02020603050405020304" pitchFamily="18" charset="0"/>
              </a:rPr>
              <a:t>The South and Vale CSP was created in accordance with the requirements of the Crime and Disorder Act 1998, which established the principles of partnership working. The partnership involves councillors and officers from both district councils and officers representing Buckinghamshire, Oxfordshire and Berkshire West Integrated Care Board, Thames Valley Probation Service, Oxfordshire </a:t>
            </a:r>
            <a:r>
              <a:rPr lang="en-GB" sz="2100">
                <a:ea typeface="Times New Roman" panose="02020603050405020304" pitchFamily="18" charset="0"/>
                <a:cs typeface="Times New Roman" panose="02020603050405020304" pitchFamily="18" charset="0"/>
              </a:rPr>
              <a:t>C</a:t>
            </a:r>
            <a:r>
              <a:rPr lang="en-GB" sz="2100">
                <a:effectLst/>
                <a:ea typeface="Times New Roman" panose="02020603050405020304" pitchFamily="18" charset="0"/>
                <a:cs typeface="Times New Roman" panose="02020603050405020304" pitchFamily="18" charset="0"/>
              </a:rPr>
              <a:t>ounty Council, Oxfordshire Fire &amp; Rescue Service, Thames Valley Police, </a:t>
            </a:r>
            <a:r>
              <a:rPr lang="en-GB" sz="2100" err="1">
                <a:effectLst/>
                <a:ea typeface="Times New Roman" panose="02020603050405020304" pitchFamily="18" charset="0"/>
                <a:cs typeface="Times New Roman" panose="02020603050405020304" pitchFamily="18" charset="0"/>
              </a:rPr>
              <a:t>Soha</a:t>
            </a:r>
            <a:r>
              <a:rPr lang="en-GB" sz="2100">
                <a:effectLst/>
                <a:ea typeface="Times New Roman" panose="02020603050405020304" pitchFamily="18" charset="0"/>
                <a:cs typeface="Times New Roman" panose="02020603050405020304" pitchFamily="18" charset="0"/>
              </a:rPr>
              <a:t> Housing Limited, Sovereign Housing Limited and Office of the Police Crime Commissioner.</a:t>
            </a:r>
          </a:p>
          <a:p>
            <a:pPr marL="0" indent="0">
              <a:lnSpc>
                <a:spcPct val="120000"/>
              </a:lnSpc>
              <a:buNone/>
            </a:pPr>
            <a:endParaRPr lang="en-GB" sz="2100"/>
          </a:p>
        </p:txBody>
      </p:sp>
      <p:sp>
        <p:nvSpPr>
          <p:cNvPr id="4" name="Title 1">
            <a:extLst>
              <a:ext uri="{FF2B5EF4-FFF2-40B4-BE49-F238E27FC236}">
                <a16:creationId xmlns:a16="http://schemas.microsoft.com/office/drawing/2014/main" id="{97BEAD44-E6D0-4E93-BE4A-708EA9149E8E}"/>
              </a:ext>
            </a:extLst>
          </p:cNvPr>
          <p:cNvSpPr txBox="1">
            <a:spLocks/>
          </p:cNvSpPr>
          <p:nvPr/>
        </p:nvSpPr>
        <p:spPr>
          <a:xfrm>
            <a:off x="0" y="1690714"/>
            <a:ext cx="3426591" cy="433239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GB" sz="3200"/>
              <a:t>What is the Community Safety Partnership?</a:t>
            </a:r>
          </a:p>
        </p:txBody>
      </p:sp>
    </p:spTree>
    <p:extLst>
      <p:ext uri="{BB962C8B-B14F-4D97-AF65-F5344CB8AC3E}">
        <p14:creationId xmlns:p14="http://schemas.microsoft.com/office/powerpoint/2010/main" val="2045245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EE9F5D7F-1BBC-4096-ADA7-AA9C9E4D28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5" name="Rectangle 4104">
            <a:extLst>
              <a:ext uri="{FF2B5EF4-FFF2-40B4-BE49-F238E27FC236}">
                <a16:creationId xmlns:a16="http://schemas.microsoft.com/office/drawing/2014/main" id="{06D370DD-716B-4528-B475-331F84CEA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9514" y="758953"/>
            <a:ext cx="7052486"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4107" name="Rectangle 4106">
            <a:extLst>
              <a:ext uri="{FF2B5EF4-FFF2-40B4-BE49-F238E27FC236}">
                <a16:creationId xmlns:a16="http://schemas.microsoft.com/office/drawing/2014/main" id="{E79D076F-656A-4CD9-83AD-AF8F4B28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pic>
        <p:nvPicPr>
          <p:cNvPr id="4098" name="Picture 2" descr="Boundary map">
            <a:extLst>
              <a:ext uri="{FF2B5EF4-FFF2-40B4-BE49-F238E27FC236}">
                <a16:creationId xmlns:a16="http://schemas.microsoft.com/office/drawing/2014/main" id="{56F4FFF0-6D31-4C79-B0F7-45480368615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860771" y="973498"/>
            <a:ext cx="3778286" cy="49015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92BE1986-154B-4789-9A85-4F40A522F2C1}"/>
              </a:ext>
            </a:extLst>
          </p:cNvPr>
          <p:cNvSpPr txBox="1"/>
          <p:nvPr/>
        </p:nvSpPr>
        <p:spPr>
          <a:xfrm>
            <a:off x="5451644" y="2510395"/>
            <a:ext cx="6451109" cy="3274586"/>
          </a:xfrm>
          <a:prstGeom prst="rect">
            <a:avLst/>
          </a:prstGeom>
        </p:spPr>
        <p:txBody>
          <a:bodyPr vert="horz" lIns="91440" tIns="45720" rIns="91440" bIns="45720" rtlCol="0" anchor="t">
            <a:normAutofit/>
          </a:bodyPr>
          <a:lstStyle/>
          <a:p>
            <a:pPr defTabSz="914400">
              <a:lnSpc>
                <a:spcPct val="90000"/>
              </a:lnSpc>
              <a:spcAft>
                <a:spcPts val="1200"/>
              </a:spcAft>
              <a:buClr>
                <a:schemeClr val="accent1"/>
              </a:buClr>
              <a:tabLst>
                <a:tab pos="2714625" algn="l"/>
              </a:tabLst>
            </a:pPr>
            <a:r>
              <a:rPr lang="en-US" sz="2100">
                <a:solidFill>
                  <a:srgbClr val="FFFFFF"/>
                </a:solidFill>
                <a:effectLst/>
              </a:rPr>
              <a:t>It is estimated 151,820 people live in South Oxfordshire according to the Office for National Statistics: Mid-Year Population Estimates UK, June 2022. </a:t>
            </a:r>
          </a:p>
          <a:p>
            <a:pPr defTabSz="914400">
              <a:lnSpc>
                <a:spcPct val="90000"/>
              </a:lnSpc>
              <a:spcAft>
                <a:spcPts val="1200"/>
              </a:spcAft>
              <a:buClr>
                <a:schemeClr val="accent1"/>
              </a:buClr>
              <a:tabLst>
                <a:tab pos="2714625" algn="l"/>
              </a:tabLst>
            </a:pPr>
            <a:r>
              <a:rPr lang="en-US" sz="2100">
                <a:solidFill>
                  <a:srgbClr val="FFFFFF"/>
                </a:solidFill>
                <a:effectLst/>
              </a:rPr>
              <a:t>In the </a:t>
            </a:r>
            <a:r>
              <a:rPr lang="en-US" sz="2100" u="none" strike="noStrike">
                <a:solidFill>
                  <a:schemeClr val="accent2">
                    <a:lumMod val="75000"/>
                  </a:schemeClr>
                </a:solidFill>
                <a:effectLst/>
                <a:hlinkClick r:id="rId3">
                  <a:extLst>
                    <a:ext uri="{A12FA001-AC4F-418D-AE19-62706E023703}">
                      <ahyp:hlinkClr xmlns:ahyp="http://schemas.microsoft.com/office/drawing/2018/hyperlinkcolor" val="tx"/>
                    </a:ext>
                  </a:extLst>
                </a:hlinkClick>
              </a:rPr>
              <a:t>2021 Census</a:t>
            </a:r>
            <a:r>
              <a:rPr lang="en-US" sz="2100">
                <a:solidFill>
                  <a:srgbClr val="FFFFFF"/>
                </a:solidFill>
                <a:effectLst/>
              </a:rPr>
              <a:t> The Office of National Statistics (ONS)  recorded around 149,100 residents living in South Oxfordshire, an increase of 14,800 from the 2011 Census which equates to a 11.1 per cent increase.</a:t>
            </a:r>
          </a:p>
          <a:p>
            <a:pPr defTabSz="914400">
              <a:lnSpc>
                <a:spcPct val="90000"/>
              </a:lnSpc>
              <a:spcAft>
                <a:spcPts val="1200"/>
              </a:spcAft>
              <a:buClr>
                <a:schemeClr val="accent1"/>
              </a:buClr>
              <a:tabLst>
                <a:tab pos="2714625" algn="l"/>
              </a:tabLst>
            </a:pPr>
            <a:endParaRPr lang="en-US" sz="2100">
              <a:solidFill>
                <a:srgbClr val="FFFFFF"/>
              </a:solidFill>
              <a:effectLst/>
            </a:endParaRPr>
          </a:p>
        </p:txBody>
      </p:sp>
      <p:sp>
        <p:nvSpPr>
          <p:cNvPr id="8" name="Title 1">
            <a:extLst>
              <a:ext uri="{FF2B5EF4-FFF2-40B4-BE49-F238E27FC236}">
                <a16:creationId xmlns:a16="http://schemas.microsoft.com/office/drawing/2014/main" id="{31E8BE44-9D73-47D9-9D46-952F9B53C4CC}"/>
              </a:ext>
            </a:extLst>
          </p:cNvPr>
          <p:cNvSpPr txBox="1">
            <a:spLocks/>
          </p:cNvSpPr>
          <p:nvPr/>
        </p:nvSpPr>
        <p:spPr>
          <a:xfrm>
            <a:off x="5451644" y="1012897"/>
            <a:ext cx="6632658" cy="149749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GB" sz="3200"/>
              <a:t>Demographic information </a:t>
            </a:r>
          </a:p>
          <a:p>
            <a:pPr algn="ctr"/>
            <a:r>
              <a:rPr lang="en-GB" sz="3200"/>
              <a:t>South Oxfordshire</a:t>
            </a:r>
          </a:p>
        </p:txBody>
      </p:sp>
    </p:spTree>
    <p:extLst>
      <p:ext uri="{BB962C8B-B14F-4D97-AF65-F5344CB8AC3E}">
        <p14:creationId xmlns:p14="http://schemas.microsoft.com/office/powerpoint/2010/main" val="857984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45DB188-4006-4207-A473-B4B569C5B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2" name="Rectangle 11">
            <a:extLst>
              <a:ext uri="{FF2B5EF4-FFF2-40B4-BE49-F238E27FC236}">
                <a16:creationId xmlns:a16="http://schemas.microsoft.com/office/drawing/2014/main" id="{BAB4522D-D095-4687-BFB3-976E665AD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graphicFrame>
        <p:nvGraphicFramePr>
          <p:cNvPr id="5" name="TextBox 2">
            <a:extLst>
              <a:ext uri="{FF2B5EF4-FFF2-40B4-BE49-F238E27FC236}">
                <a16:creationId xmlns:a16="http://schemas.microsoft.com/office/drawing/2014/main" id="{E7EC7894-93E5-9230-3F2F-9B83924E388E}"/>
              </a:ext>
            </a:extLst>
          </p:cNvPr>
          <p:cNvGraphicFramePr/>
          <p:nvPr>
            <p:extLst>
              <p:ext uri="{D42A27DB-BD31-4B8C-83A1-F6EECF244321}">
                <p14:modId xmlns:p14="http://schemas.microsoft.com/office/powerpoint/2010/main" val="1231769402"/>
              </p:ext>
            </p:extLst>
          </p:nvPr>
        </p:nvGraphicFramePr>
        <p:xfrm>
          <a:off x="3574472" y="758952"/>
          <a:ext cx="8039595" cy="5330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a:extLst>
              <a:ext uri="{FF2B5EF4-FFF2-40B4-BE49-F238E27FC236}">
                <a16:creationId xmlns:a16="http://schemas.microsoft.com/office/drawing/2014/main" id="{77CBBE6C-0BCE-4011-B250-9B3E7449BD38}"/>
              </a:ext>
            </a:extLst>
          </p:cNvPr>
          <p:cNvSpPr txBox="1">
            <a:spLocks/>
          </p:cNvSpPr>
          <p:nvPr/>
        </p:nvSpPr>
        <p:spPr>
          <a:xfrm>
            <a:off x="0" y="1868554"/>
            <a:ext cx="3426591" cy="4332399"/>
          </a:xfrm>
          <a:prstGeom prst="rect">
            <a:avLst/>
          </a:prstGeom>
        </p:spPr>
        <p:txBody>
          <a:bodyPr anchor="t">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GB" sz="3200"/>
              <a:t>South Oxfordshire</a:t>
            </a:r>
          </a:p>
        </p:txBody>
      </p:sp>
    </p:spTree>
    <p:extLst>
      <p:ext uri="{BB962C8B-B14F-4D97-AF65-F5344CB8AC3E}">
        <p14:creationId xmlns:p14="http://schemas.microsoft.com/office/powerpoint/2010/main" val="3629505099"/>
      </p:ext>
    </p:extLst>
  </p:cSld>
  <p:clrMapOvr>
    <a:masterClrMapping/>
  </p:clrMapOvr>
</p:sld>
</file>

<file path=ppt/theme/theme1.xml><?xml version="1.0" encoding="utf-8"?>
<a:theme xmlns:a="http://schemas.openxmlformats.org/drawingml/2006/main" name="Frame">
  <a:themeElements>
    <a:clrScheme name="SAV approved colours">
      <a:dk1>
        <a:srgbClr val="000000"/>
      </a:dk1>
      <a:lt1>
        <a:srgbClr val="FFFFFF"/>
      </a:lt1>
      <a:dk2>
        <a:srgbClr val="545454"/>
      </a:dk2>
      <a:lt2>
        <a:srgbClr val="BFBFBF"/>
      </a:lt2>
      <a:accent1>
        <a:srgbClr val="88C9C1"/>
      </a:accent1>
      <a:accent2>
        <a:srgbClr val="00A0AF"/>
      </a:accent2>
      <a:accent3>
        <a:srgbClr val="00446A"/>
      </a:accent3>
      <a:accent4>
        <a:srgbClr val="008868"/>
      </a:accent4>
      <a:accent5>
        <a:srgbClr val="1AB39F"/>
      </a:accent5>
      <a:accent6>
        <a:srgbClr val="1F3C7C"/>
      </a:accent6>
      <a:hlink>
        <a:srgbClr val="90BB23"/>
      </a:hlink>
      <a:folHlink>
        <a:srgbClr val="EE700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DE842D26DDD2D46A5D90FAD54C8083A" ma:contentTypeVersion="13" ma:contentTypeDescription="Create a new document." ma:contentTypeScope="" ma:versionID="4435f1d1ea8edf5741a6a7860094677e">
  <xsd:schema xmlns:xsd="http://www.w3.org/2001/XMLSchema" xmlns:xs="http://www.w3.org/2001/XMLSchema" xmlns:p="http://schemas.microsoft.com/office/2006/metadata/properties" xmlns:ns2="74585326-b987-4d98-b476-6c4e7e5ae57b" targetNamespace="http://schemas.microsoft.com/office/2006/metadata/properties" ma:root="true" ma:fieldsID="f1cfb89f0a6278911af13919252bdf72" ns2:_="">
    <xsd:import namespace="74585326-b987-4d98-b476-6c4e7e5ae57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MediaServiceOCR"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585326-b987-4d98-b476-6c4e7e5ae5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indexed="true"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05fed6d7-891e-4ce3-9451-83843144b106"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4585326-b987-4d98-b476-6c4e7e5ae57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F6EFDDC-6D7C-45F0-A3F9-AB893A46CD3D}">
  <ds:schemaRefs>
    <ds:schemaRef ds:uri="http://schemas.microsoft.com/sharepoint/v3/contenttype/forms"/>
  </ds:schemaRefs>
</ds:datastoreItem>
</file>

<file path=customXml/itemProps2.xml><?xml version="1.0" encoding="utf-8"?>
<ds:datastoreItem xmlns:ds="http://schemas.openxmlformats.org/officeDocument/2006/customXml" ds:itemID="{97BB19BF-F057-40FA-95FC-46D0FCB7DB3E}">
  <ds:schemaRefs>
    <ds:schemaRef ds:uri="74585326-b987-4d98-b476-6c4e7e5ae57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FC6E9D2-59A8-47C9-93D7-E007CDB73672}">
  <ds:schemaRefs>
    <ds:schemaRef ds:uri="74585326-b987-4d98-b476-6c4e7e5ae57b"/>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TM03457475[[fn=Frame]]</Template>
  <TotalTime>143</TotalTime>
  <Words>2776</Words>
  <Application>Microsoft Office PowerPoint</Application>
  <PresentationFormat>Widescreen</PresentationFormat>
  <Paragraphs>126</Paragraphs>
  <Slides>26</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Aptos</vt:lpstr>
      <vt:lpstr>Arial</vt:lpstr>
      <vt:lpstr>Arial (Body)</vt:lpstr>
      <vt:lpstr>Calibri</vt:lpstr>
      <vt:lpstr>Open Sans</vt:lpstr>
      <vt:lpstr>Times New Roman</vt:lpstr>
      <vt:lpstr>Univers</vt:lpstr>
      <vt:lpstr>Wingdings 2</vt:lpstr>
      <vt:lpstr>Frame</vt:lpstr>
      <vt:lpstr>South and Vale Community Safety Partnership Plan 2025-2028       </vt:lpstr>
      <vt:lpstr>Foreword from South and Vale Community Safety Partnership Chair(s)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Keeping our communities safe</vt:lpstr>
      <vt:lpstr>Working together to prevent violence in South and Vale</vt:lpstr>
      <vt:lpstr>   PRIORITY 1:  Domestic Abuse </vt:lpstr>
      <vt:lpstr>PowerPoint Presentation</vt:lpstr>
      <vt:lpstr>   PRIORITY 2: Modern Slavery and  Exploitation</vt:lpstr>
      <vt:lpstr>PowerPoint Presentation</vt:lpstr>
      <vt:lpstr>   PRIORITY 3: Serious Violence   </vt:lpstr>
      <vt:lpstr>PowerPoint Presentation</vt:lpstr>
      <vt:lpstr>PowerPoint Presentation</vt:lpstr>
      <vt:lpstr>PRIORITY 4: Anti-Social Behaviour (ASB)</vt:lpstr>
      <vt:lpstr>PowerPoint Presentation</vt:lpstr>
      <vt:lpstr>Alternative formats of this publication are available upon request.  The South and Vale Community Safety Plan will be reviewed, refreshed and modified annually.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South and Vale Community Safety Partnership Plan 2022-2025</dc:title>
  <dc:creator>Brown, Karen</dc:creator>
  <cp:lastModifiedBy>Karen Brown</cp:lastModifiedBy>
  <cp:revision>3</cp:revision>
  <dcterms:created xsi:type="dcterms:W3CDTF">2022-08-23T13:54:07Z</dcterms:created>
  <dcterms:modified xsi:type="dcterms:W3CDTF">2026-06-02T08:32:54Z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227400</vt:r8>
  </property>
  <property fmtid="{D5CDD505-2E9C-101B-9397-08002B2CF9AE}" pid="3" name="ContentTypeId">
    <vt:lpwstr>0x010100CDE842D26DDD2D46A5D90FAD54C8083A</vt:lpwstr>
  </property>
  <property fmtid="{D5CDD505-2E9C-101B-9397-08002B2CF9AE}" pid="4" name="MediaServiceImageTags">
    <vt:lpwstr/>
  </property>
</Properties>
</file>