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86" d="100"/>
          <a:sy n="86" d="100"/>
        </p:scale>
        <p:origin x="7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494A0-9B4B-40DC-A9FF-778107636A9E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3D33D1-F52C-4A58-9944-EACC559DB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885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3D33D1-F52C-4A58-9944-EACC559DB99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779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3D33D1-F52C-4A58-9944-EACC559DB99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579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3D33D1-F52C-4A58-9944-EACC559DB99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599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3D33D1-F52C-4A58-9944-EACC559DB99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722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3D33D1-F52C-4A58-9944-EACC559DB99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453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057D68-344E-B7C6-2FD3-49AA09AFB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179058E-F5EF-659B-14E5-B0347BEFC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A7BFBD-7A68-9AA9-DBC2-44E0F434C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1988-0F69-4DE5-9194-669633CFD233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8B68BB-FD22-801E-1ABD-6BE4B4963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1A2822-1DE2-5475-2DE7-D5330DEA0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EF53-64F0-4C4D-BE20-5C15EF2CA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288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9CF6DB-7FBC-630A-CFE7-12402FBC5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FD71E88-171A-4903-B333-258D5EB4F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772B70-0750-4B35-B215-57CFFEB4D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1988-0F69-4DE5-9194-669633CFD233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3C73E63-D8BD-A184-8F1D-7B5ACB18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69E756-4584-0C11-5E5A-326864DF5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EF53-64F0-4C4D-BE20-5C15EF2CA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02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12612D2-CB39-830C-53EF-7041589A4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EE3E811-6CA3-922F-4F58-E04FEB840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D13EB5-9DCF-8464-8B5F-B4D077E98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1988-0F69-4DE5-9194-669633CFD233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983995-3763-945B-D8B4-AF7C2B49D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0D02B7-BEEA-241C-C2F5-AC571B061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EF53-64F0-4C4D-BE20-5C15EF2CA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00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CD1626-423F-2D36-5913-9B2A4F568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D9D206-F4EB-CB72-F5D4-85D37BE70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4F0FC0-B17B-9A0D-3591-20703906C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1988-0F69-4DE5-9194-669633CFD233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905007-4EE2-8DE7-993E-342356D6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27ACD7-B527-560C-DE1C-8F41C72B1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EF53-64F0-4C4D-BE20-5C15EF2CA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72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9139A9-592E-ECBC-6C52-B8E7652C9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134B3EC-19D1-1F91-5A38-E733D0912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8816AB-6D8A-D01E-763C-955327E55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1988-0F69-4DE5-9194-669633CFD233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1D97BE-6F6C-FA57-3FC0-D5101C347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601960-60E0-7828-8237-655A75AAA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EF53-64F0-4C4D-BE20-5C15EF2CA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84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AC0AA1-79B0-49C6-3DAE-A89222E52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4C7ACD-801E-7EE3-6976-FBBC1F9216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78DD7B1-3EA6-9952-5701-F4D30F9BC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0298EB1-296E-4F93-0EFA-0F1139745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1988-0F69-4DE5-9194-669633CFD233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48C3D4D-B3BC-F02E-EA71-DB25AFDF1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68FB28-A2D3-4054-79BF-8D423B86C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EF53-64F0-4C4D-BE20-5C15EF2CA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31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063EED-7828-05FF-E5A3-98B3FC971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87C72C7-888D-33BB-4EAA-14900565D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F2FF69-0BB2-5350-D92C-C68E432DA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895904A-649F-63AD-EDF3-8D4299264F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9748AC1-EE29-7234-0E84-59E6E67A2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69CC1EA-E13C-6C60-374B-43E6184E4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1988-0F69-4DE5-9194-669633CFD233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2A2687C-D397-5B45-33E4-3C81785CE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86B0838-4B47-562B-8CFA-D457D5B33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EF53-64F0-4C4D-BE20-5C15EF2CA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91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57C3B6-7231-8C9C-302A-89C907FF9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7FEBC5A-4852-00CC-ACE1-0C0B264AF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1988-0F69-4DE5-9194-669633CFD233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029E410-DE4E-6B12-8F17-66B1F3E36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D17D9AC-9E55-8A5C-9903-23FE699DA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EF53-64F0-4C4D-BE20-5C15EF2CA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78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D424211-46C3-6495-2C39-CC04C6A3C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1988-0F69-4DE5-9194-669633CFD233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5F8EE79-280B-1280-8034-AC64DDE6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0F1FBDE-E017-60A5-0741-6C551B75F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EF53-64F0-4C4D-BE20-5C15EF2CA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11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BF0642-98EC-F295-92F7-ED34CBF91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43F563-28EE-F052-F200-DE85C34FA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22F8801-FDE9-E9FD-C25B-B162A105A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B5519B8-F90B-1DF5-37F9-74FD89D37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1988-0F69-4DE5-9194-669633CFD233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9595CF6-974A-560B-5370-B533ACC33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871912-3B7A-D77E-32EC-FA9B20C16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EF53-64F0-4C4D-BE20-5C15EF2CA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5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1A05A2-FA73-EBB0-C1A9-491F69D6E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03E40FD-7E1C-845F-A999-8669F19720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89EE9B9-CED9-2898-BE43-B0AE86AEB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F72480F-F97F-5EB0-E8A1-9D5E07259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1988-0F69-4DE5-9194-669633CFD233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AFD20F4-97FC-7203-0F97-D7E1A139F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B9FB3A0-67CF-783A-7205-E7099B107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EF53-64F0-4C4D-BE20-5C15EF2CA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09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E28A707-0D9B-3C95-9370-AFB182B83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D53F5CA-927C-99B7-FCC1-F32367524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EE33BB-A7CB-1DD0-6727-7CE245DE82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11988-0F69-4DE5-9194-669633CFD233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41C98D-5300-0F83-E3C8-39CE1478D2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5D8BB0-4DA0-882E-0192-45787039B1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0EF53-64F0-4C4D-BE20-5C15EF2CA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28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oalc.org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view.officeapps.live.com/op/view.aspx?src=https://www.electoralcommission.org.uk/sites/default/files/2022-06/Nomination%20pack%20parish%20council%20election.doc&amp;wdOrigin=BROWSELIN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ectoralcommission.org.uk/sites/default/files/2022-06/Part%201%20Can%20you%20stand%20for%20election%20Parish%20LGE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59D68B-BF7A-1725-5411-D05680FF6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110037"/>
          </a:xfrm>
        </p:spPr>
        <p:txBody>
          <a:bodyPr>
            <a:normAutofit/>
          </a:bodyPr>
          <a:lstStyle/>
          <a:p>
            <a:r>
              <a:rPr lang="en-GB" i="1" dirty="0"/>
              <a:t>So you think you’d like to be a parish/town councillor?</a:t>
            </a:r>
            <a:br>
              <a:rPr lang="en-GB" i="1" dirty="0"/>
            </a:br>
            <a:r>
              <a:rPr lang="en-GB" i="1" dirty="0"/>
              <a:t/>
            </a:r>
            <a:br>
              <a:rPr lang="en-GB" i="1" dirty="0"/>
            </a:br>
            <a:r>
              <a:rPr lang="en-GB" sz="3600" dirty="0"/>
              <a:t>One hour online session on the basics of being a local councillor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1A111DE-CF5C-1D17-66C8-6D4EFCCBC7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953760"/>
            <a:ext cx="9144000" cy="477520"/>
          </a:xfrm>
        </p:spPr>
        <p:txBody>
          <a:bodyPr>
            <a:normAutofit fontScale="47500" lnSpcReduction="20000"/>
          </a:bodyPr>
          <a:lstStyle/>
          <a:p>
            <a:r>
              <a:rPr lang="en-GB" dirty="0"/>
              <a:t>Oxfordshire Association of Local Councils (OALC) 2023</a:t>
            </a:r>
          </a:p>
          <a:p>
            <a:r>
              <a:rPr lang="en-GB" dirty="0">
                <a:hlinkClick r:id="rId3"/>
              </a:rPr>
              <a:t>info@oalc.org.uk</a:t>
            </a:r>
            <a:r>
              <a:rPr lang="en-GB" dirty="0"/>
              <a:t> 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xmlns="" id="{F08E71C3-BB8E-C261-5C00-109AE3DE5B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018" y="1157606"/>
            <a:ext cx="1028844" cy="6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00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A7B238-66D8-E480-7E13-2D2801CE1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i="1" dirty="0"/>
              <a:t>So you think you’d like to be a parish/town councillor?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68F2E5-FA2D-029B-4C9C-F8D950FFE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Bottom tier of local government. In Oxfordshire there are 249 PC’s, 5 District Councils and a County Council (budget £450m)</a:t>
            </a:r>
          </a:p>
          <a:p>
            <a:r>
              <a:rPr lang="en-GB" dirty="0"/>
              <a:t>Parish councils only comment on planning applications; they are not the Local Planning Authority</a:t>
            </a:r>
          </a:p>
          <a:p>
            <a:r>
              <a:rPr lang="en-GB" dirty="0"/>
              <a:t>Parish councils </a:t>
            </a:r>
            <a:r>
              <a:rPr lang="en-GB" b="1" u="sng" dirty="0"/>
              <a:t>not </a:t>
            </a:r>
            <a:r>
              <a:rPr lang="en-GB" dirty="0"/>
              <a:t>responsible for planning (although they can do a Neighbourhood Development Plan), highways, planning, waste, education, etc.</a:t>
            </a:r>
          </a:p>
          <a:p>
            <a:r>
              <a:rPr lang="en-GB" dirty="0"/>
              <a:t>Parish council is funded by the precept. Do a budget, set precept and the district council (billing authority) collects it and pays it to parish council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693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557BD-5861-92F7-44F6-B3E7D26B0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i="1" dirty="0"/>
              <a:t>So you think you’d like to be a parish/town councillor?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7B8837-E5C6-CF5E-7856-0169AF1DA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May be other sources of income – lettings, fees, etc.</a:t>
            </a:r>
          </a:p>
          <a:p>
            <a:r>
              <a:rPr lang="en-GB" dirty="0"/>
              <a:t>Subject to audit, internal &amp; external. It’s public money, you are accountable for spending it wisely.</a:t>
            </a:r>
          </a:p>
          <a:p>
            <a:r>
              <a:rPr lang="en-GB" dirty="0"/>
              <a:t>Parish councils are local authorities; they can only do what legislation allows them to – Local Government Act 1972. Created in 1894 split from ecclesiastical parishes</a:t>
            </a:r>
          </a:p>
          <a:p>
            <a:r>
              <a:rPr lang="en-GB" dirty="0"/>
              <a:t>It is not a business, no decisions by email – open, transparent and democratic</a:t>
            </a:r>
          </a:p>
          <a:p>
            <a:r>
              <a:rPr lang="en-GB" dirty="0"/>
              <a:t> Clerk (proper officer) does 95% of the work</a:t>
            </a:r>
          </a:p>
        </p:txBody>
      </p:sp>
    </p:spTree>
    <p:extLst>
      <p:ext uri="{BB962C8B-B14F-4D97-AF65-F5344CB8AC3E}">
        <p14:creationId xmlns:p14="http://schemas.microsoft.com/office/powerpoint/2010/main" val="1393321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6464B2-F95D-7CEA-57BB-090D44FD7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i="1" dirty="0"/>
              <a:t>So you think you’d like to be a parish/town councillor?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A44E78-10BA-7711-D305-C2121DF86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This election will be 4</a:t>
            </a:r>
            <a:r>
              <a:rPr lang="en-GB" baseline="30000" dirty="0"/>
              <a:t>th</a:t>
            </a:r>
            <a:r>
              <a:rPr lang="en-GB" dirty="0"/>
              <a:t> May 2023.</a:t>
            </a:r>
          </a:p>
          <a:p>
            <a:r>
              <a:rPr lang="en-GB" dirty="0"/>
              <a:t>Nomination papers have to be submitted to your district council, Democratic Services by 4pm 4</a:t>
            </a:r>
            <a:r>
              <a:rPr lang="en-GB" baseline="30000" dirty="0"/>
              <a:t>th</a:t>
            </a:r>
            <a:r>
              <a:rPr lang="en-GB" dirty="0"/>
              <a:t> April – your responsibility, not clerk’s</a:t>
            </a:r>
          </a:p>
          <a:p>
            <a:r>
              <a:rPr lang="en-GB" dirty="0"/>
              <a:t>The nomination form will ask for full name, home address, political party (if there is one), 2 subscribers on electoral role; more info here -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Nomination pack parish council election.doc (live.com)</a:t>
            </a:r>
            <a:r>
              <a:rPr lang="en-US" dirty="0"/>
              <a:t> or from your district council or parish clerk</a:t>
            </a:r>
            <a:endParaRPr lang="en-GB" dirty="0"/>
          </a:p>
          <a:p>
            <a:r>
              <a:rPr lang="en-GB" dirty="0"/>
              <a:t>Don’t leave submitting it to 3.45pm on 4</a:t>
            </a:r>
            <a:r>
              <a:rPr lang="en-GB" baseline="30000" dirty="0"/>
              <a:t>th</a:t>
            </a:r>
            <a:r>
              <a:rPr lang="en-GB" dirty="0"/>
              <a:t> April</a:t>
            </a:r>
          </a:p>
          <a:p>
            <a:r>
              <a:rPr lang="en-GB" dirty="0"/>
              <a:t>Notice of poll Tuesday 25</a:t>
            </a:r>
            <a:r>
              <a:rPr lang="en-GB" baseline="30000" dirty="0"/>
              <a:t>th</a:t>
            </a:r>
            <a:r>
              <a:rPr lang="en-GB" dirty="0"/>
              <a:t> April. A lot of parish council elections are not contested </a:t>
            </a:r>
            <a:r>
              <a:rPr lang="en-GB" dirty="0">
                <a:sym typeface="Wingdings" panose="05000000000000000000" pitchFamily="2" charset="2"/>
              </a:rPr>
              <a:t>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518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096354-F66B-1BE4-D4E7-4B8BAA65E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i="1" dirty="0"/>
              <a:t>So you think you’d like to be a parish/town councillor?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BEB81E-60E1-204D-2EDA-D9CE49B4B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If it is contested, then polling will be on Thursday 4</a:t>
            </a:r>
            <a:r>
              <a:rPr lang="en-GB" baseline="30000" dirty="0"/>
              <a:t>th</a:t>
            </a:r>
            <a:r>
              <a:rPr lang="en-GB" dirty="0"/>
              <a:t> May 7am-10pm</a:t>
            </a:r>
          </a:p>
          <a:p>
            <a:pPr marL="0" indent="0">
              <a:buNone/>
            </a:pPr>
            <a:r>
              <a:rPr lang="en-GB" dirty="0"/>
              <a:t>Counting - slightly complicated by Coronation on Saturday 6</a:t>
            </a:r>
            <a:r>
              <a:rPr lang="en-GB" baseline="30000" dirty="0"/>
              <a:t>th</a:t>
            </a:r>
            <a:r>
              <a:rPr lang="en-GB" dirty="0"/>
              <a:t> May and bank holiday on Monday 8</a:t>
            </a:r>
            <a:r>
              <a:rPr lang="en-GB" baseline="30000" dirty="0"/>
              <a:t>th</a:t>
            </a:r>
            <a:r>
              <a:rPr lang="en-GB" dirty="0"/>
              <a:t> May</a:t>
            </a:r>
          </a:p>
          <a:p>
            <a:pPr marL="0" indent="0">
              <a:buNone/>
            </a:pPr>
            <a:r>
              <a:rPr lang="en-GB" dirty="0"/>
              <a:t>District council elections counted first, parish councils afterwards</a:t>
            </a:r>
          </a:p>
          <a:p>
            <a:pPr marL="0" indent="0">
              <a:buNone/>
            </a:pPr>
            <a:r>
              <a:rPr lang="en-GB" dirty="0"/>
              <a:t>Councillors retire from office four days after the ordinary election</a:t>
            </a:r>
          </a:p>
          <a:p>
            <a:pPr marL="0" indent="0">
              <a:buNone/>
            </a:pPr>
            <a:r>
              <a:rPr lang="en-GB" dirty="0"/>
              <a:t>At the first meeting of the council year, the Annual Meeting, to be held between 9</a:t>
            </a:r>
            <a:r>
              <a:rPr lang="en-GB" baseline="30000" dirty="0"/>
              <a:t>th</a:t>
            </a:r>
            <a:r>
              <a:rPr lang="en-GB" dirty="0"/>
              <a:t> -23</a:t>
            </a:r>
            <a:r>
              <a:rPr lang="en-GB" baseline="30000" dirty="0"/>
              <a:t>rd</a:t>
            </a:r>
            <a:r>
              <a:rPr lang="en-GB" dirty="0"/>
              <a:t>  May, the new Chair is elected and all councillors have to sign their Acceptance of Office at or before that meeting.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798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536CBD-2F07-093E-10EA-BD2DF609C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i="1" dirty="0"/>
              <a:t>So you think you’d like to be a parish/town councillor?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341F5B-9ECE-F763-E66E-9456C74B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Congratulations - you can now do exciting things for and on behalf of your community!</a:t>
            </a:r>
          </a:p>
          <a:p>
            <a:endParaRPr lang="en-GB" dirty="0"/>
          </a:p>
          <a:p>
            <a:r>
              <a:rPr lang="en-GB" dirty="0"/>
              <a:t>Attend several meetings before putting yourself forward </a:t>
            </a:r>
          </a:p>
          <a:p>
            <a:r>
              <a:rPr lang="en-GB" dirty="0"/>
              <a:t>Don’t worry you should receive an induction pack from the Clerk</a:t>
            </a:r>
          </a:p>
          <a:p>
            <a:r>
              <a:rPr lang="en-GB" dirty="0"/>
              <a:t>Ask for an experienced councillor to be your buddy/mentor for the first six+ months</a:t>
            </a:r>
          </a:p>
          <a:p>
            <a:r>
              <a:rPr lang="en-GB" dirty="0"/>
              <a:t>Ask questions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250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0CF3F9-3825-E1A8-F6F8-16BABE416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i="1" dirty="0"/>
              <a:t>Congratulations – you </a:t>
            </a:r>
            <a:r>
              <a:rPr lang="en-GB" sz="2800" i="1" dirty="0" smtClean="0"/>
              <a:t>might </a:t>
            </a:r>
            <a:r>
              <a:rPr lang="en-GB" sz="2800" i="1" dirty="0"/>
              <a:t>now </a:t>
            </a:r>
            <a:r>
              <a:rPr lang="en-GB" sz="2800" i="1" dirty="0" smtClean="0"/>
              <a:t>stand as a </a:t>
            </a:r>
            <a:r>
              <a:rPr lang="en-GB" sz="2800" i="1" dirty="0"/>
              <a:t>parish/town councillor!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ED33CE-57DA-46A2-1F23-45C04C284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But you must have questions…</a:t>
            </a:r>
          </a:p>
          <a:p>
            <a:r>
              <a:rPr lang="en-GB" dirty="0"/>
              <a:t>I’ll look silly because I might not get many votes</a:t>
            </a:r>
          </a:p>
          <a:p>
            <a:r>
              <a:rPr lang="en-GB" dirty="0"/>
              <a:t>I don’t want to sign the Code of Conduct</a:t>
            </a:r>
          </a:p>
          <a:p>
            <a:r>
              <a:rPr lang="en-GB" dirty="0"/>
              <a:t>I haven’t lived in the village very long</a:t>
            </a:r>
          </a:p>
          <a:p>
            <a:r>
              <a:rPr lang="en-GB" dirty="0"/>
              <a:t>I don’t understand how it works</a:t>
            </a:r>
          </a:p>
          <a:p>
            <a:r>
              <a:rPr lang="en-GB" dirty="0"/>
              <a:t>……….?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887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AE8AF9-8FF0-D76B-6D12-33E3CF235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i="1" dirty="0"/>
              <a:t>So you think you’d like to be a parish/town councillor?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1FAF31-2740-B81F-A523-BEAEFDE26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4640"/>
            <a:ext cx="10515600" cy="4612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/>
              <a:t>Are you eligible to stand? </a:t>
            </a:r>
            <a:r>
              <a:rPr lang="en-GB" dirty="0"/>
              <a:t>To be a candidate you must:</a:t>
            </a:r>
          </a:p>
          <a:p>
            <a:r>
              <a:rPr lang="en-GB" dirty="0"/>
              <a:t>Be 18 years or over, no top age limit (!)</a:t>
            </a:r>
          </a:p>
          <a:p>
            <a:r>
              <a:rPr lang="en-GB" dirty="0"/>
              <a:t>Be a British citizen, an eligible Commonwealth citizen or a citizen of any member state of the EU;</a:t>
            </a:r>
          </a:p>
          <a:p>
            <a:r>
              <a:rPr lang="en-GB" b="1" u="sng" dirty="0"/>
              <a:t>and</a:t>
            </a:r>
            <a:r>
              <a:rPr lang="en-GB" dirty="0"/>
              <a:t> meet at least one of the following four qualifications:</a:t>
            </a:r>
          </a:p>
          <a:p>
            <a:pPr marL="514350" indent="-514350">
              <a:buAutoNum type="alphaLcPeriod"/>
            </a:pPr>
            <a:r>
              <a:rPr lang="en-GB" dirty="0"/>
              <a:t>You are registered as a local government elector for the parish in which you want to stand </a:t>
            </a:r>
          </a:p>
          <a:p>
            <a:pPr marL="514350" indent="-514350">
              <a:buAutoNum type="alphaLcPeriod"/>
            </a:pPr>
            <a:r>
              <a:rPr lang="en-GB" dirty="0"/>
              <a:t>You have occupied (as owner or tenant) land or other premises in the parish in the past 12 months</a:t>
            </a:r>
          </a:p>
        </p:txBody>
      </p:sp>
    </p:spTree>
    <p:extLst>
      <p:ext uri="{BB962C8B-B14F-4D97-AF65-F5344CB8AC3E}">
        <p14:creationId xmlns:p14="http://schemas.microsoft.com/office/powerpoint/2010/main" val="369284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F27797-1591-2C55-9857-D70141883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i="1" dirty="0"/>
              <a:t>So you think you’d like to be a parish/town councillor?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459490-8C8E-D913-52AE-735A5E436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c. Your main place of work in the past 12 months has been in the parish</a:t>
            </a:r>
          </a:p>
          <a:p>
            <a:pPr marL="0" indent="0">
              <a:buNone/>
            </a:pPr>
            <a:r>
              <a:rPr lang="en-GB" dirty="0"/>
              <a:t>d. You have lived in the parish or within three miles of it in the past 12 months.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More info on the Electoral Commission website -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Part 1 Can you stand for election P and C (electoralcommission.org.uk)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727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FEB7BE-A756-44DE-D925-E3710ABDB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i="1" dirty="0"/>
              <a:t>So you think you’d like to be a parish/town councillor?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986757-8E65-041F-D278-426C93F3A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u="sng" dirty="0"/>
              <a:t>Disqualifications are:</a:t>
            </a:r>
          </a:p>
          <a:p>
            <a:r>
              <a:rPr lang="en-GB" dirty="0"/>
              <a:t>You are employed by the council</a:t>
            </a:r>
          </a:p>
          <a:p>
            <a:r>
              <a:rPr lang="en-GB" dirty="0"/>
              <a:t>You are subject to a bankruptcy restrictions order </a:t>
            </a:r>
          </a:p>
          <a:p>
            <a:r>
              <a:rPr lang="en-GB" dirty="0"/>
              <a:t>You have been sentenced to a term of imprisonment of three months or more</a:t>
            </a:r>
          </a:p>
          <a:p>
            <a:r>
              <a:rPr lang="en-GB" dirty="0"/>
              <a:t>You have been disqualified under the Representation of the People Act 1983 (which covers corrupt electoral practices)</a:t>
            </a:r>
          </a:p>
          <a:p>
            <a:r>
              <a:rPr lang="en-GB" dirty="0"/>
              <a:t>You are subject to the notification requirement, Part 2 Sexual Offences Act 2003</a:t>
            </a:r>
          </a:p>
          <a:p>
            <a:pPr marL="0" indent="0">
              <a:buNone/>
            </a:pPr>
            <a:r>
              <a:rPr lang="en-GB" dirty="0"/>
              <a:t>(It is </a:t>
            </a:r>
            <a:r>
              <a:rPr lang="en-GB" u="sng" dirty="0"/>
              <a:t>your responsibility </a:t>
            </a:r>
            <a:r>
              <a:rPr lang="en-GB" dirty="0"/>
              <a:t>to ensure you are eligible. You have to sign the nomination paper to confirm eligibility. It is a criminal offence to make a false statement.)</a:t>
            </a:r>
          </a:p>
        </p:txBody>
      </p:sp>
    </p:spTree>
    <p:extLst>
      <p:ext uri="{BB962C8B-B14F-4D97-AF65-F5344CB8AC3E}">
        <p14:creationId xmlns:p14="http://schemas.microsoft.com/office/powerpoint/2010/main" val="157026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FA0442-7101-FFFB-A0A7-D00F5288A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i="1" dirty="0"/>
              <a:t>So you think you’d like to be a parish/town councillor?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DF7B2B-8F0F-AF99-7BE4-D44015481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If you are elected, the term of office is 4 years until the next ‘ordinary election’</a:t>
            </a:r>
          </a:p>
          <a:p>
            <a:r>
              <a:rPr lang="en-GB" dirty="0"/>
              <a:t>‘Casual vacancies’ do arise during the 4-year term</a:t>
            </a:r>
          </a:p>
          <a:p>
            <a:r>
              <a:rPr lang="en-GB" dirty="0"/>
              <a:t>All members of the council stand down at the end of their term</a:t>
            </a:r>
          </a:p>
          <a:p>
            <a:r>
              <a:rPr lang="en-GB" dirty="0"/>
              <a:t>All seats become available whatever the size of your council</a:t>
            </a:r>
          </a:p>
          <a:p>
            <a:r>
              <a:rPr lang="en-GB" dirty="0"/>
              <a:t>Existing councillors who want to continue in office have to stand for re-election</a:t>
            </a:r>
          </a:p>
          <a:p>
            <a:r>
              <a:rPr lang="en-GB" dirty="0"/>
              <a:t>If there are more valid nominations than seats then an election will be held</a:t>
            </a:r>
          </a:p>
          <a:p>
            <a:r>
              <a:rPr lang="en-GB" dirty="0"/>
              <a:t>If there the same number of nominations as seats, those candidates will be elected unopposed – it is an election but an uncontested one.</a:t>
            </a:r>
          </a:p>
        </p:txBody>
      </p:sp>
    </p:spTree>
    <p:extLst>
      <p:ext uri="{BB962C8B-B14F-4D97-AF65-F5344CB8AC3E}">
        <p14:creationId xmlns:p14="http://schemas.microsoft.com/office/powerpoint/2010/main" val="1059627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3E4196-856D-AB58-9576-05835B7AA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i="1" dirty="0"/>
              <a:t>So you think you’d like to be a parish/town councillor?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FBFB09-B205-F2C6-3795-D44168A14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/>
              <a:t>What is a councillor expected to do?</a:t>
            </a:r>
          </a:p>
          <a:p>
            <a:r>
              <a:rPr lang="en-GB" dirty="0"/>
              <a:t>Technically you are an elected representative. You hold a public office, you are not a volunteer</a:t>
            </a:r>
          </a:p>
          <a:p>
            <a:r>
              <a:rPr lang="en-GB" dirty="0"/>
              <a:t>Listen to </a:t>
            </a:r>
            <a:r>
              <a:rPr lang="en-GB" b="1" u="sng" dirty="0"/>
              <a:t>all </a:t>
            </a:r>
            <a:r>
              <a:rPr lang="en-GB" dirty="0"/>
              <a:t>the views of your community, not just those who shout the loudest!</a:t>
            </a:r>
          </a:p>
          <a:p>
            <a:r>
              <a:rPr lang="en-GB" dirty="0"/>
              <a:t>You are </a:t>
            </a:r>
            <a:r>
              <a:rPr lang="en-GB" b="1" dirty="0"/>
              <a:t>summoned</a:t>
            </a:r>
            <a:r>
              <a:rPr lang="en-GB" dirty="0"/>
              <a:t> to attend meetings</a:t>
            </a:r>
          </a:p>
          <a:p>
            <a:r>
              <a:rPr lang="en-GB" dirty="0"/>
              <a:t>Make informed positive contributions to discussions, listen to all views in a respectful &amp; civilised way</a:t>
            </a:r>
          </a:p>
          <a:p>
            <a:r>
              <a:rPr lang="en-GB" dirty="0"/>
              <a:t>Individual councillors have no executive power</a:t>
            </a:r>
          </a:p>
          <a:p>
            <a:endParaRPr lang="en-GB" dirty="0"/>
          </a:p>
          <a:p>
            <a:pPr marL="0" indent="0">
              <a:buNone/>
            </a:pP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2447967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7B582B-81F6-EF5B-B35C-400A7E98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i="1" dirty="0"/>
              <a:t>So you think you’d like to be a parish/town councillor?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39DB05-9773-2404-7672-5638C392B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the council as a corporate entity that makes the decisions</a:t>
            </a:r>
          </a:p>
          <a:p>
            <a:r>
              <a:rPr lang="en-GB" dirty="0"/>
              <a:t>So no personal liability unless you act individually in an unreasonable way</a:t>
            </a:r>
          </a:p>
          <a:p>
            <a:r>
              <a:rPr lang="en-GB" dirty="0"/>
              <a:t>Must sign and abide by the Code of Conduct (Nolan Principles of Conduct in Public Life) &amp; fill in your Register of Interests which will be publicly available</a:t>
            </a:r>
          </a:p>
          <a:p>
            <a:r>
              <a:rPr lang="en-GB" dirty="0"/>
              <a:t>Act in an open, professional and democratic way in the best interests of the whole community</a:t>
            </a:r>
          </a:p>
        </p:txBody>
      </p:sp>
    </p:spTree>
    <p:extLst>
      <p:ext uri="{BB962C8B-B14F-4D97-AF65-F5344CB8AC3E}">
        <p14:creationId xmlns:p14="http://schemas.microsoft.com/office/powerpoint/2010/main" val="1047044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67B453-5C92-0A08-30D0-25A008165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i="1" dirty="0"/>
              <a:t>So you think you’d like to be a parish/town councillor?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CB9A74-D3AB-24BF-CF3C-A94DC1BCE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u="sng" dirty="0"/>
              <a:t>Skills that make a good councillor</a:t>
            </a:r>
          </a:p>
          <a:p>
            <a:r>
              <a:rPr lang="en-GB" dirty="0"/>
              <a:t>Patience – things move slowly if you only meet monthly</a:t>
            </a:r>
          </a:p>
          <a:p>
            <a:r>
              <a:rPr lang="en-GB" dirty="0"/>
              <a:t>Have an open mind – over my dead body = predetermination</a:t>
            </a:r>
          </a:p>
          <a:p>
            <a:r>
              <a:rPr lang="en-GB" dirty="0"/>
              <a:t>Calm – things can get very heated (planning)</a:t>
            </a:r>
          </a:p>
          <a:p>
            <a:r>
              <a:rPr lang="en-GB" dirty="0"/>
              <a:t>Be organised – separate council email account; separate the public (</a:t>
            </a:r>
            <a:r>
              <a:rPr lang="en-GB" dirty="0" err="1"/>
              <a:t>cllr</a:t>
            </a:r>
            <a:r>
              <a:rPr lang="en-GB" dirty="0"/>
              <a:t>) from the private</a:t>
            </a:r>
          </a:p>
          <a:p>
            <a:r>
              <a:rPr lang="en-GB" dirty="0"/>
              <a:t>Do your homework – read the papers before (not at) the meeting; be informed about all sides of a project</a:t>
            </a:r>
          </a:p>
          <a:p>
            <a:r>
              <a:rPr lang="en-GB" dirty="0"/>
              <a:t>Undertake training: budgeting, council as an employer, allotments, burials, planning, audit – internal &amp; external, FoI, GDPR, footpaths, climate change, play, litter, dogs, byelaws, trees, village hall, social media……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251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47092A-EE7B-5826-98C0-9E4DFC574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i="1" dirty="0"/>
              <a:t>So you think you’d like to be a parish/town councillor?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92C110-542D-41AC-CE1F-26B8AB749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Turn up to meetings – 6 month rule</a:t>
            </a:r>
          </a:p>
          <a:p>
            <a:r>
              <a:rPr lang="en-GB" dirty="0"/>
              <a:t>Corporate responsibility</a:t>
            </a:r>
          </a:p>
          <a:p>
            <a:r>
              <a:rPr lang="en-GB" dirty="0"/>
              <a:t>Keep up to date, be enthusiastic, be proactive</a:t>
            </a:r>
          </a:p>
          <a:p>
            <a:r>
              <a:rPr lang="en-GB" dirty="0"/>
              <a:t>Political/apolitical</a:t>
            </a:r>
          </a:p>
          <a:p>
            <a:r>
              <a:rPr lang="en-GB" dirty="0"/>
              <a:t>‘</a:t>
            </a:r>
            <a:r>
              <a:rPr lang="en-GB" i="1" dirty="0"/>
              <a:t>Don’t you know who I am</a:t>
            </a:r>
            <a:r>
              <a:rPr lang="en-GB" dirty="0"/>
              <a:t>?’ – keep it in perspective </a:t>
            </a:r>
            <a:r>
              <a:rPr lang="en-GB" dirty="0">
                <a:sym typeface="Wingdings" panose="05000000000000000000" pitchFamily="2" charset="2"/>
              </a:rPr>
              <a:t>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>
                <a:sym typeface="Wingdings" panose="05000000000000000000" pitchFamily="2" charset="2"/>
              </a:rPr>
              <a:t>Be realistic…..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077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1311</Words>
  <Application>Microsoft Office PowerPoint</Application>
  <PresentationFormat>Widescreen</PresentationFormat>
  <Paragraphs>107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So you think you’d like to be a parish/town councillor?  One hour online session on the basics of being a local councillor</vt:lpstr>
      <vt:lpstr>So you think you’d like to be a parish/town councillor?</vt:lpstr>
      <vt:lpstr>So you think you’d like to be a parish/town councillor?</vt:lpstr>
      <vt:lpstr>So you think you’d like to be a parish/town councillor?</vt:lpstr>
      <vt:lpstr>So you think you’d like to be a parish/town councillor?</vt:lpstr>
      <vt:lpstr>So you think you’d like to be a parish/town councillor?</vt:lpstr>
      <vt:lpstr>So you think you’d like to be a parish/town councillor?</vt:lpstr>
      <vt:lpstr>So you think you’d like to be a parish/town councillor?</vt:lpstr>
      <vt:lpstr>So you think you’d like to be a parish/town councillor?</vt:lpstr>
      <vt:lpstr>So you think you’d like to be a parish/town councillor?</vt:lpstr>
      <vt:lpstr>So you think you’d like to be a parish/town councillor?</vt:lpstr>
      <vt:lpstr>So you think you’d like to be a parish/town councillor?</vt:lpstr>
      <vt:lpstr>So you think you’d like to be a parish/town councillor?</vt:lpstr>
      <vt:lpstr>So you think you’d like to be a parish/town councillor?</vt:lpstr>
      <vt:lpstr>Congratulations – you might now stand as a parish/town councillor!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you think you’d like to be a parish/town councillor?</dc:title>
  <dc:creator>Christine Lalley</dc:creator>
  <cp:lastModifiedBy>Christine Lalley</cp:lastModifiedBy>
  <cp:revision>17</cp:revision>
  <dcterms:created xsi:type="dcterms:W3CDTF">2022-12-26T15:44:49Z</dcterms:created>
  <dcterms:modified xsi:type="dcterms:W3CDTF">2023-01-03T17:26:49Z</dcterms:modified>
</cp:coreProperties>
</file>