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38"/>
  </p:notesMasterIdLst>
  <p:sldIdLst>
    <p:sldId id="259" r:id="rId6"/>
    <p:sldId id="276" r:id="rId7"/>
    <p:sldId id="275" r:id="rId8"/>
    <p:sldId id="4393" r:id="rId9"/>
    <p:sldId id="4460" r:id="rId10"/>
    <p:sldId id="4481" r:id="rId11"/>
    <p:sldId id="4408" r:id="rId12"/>
    <p:sldId id="4379" r:id="rId13"/>
    <p:sldId id="274" r:id="rId14"/>
    <p:sldId id="4468" r:id="rId15"/>
    <p:sldId id="4399" r:id="rId16"/>
    <p:sldId id="4469" r:id="rId17"/>
    <p:sldId id="4471" r:id="rId18"/>
    <p:sldId id="4470" r:id="rId19"/>
    <p:sldId id="4472" r:id="rId20"/>
    <p:sldId id="4473" r:id="rId21"/>
    <p:sldId id="4474" r:id="rId22"/>
    <p:sldId id="4475" r:id="rId23"/>
    <p:sldId id="4449" r:id="rId24"/>
    <p:sldId id="4376" r:id="rId25"/>
    <p:sldId id="4454" r:id="rId26"/>
    <p:sldId id="4455" r:id="rId27"/>
    <p:sldId id="4456" r:id="rId28"/>
    <p:sldId id="4457" r:id="rId29"/>
    <p:sldId id="4458" r:id="rId30"/>
    <p:sldId id="4392" r:id="rId31"/>
    <p:sldId id="4396" r:id="rId32"/>
    <p:sldId id="4478" r:id="rId33"/>
    <p:sldId id="4476" r:id="rId34"/>
    <p:sldId id="4479" r:id="rId35"/>
    <p:sldId id="4480" r:id="rId36"/>
    <p:sldId id="445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C694"/>
    <a:srgbClr val="F32BAC"/>
    <a:srgbClr val="E39F3B"/>
    <a:srgbClr val="6DD0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92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Bennett" userId="b21c5808-a424-4810-9033-630a0eae495a" providerId="ADAL" clId="{717C3755-058E-40C6-856C-82E2FD650EAC}"/>
    <pc:docChg chg="modSld">
      <pc:chgData name="Claire Bennett" userId="b21c5808-a424-4810-9033-630a0eae495a" providerId="ADAL" clId="{717C3755-058E-40C6-856C-82E2FD650EAC}" dt="2024-01-08T15:51:22.557" v="31" actId="207"/>
      <pc:docMkLst>
        <pc:docMk/>
      </pc:docMkLst>
      <pc:sldChg chg="modSp mod">
        <pc:chgData name="Claire Bennett" userId="b21c5808-a424-4810-9033-630a0eae495a" providerId="ADAL" clId="{717C3755-058E-40C6-856C-82E2FD650EAC}" dt="2024-01-08T13:07:58.085" v="28" actId="20577"/>
        <pc:sldMkLst>
          <pc:docMk/>
          <pc:sldMk cId="1547730007" sldId="259"/>
        </pc:sldMkLst>
        <pc:spChg chg="mod">
          <ac:chgData name="Claire Bennett" userId="b21c5808-a424-4810-9033-630a0eae495a" providerId="ADAL" clId="{717C3755-058E-40C6-856C-82E2FD650EAC}" dt="2024-01-08T13:07:58.085" v="28" actId="20577"/>
          <ac:spMkLst>
            <pc:docMk/>
            <pc:sldMk cId="1547730007" sldId="259"/>
            <ac:spMk id="3" creationId="{859C3458-D93C-49D6-BDF0-7D278AA2435C}"/>
          </ac:spMkLst>
        </pc:spChg>
        <pc:spChg chg="mod">
          <ac:chgData name="Claire Bennett" userId="b21c5808-a424-4810-9033-630a0eae495a" providerId="ADAL" clId="{717C3755-058E-40C6-856C-82E2FD650EAC}" dt="2024-01-08T13:07:49.931" v="11" actId="20577"/>
          <ac:spMkLst>
            <pc:docMk/>
            <pc:sldMk cId="1547730007" sldId="259"/>
            <ac:spMk id="7" creationId="{94503F27-27AD-4BD2-B7D6-FCD21AB63FD6}"/>
          </ac:spMkLst>
        </pc:spChg>
      </pc:sldChg>
      <pc:sldChg chg="modSp mod">
        <pc:chgData name="Claire Bennett" userId="b21c5808-a424-4810-9033-630a0eae495a" providerId="ADAL" clId="{717C3755-058E-40C6-856C-82E2FD650EAC}" dt="2024-01-08T15:50:58.851" v="29" actId="207"/>
        <pc:sldMkLst>
          <pc:docMk/>
          <pc:sldMk cId="1856819250" sldId="276"/>
        </pc:sldMkLst>
        <pc:graphicFrameChg chg="modGraphic">
          <ac:chgData name="Claire Bennett" userId="b21c5808-a424-4810-9033-630a0eae495a" providerId="ADAL" clId="{717C3755-058E-40C6-856C-82E2FD650EAC}" dt="2024-01-08T15:50:58.851" v="29" actId="207"/>
          <ac:graphicFrameMkLst>
            <pc:docMk/>
            <pc:sldMk cId="1856819250" sldId="276"/>
            <ac:graphicFrameMk id="29" creationId="{B3E14091-7724-91C5-54D5-F3AD31F082CC}"/>
          </ac:graphicFrameMkLst>
        </pc:graphicFrameChg>
      </pc:sldChg>
      <pc:sldChg chg="modSp mod">
        <pc:chgData name="Claire Bennett" userId="b21c5808-a424-4810-9033-630a0eae495a" providerId="ADAL" clId="{717C3755-058E-40C6-856C-82E2FD650EAC}" dt="2024-01-08T15:51:22.557" v="31" actId="207"/>
        <pc:sldMkLst>
          <pc:docMk/>
          <pc:sldMk cId="392630674" sldId="4458"/>
        </pc:sldMkLst>
        <pc:graphicFrameChg chg="modGraphic">
          <ac:chgData name="Claire Bennett" userId="b21c5808-a424-4810-9033-630a0eae495a" providerId="ADAL" clId="{717C3755-058E-40C6-856C-82E2FD650EAC}" dt="2024-01-08T15:51:22.557" v="31" actId="207"/>
          <ac:graphicFrameMkLst>
            <pc:docMk/>
            <pc:sldMk cId="392630674" sldId="4458"/>
            <ac:graphicFrameMk id="25" creationId="{E9352E91-945C-193F-652C-A6966DEE9D6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melresearchltd.sharepoint.com/sites/MELContracts/Shared%20Documents/PR-23/23243%20-%20S%20Oxforshire%20and%20VWH%20Waste%20Management/4%20Analysis/Data/Personal%20Data/participant%20lis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melresearchltd.sharepoint.com/sites/MELContracts/Shared%20Documents/PR-23/23243%20-%20S%20Oxforshire%20and%20VWH%20Waste%20Management/4%20Analysis/Data/Personal%20Data/participant%20lis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[participant list.xlsx]areas!PivotTable24</c:name>
    <c:fmtId val="-1"/>
  </c:pivotSource>
  <c:chart>
    <c:title>
      <c:tx>
        <c:rich>
          <a:bodyPr rot="0" spcFirstLastPara="1" vertOverflow="ellipsis" vert="horz" wrap="square" anchor="ctr" anchorCtr="1"/>
          <a:lstStyle/>
          <a:p>
            <a:pPr>
              <a:defRPr sz="2000" b="0" i="0" u="none" strike="noStrike" kern="1200" spc="0" baseline="0">
                <a:solidFill>
                  <a:schemeClr val="bg1"/>
                </a:solidFill>
                <a:latin typeface="+mn-lt"/>
                <a:ea typeface="+mn-ea"/>
                <a:cs typeface="+mn-cs"/>
              </a:defRPr>
            </a:pPr>
            <a:r>
              <a:rPr lang="en-GB" sz="2000" dirty="0">
                <a:solidFill>
                  <a:schemeClr val="tx1"/>
                </a:solidFill>
              </a:rPr>
              <a:t>Areas</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bg1"/>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6.6580927676497592E-2"/>
          <c:y val="0.157824192762507"/>
          <c:w val="0.93341907261592305"/>
          <c:h val="0.72088764946048411"/>
        </c:manualLayout>
      </c:layout>
      <c:barChart>
        <c:barDir val="col"/>
        <c:grouping val="clustered"/>
        <c:varyColors val="0"/>
        <c:ser>
          <c:idx val="0"/>
          <c:order val="0"/>
          <c:tx>
            <c:strRef>
              <c:f>areas!$B$3</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areas!$A$4:$A$9</c:f>
              <c:strCache>
                <c:ptCount val="6"/>
                <c:pt idx="0">
                  <c:v>Abingdon</c:v>
                </c:pt>
                <c:pt idx="1">
                  <c:v>Didcot</c:v>
                </c:pt>
                <c:pt idx="2">
                  <c:v>Faringdon</c:v>
                </c:pt>
                <c:pt idx="3">
                  <c:v>Steventon</c:v>
                </c:pt>
                <c:pt idx="4">
                  <c:v>Wallingford</c:v>
                </c:pt>
                <c:pt idx="5">
                  <c:v>Wantage</c:v>
                </c:pt>
              </c:strCache>
            </c:strRef>
          </c:cat>
          <c:val>
            <c:numRef>
              <c:f>areas!$B$4:$B$9</c:f>
              <c:numCache>
                <c:formatCode>General</c:formatCode>
                <c:ptCount val="6"/>
                <c:pt idx="0">
                  <c:v>9</c:v>
                </c:pt>
                <c:pt idx="1">
                  <c:v>9</c:v>
                </c:pt>
                <c:pt idx="2">
                  <c:v>7</c:v>
                </c:pt>
                <c:pt idx="3">
                  <c:v>4</c:v>
                </c:pt>
                <c:pt idx="4">
                  <c:v>4</c:v>
                </c:pt>
                <c:pt idx="5">
                  <c:v>7</c:v>
                </c:pt>
              </c:numCache>
            </c:numRef>
          </c:val>
          <c:extLst>
            <c:ext xmlns:c16="http://schemas.microsoft.com/office/drawing/2014/chart" uri="{C3380CC4-5D6E-409C-BE32-E72D297353CC}">
              <c16:uniqueId val="{00000000-752F-441B-B265-D33C799EA911}"/>
            </c:ext>
          </c:extLst>
        </c:ser>
        <c:dLbls>
          <c:showLegendKey val="0"/>
          <c:showVal val="0"/>
          <c:showCatName val="0"/>
          <c:showSerName val="0"/>
          <c:showPercent val="0"/>
          <c:showBubbleSize val="0"/>
        </c:dLbls>
        <c:gapWidth val="76"/>
        <c:overlap val="-27"/>
        <c:axId val="417704912"/>
        <c:axId val="518729744"/>
      </c:barChart>
      <c:catAx>
        <c:axId val="417704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18729744"/>
        <c:crosses val="autoZero"/>
        <c:auto val="1"/>
        <c:lblAlgn val="ctr"/>
        <c:lblOffset val="100"/>
        <c:noMultiLvlLbl val="0"/>
      </c:catAx>
      <c:valAx>
        <c:axId val="518729744"/>
        <c:scaling>
          <c:orientation val="minMax"/>
        </c:scaling>
        <c:delete val="1"/>
        <c:axPos val="l"/>
        <c:numFmt formatCode="General" sourceLinked="1"/>
        <c:majorTickMark val="none"/>
        <c:minorTickMark val="none"/>
        <c:tickLblPos val="nextTo"/>
        <c:crossAx val="417704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GB" sz="2000" dirty="0">
                <a:solidFill>
                  <a:schemeClr val="tx1"/>
                </a:solidFill>
              </a:rPr>
              <a:t>Ages</a:t>
            </a:r>
          </a:p>
        </c:rich>
      </c:tx>
      <c:layout>
        <c:manualLayout>
          <c:xMode val="edge"/>
          <c:yMode val="edge"/>
          <c:x val="0.44630590578715257"/>
          <c:y val="4.4609384182447247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explosion val="2"/>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B00-4587-8D3B-4084B9CBD48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B00-4587-8D3B-4084B9CBD48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B00-4587-8D3B-4084B9CBD48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B00-4587-8D3B-4084B9CBD48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B00-4587-8D3B-4084B9CBD48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B00-4587-8D3B-4084B9CBD488}"/>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'[participant list.xlsx]ages'!$E$3:$E$8</c:f>
              <c:strCache>
                <c:ptCount val="6"/>
                <c:pt idx="0">
                  <c:v>18-25</c:v>
                </c:pt>
                <c:pt idx="1">
                  <c:v>26-35</c:v>
                </c:pt>
                <c:pt idx="2">
                  <c:v>36-45</c:v>
                </c:pt>
                <c:pt idx="3">
                  <c:v>46-54</c:v>
                </c:pt>
                <c:pt idx="4">
                  <c:v>55-64</c:v>
                </c:pt>
                <c:pt idx="5">
                  <c:v>65+</c:v>
                </c:pt>
              </c:strCache>
            </c:strRef>
          </c:cat>
          <c:val>
            <c:numRef>
              <c:f>'[participant list.xlsx]ages'!$F$3:$F$8</c:f>
              <c:numCache>
                <c:formatCode>General</c:formatCode>
                <c:ptCount val="6"/>
                <c:pt idx="0">
                  <c:v>7</c:v>
                </c:pt>
                <c:pt idx="1">
                  <c:v>7</c:v>
                </c:pt>
                <c:pt idx="2">
                  <c:v>8</c:v>
                </c:pt>
                <c:pt idx="3">
                  <c:v>6</c:v>
                </c:pt>
                <c:pt idx="4">
                  <c:v>8</c:v>
                </c:pt>
                <c:pt idx="5">
                  <c:v>5</c:v>
                </c:pt>
              </c:numCache>
            </c:numRef>
          </c:val>
          <c:extLst>
            <c:ext xmlns:c16="http://schemas.microsoft.com/office/drawing/2014/chart" uri="{C3380CC4-5D6E-409C-BE32-E72D297353CC}">
              <c16:uniqueId val="{0000000C-5B00-4587-8D3B-4084B9CBD488}"/>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Entry>
      <c:legendEntry>
        <c:idx val="3"/>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Entry>
      <c:legendEntry>
        <c:idx val="4"/>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Entry>
      <c:legendEntry>
        <c:idx val="5"/>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Entry>
      <c:layout>
        <c:manualLayout>
          <c:xMode val="edge"/>
          <c:yMode val="edge"/>
          <c:x val="5.6287182852143479E-2"/>
          <c:y val="0.84474076962791544"/>
          <c:w val="0.92631452318460172"/>
          <c:h val="0.1552592303720845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[participant list.xlsx]ethnicity!PivotTable38</c:name>
    <c:fmtId val="-1"/>
  </c:pivotSource>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GB" sz="2000">
                <a:solidFill>
                  <a:schemeClr val="tx1"/>
                </a:solidFill>
              </a:rPr>
              <a:t>Ethnicity</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ethnicity!$B$3</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ethnicity!$A$4:$A$9</c:f>
              <c:strCache>
                <c:ptCount val="6"/>
                <c:pt idx="0">
                  <c:v>Asian</c:v>
                </c:pt>
                <c:pt idx="1">
                  <c:v>Black</c:v>
                </c:pt>
                <c:pt idx="2">
                  <c:v>British Asian</c:v>
                </c:pt>
                <c:pt idx="3">
                  <c:v>Chinese</c:v>
                </c:pt>
                <c:pt idx="4">
                  <c:v>Mixed Race</c:v>
                </c:pt>
                <c:pt idx="5">
                  <c:v>White British</c:v>
                </c:pt>
              </c:strCache>
            </c:strRef>
          </c:cat>
          <c:val>
            <c:numRef>
              <c:f>ethnicity!$B$4:$B$9</c:f>
              <c:numCache>
                <c:formatCode>General</c:formatCode>
                <c:ptCount val="6"/>
                <c:pt idx="0">
                  <c:v>2</c:v>
                </c:pt>
                <c:pt idx="1">
                  <c:v>4</c:v>
                </c:pt>
                <c:pt idx="2">
                  <c:v>1</c:v>
                </c:pt>
                <c:pt idx="3">
                  <c:v>1</c:v>
                </c:pt>
                <c:pt idx="4">
                  <c:v>3</c:v>
                </c:pt>
                <c:pt idx="5">
                  <c:v>30</c:v>
                </c:pt>
              </c:numCache>
            </c:numRef>
          </c:val>
          <c:extLst>
            <c:ext xmlns:c16="http://schemas.microsoft.com/office/drawing/2014/chart" uri="{C3380CC4-5D6E-409C-BE32-E72D297353CC}">
              <c16:uniqueId val="{00000000-FD02-4D6F-B667-2D8383EDAAA7}"/>
            </c:ext>
          </c:extLst>
        </c:ser>
        <c:dLbls>
          <c:showLegendKey val="0"/>
          <c:showVal val="0"/>
          <c:showCatName val="0"/>
          <c:showSerName val="0"/>
          <c:showPercent val="0"/>
          <c:showBubbleSize val="0"/>
        </c:dLbls>
        <c:gapWidth val="76"/>
        <c:overlap val="-27"/>
        <c:axId val="200091280"/>
        <c:axId val="175419280"/>
      </c:barChart>
      <c:catAx>
        <c:axId val="200091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75419280"/>
        <c:crosses val="autoZero"/>
        <c:auto val="1"/>
        <c:lblAlgn val="ctr"/>
        <c:lblOffset val="100"/>
        <c:noMultiLvlLbl val="0"/>
      </c:catAx>
      <c:valAx>
        <c:axId val="175419280"/>
        <c:scaling>
          <c:orientation val="minMax"/>
        </c:scaling>
        <c:delete val="1"/>
        <c:axPos val="l"/>
        <c:numFmt formatCode="General" sourceLinked="1"/>
        <c:majorTickMark val="none"/>
        <c:minorTickMark val="none"/>
        <c:tickLblPos val="nextTo"/>
        <c:crossAx val="200091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Attitudes to recycling</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I recycle a lot but not everything that can be recycled (quite important)</c:v>
                </c:pt>
                <c:pt idx="1">
                  <c:v>I do not recycle (not very important)</c:v>
                </c:pt>
                <c:pt idx="2">
                  <c:v>I recycle everything that can be recycled (very important)</c:v>
                </c:pt>
                <c:pt idx="3">
                  <c:v>I recycle sometimes (quite important)</c:v>
                </c:pt>
                <c:pt idx="4">
                  <c:v>I recycle a lot but not everything that can be recycled (very important)</c:v>
                </c:pt>
                <c:pt idx="5">
                  <c:v>I recycle everything that can be recycled (quite important)</c:v>
                </c:pt>
                <c:pt idx="6">
                  <c:v>I recycle sometimes (not very important)</c:v>
                </c:pt>
                <c:pt idx="7">
                  <c:v>I do not recycle (not at all important)</c:v>
                </c:pt>
              </c:strCache>
            </c:strRef>
          </c:cat>
          <c:val>
            <c:numRef>
              <c:f>Sheet1!$B$2:$B$9</c:f>
              <c:numCache>
                <c:formatCode>General</c:formatCode>
                <c:ptCount val="8"/>
                <c:pt idx="0">
                  <c:v>7</c:v>
                </c:pt>
                <c:pt idx="1">
                  <c:v>5</c:v>
                </c:pt>
                <c:pt idx="2">
                  <c:v>8</c:v>
                </c:pt>
                <c:pt idx="3">
                  <c:v>3</c:v>
                </c:pt>
                <c:pt idx="4">
                  <c:v>5</c:v>
                </c:pt>
                <c:pt idx="5">
                  <c:v>3</c:v>
                </c:pt>
                <c:pt idx="6">
                  <c:v>5</c:v>
                </c:pt>
                <c:pt idx="7">
                  <c:v>5</c:v>
                </c:pt>
              </c:numCache>
            </c:numRef>
          </c:val>
          <c:extLst>
            <c:ext xmlns:c16="http://schemas.microsoft.com/office/drawing/2014/chart" uri="{C3380CC4-5D6E-409C-BE32-E72D297353CC}">
              <c16:uniqueId val="{00000000-AF41-4116-9374-4A35EA170F5E}"/>
            </c:ext>
          </c:extLst>
        </c:ser>
        <c:dLbls>
          <c:showLegendKey val="0"/>
          <c:showVal val="0"/>
          <c:showCatName val="0"/>
          <c:showSerName val="0"/>
          <c:showPercent val="0"/>
          <c:showBubbleSize val="0"/>
        </c:dLbls>
        <c:gapWidth val="76"/>
        <c:axId val="1416443663"/>
        <c:axId val="1990797919"/>
      </c:barChart>
      <c:catAx>
        <c:axId val="1416443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90797919"/>
        <c:crosses val="autoZero"/>
        <c:auto val="1"/>
        <c:lblAlgn val="ctr"/>
        <c:lblOffset val="100"/>
        <c:noMultiLvlLbl val="0"/>
      </c:catAx>
      <c:valAx>
        <c:axId val="1990797919"/>
        <c:scaling>
          <c:orientation val="minMax"/>
        </c:scaling>
        <c:delete val="1"/>
        <c:axPos val="b"/>
        <c:numFmt formatCode="General" sourceLinked="1"/>
        <c:majorTickMark val="none"/>
        <c:minorTickMark val="none"/>
        <c:tickLblPos val="nextTo"/>
        <c:crossAx val="14164436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CC234F-C121-4AF5-A5B5-732D302204E5}"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FC8F57D1-D419-4C9D-A788-D694B6731065}">
      <dgm:prSet custT="1"/>
      <dgm:spPr/>
      <dgm:t>
        <a:bodyPr/>
        <a:lstStyle/>
        <a:p>
          <a:pPr>
            <a:lnSpc>
              <a:spcPct val="100000"/>
            </a:lnSpc>
          </a:pPr>
          <a:r>
            <a:rPr lang="en-GB" sz="2000" dirty="0"/>
            <a:t>Recycling rates in South Oxfordshire (63.6%) and Vale of White Horse (62.6%) are amongst the best in England. Both districts are proud of this achievement. However, over the last few years the amount of recycling collected hasn’t changed. In some areas it has fallen slightly. Data suggest</a:t>
          </a:r>
          <a:r>
            <a:rPr lang="en-GB" sz="2000" dirty="0">
              <a:solidFill>
                <a:schemeClr val="tx1"/>
              </a:solidFill>
            </a:rPr>
            <a:t>s</a:t>
          </a:r>
          <a:r>
            <a:rPr lang="en-GB" sz="2000" dirty="0"/>
            <a:t> that more that can be done to increase recycling and reduce the amount of waste going to landfill or for incineration. </a:t>
          </a:r>
          <a:endParaRPr lang="en-US" sz="2000" dirty="0"/>
        </a:p>
      </dgm:t>
    </dgm:pt>
    <dgm:pt modelId="{536CD37E-67BB-4663-8F3D-A36E67BC885B}" type="parTrans" cxnId="{16E9AE55-EC45-4CDE-8900-D28883B6DDC9}">
      <dgm:prSet/>
      <dgm:spPr/>
      <dgm:t>
        <a:bodyPr/>
        <a:lstStyle/>
        <a:p>
          <a:endParaRPr lang="en-US"/>
        </a:p>
      </dgm:t>
    </dgm:pt>
    <dgm:pt modelId="{0D254BAB-77DC-406E-A420-38AEF2454F09}" type="sibTrans" cxnId="{16E9AE55-EC45-4CDE-8900-D28883B6DDC9}">
      <dgm:prSet/>
      <dgm:spPr/>
      <dgm:t>
        <a:bodyPr/>
        <a:lstStyle/>
        <a:p>
          <a:endParaRPr lang="en-US"/>
        </a:p>
      </dgm:t>
    </dgm:pt>
    <dgm:pt modelId="{B12269FD-9266-4B50-A3B8-F67A544F9B57}">
      <dgm:prSet custT="1"/>
      <dgm:spPr/>
      <dgm:t>
        <a:bodyPr/>
        <a:lstStyle/>
        <a:p>
          <a:pPr>
            <a:lnSpc>
              <a:spcPct val="100000"/>
            </a:lnSpc>
          </a:pPr>
          <a:r>
            <a:rPr lang="en-GB" sz="2000" dirty="0"/>
            <a:t>Both South Oxfordshire and Vale of White Horse district councils work together on this issue. They run a combined waste collection and street cleansing service. </a:t>
          </a:r>
          <a:endParaRPr lang="en-US" sz="2000" dirty="0"/>
        </a:p>
      </dgm:t>
    </dgm:pt>
    <dgm:pt modelId="{9B892285-66AB-48FE-A877-BEA6DBBD04DE}" type="parTrans" cxnId="{12920FCB-A7BE-4AEA-9DF0-C9100BECBF26}">
      <dgm:prSet/>
      <dgm:spPr/>
      <dgm:t>
        <a:bodyPr/>
        <a:lstStyle/>
        <a:p>
          <a:endParaRPr lang="en-US"/>
        </a:p>
      </dgm:t>
    </dgm:pt>
    <dgm:pt modelId="{9F44ADBD-973C-4B19-A22B-18FA473EF625}" type="sibTrans" cxnId="{12920FCB-A7BE-4AEA-9DF0-C9100BECBF26}">
      <dgm:prSet/>
      <dgm:spPr/>
      <dgm:t>
        <a:bodyPr/>
        <a:lstStyle/>
        <a:p>
          <a:endParaRPr lang="en-US"/>
        </a:p>
      </dgm:t>
    </dgm:pt>
    <dgm:pt modelId="{A8FD81BF-D035-459B-A505-1A5CBDC385BD}" type="pres">
      <dgm:prSet presAssocID="{FECC234F-C121-4AF5-A5B5-732D302204E5}" presName="vert0" presStyleCnt="0">
        <dgm:presLayoutVars>
          <dgm:dir/>
          <dgm:animOne val="branch"/>
          <dgm:animLvl val="lvl"/>
        </dgm:presLayoutVars>
      </dgm:prSet>
      <dgm:spPr/>
    </dgm:pt>
    <dgm:pt modelId="{C65DDDB1-9BDC-4946-9F99-BA26814BACAD}" type="pres">
      <dgm:prSet presAssocID="{FC8F57D1-D419-4C9D-A788-D694B6731065}" presName="thickLine" presStyleLbl="alignNode1" presStyleIdx="0" presStyleCnt="2"/>
      <dgm:spPr/>
    </dgm:pt>
    <dgm:pt modelId="{220A47AF-F58C-4A51-97CA-70895A6892B1}" type="pres">
      <dgm:prSet presAssocID="{FC8F57D1-D419-4C9D-A788-D694B6731065}" presName="horz1" presStyleCnt="0"/>
      <dgm:spPr/>
    </dgm:pt>
    <dgm:pt modelId="{1FECDE54-2219-4D0E-A439-A84A23A5DCAC}" type="pres">
      <dgm:prSet presAssocID="{FC8F57D1-D419-4C9D-A788-D694B6731065}" presName="tx1" presStyleLbl="revTx" presStyleIdx="0" presStyleCnt="2"/>
      <dgm:spPr/>
    </dgm:pt>
    <dgm:pt modelId="{7C89EDAB-FF06-4982-9B91-457FB26F605C}" type="pres">
      <dgm:prSet presAssocID="{FC8F57D1-D419-4C9D-A788-D694B6731065}" presName="vert1" presStyleCnt="0"/>
      <dgm:spPr/>
    </dgm:pt>
    <dgm:pt modelId="{07DFD416-CF64-48CD-BA33-92F9DBCF9609}" type="pres">
      <dgm:prSet presAssocID="{B12269FD-9266-4B50-A3B8-F67A544F9B57}" presName="thickLine" presStyleLbl="alignNode1" presStyleIdx="1" presStyleCnt="2"/>
      <dgm:spPr/>
    </dgm:pt>
    <dgm:pt modelId="{CA1F3BBE-1586-45EA-AC6E-F102E08CDBD7}" type="pres">
      <dgm:prSet presAssocID="{B12269FD-9266-4B50-A3B8-F67A544F9B57}" presName="horz1" presStyleCnt="0"/>
      <dgm:spPr/>
    </dgm:pt>
    <dgm:pt modelId="{451009BB-A230-4F64-859F-3C185F33CF92}" type="pres">
      <dgm:prSet presAssocID="{B12269FD-9266-4B50-A3B8-F67A544F9B57}" presName="tx1" presStyleLbl="revTx" presStyleIdx="1" presStyleCnt="2" custScaleY="46722"/>
      <dgm:spPr/>
    </dgm:pt>
    <dgm:pt modelId="{DD7BF0EB-B795-401D-AEF8-485760813A48}" type="pres">
      <dgm:prSet presAssocID="{B12269FD-9266-4B50-A3B8-F67A544F9B57}" presName="vert1" presStyleCnt="0"/>
      <dgm:spPr/>
    </dgm:pt>
  </dgm:ptLst>
  <dgm:cxnLst>
    <dgm:cxn modelId="{E13A502F-9D60-4739-8ECE-4E72E3808F6A}" type="presOf" srcId="{B12269FD-9266-4B50-A3B8-F67A544F9B57}" destId="{451009BB-A230-4F64-859F-3C185F33CF92}" srcOrd="0" destOrd="0" presId="urn:microsoft.com/office/officeart/2008/layout/LinedList"/>
    <dgm:cxn modelId="{612CEA6F-2F48-4D36-85DC-A77BB18FFD32}" type="presOf" srcId="{FECC234F-C121-4AF5-A5B5-732D302204E5}" destId="{A8FD81BF-D035-459B-A505-1A5CBDC385BD}" srcOrd="0" destOrd="0" presId="urn:microsoft.com/office/officeart/2008/layout/LinedList"/>
    <dgm:cxn modelId="{03028174-1352-4CB4-8287-DA0D3075ECC7}" type="presOf" srcId="{FC8F57D1-D419-4C9D-A788-D694B6731065}" destId="{1FECDE54-2219-4D0E-A439-A84A23A5DCAC}" srcOrd="0" destOrd="0" presId="urn:microsoft.com/office/officeart/2008/layout/LinedList"/>
    <dgm:cxn modelId="{16E9AE55-EC45-4CDE-8900-D28883B6DDC9}" srcId="{FECC234F-C121-4AF5-A5B5-732D302204E5}" destId="{FC8F57D1-D419-4C9D-A788-D694B6731065}" srcOrd="0" destOrd="0" parTransId="{536CD37E-67BB-4663-8F3D-A36E67BC885B}" sibTransId="{0D254BAB-77DC-406E-A420-38AEF2454F09}"/>
    <dgm:cxn modelId="{12920FCB-A7BE-4AEA-9DF0-C9100BECBF26}" srcId="{FECC234F-C121-4AF5-A5B5-732D302204E5}" destId="{B12269FD-9266-4B50-A3B8-F67A544F9B57}" srcOrd="1" destOrd="0" parTransId="{9B892285-66AB-48FE-A877-BEA6DBBD04DE}" sibTransId="{9F44ADBD-973C-4B19-A22B-18FA473EF625}"/>
    <dgm:cxn modelId="{69B2DCFE-1A01-4563-A83A-0D4A531C26A2}" type="presParOf" srcId="{A8FD81BF-D035-459B-A505-1A5CBDC385BD}" destId="{C65DDDB1-9BDC-4946-9F99-BA26814BACAD}" srcOrd="0" destOrd="0" presId="urn:microsoft.com/office/officeart/2008/layout/LinedList"/>
    <dgm:cxn modelId="{6B9A21FD-02CB-47FD-BA25-2FE48B43884F}" type="presParOf" srcId="{A8FD81BF-D035-459B-A505-1A5CBDC385BD}" destId="{220A47AF-F58C-4A51-97CA-70895A6892B1}" srcOrd="1" destOrd="0" presId="urn:microsoft.com/office/officeart/2008/layout/LinedList"/>
    <dgm:cxn modelId="{C1668B09-D795-4BB4-BF85-215473E9DF99}" type="presParOf" srcId="{220A47AF-F58C-4A51-97CA-70895A6892B1}" destId="{1FECDE54-2219-4D0E-A439-A84A23A5DCAC}" srcOrd="0" destOrd="0" presId="urn:microsoft.com/office/officeart/2008/layout/LinedList"/>
    <dgm:cxn modelId="{F85A0F6E-B7D0-4F80-9B62-D10707E22E10}" type="presParOf" srcId="{220A47AF-F58C-4A51-97CA-70895A6892B1}" destId="{7C89EDAB-FF06-4982-9B91-457FB26F605C}" srcOrd="1" destOrd="0" presId="urn:microsoft.com/office/officeart/2008/layout/LinedList"/>
    <dgm:cxn modelId="{112D5D58-0C32-4C5C-BAB2-575BA619CE68}" type="presParOf" srcId="{A8FD81BF-D035-459B-A505-1A5CBDC385BD}" destId="{07DFD416-CF64-48CD-BA33-92F9DBCF9609}" srcOrd="2" destOrd="0" presId="urn:microsoft.com/office/officeart/2008/layout/LinedList"/>
    <dgm:cxn modelId="{2BDE77C1-6553-4D31-ADC3-841E551EB824}" type="presParOf" srcId="{A8FD81BF-D035-459B-A505-1A5CBDC385BD}" destId="{CA1F3BBE-1586-45EA-AC6E-F102E08CDBD7}" srcOrd="3" destOrd="0" presId="urn:microsoft.com/office/officeart/2008/layout/LinedList"/>
    <dgm:cxn modelId="{99977700-6E11-4145-9C62-1AE78CA77E36}" type="presParOf" srcId="{CA1F3BBE-1586-45EA-AC6E-F102E08CDBD7}" destId="{451009BB-A230-4F64-859F-3C185F33CF92}" srcOrd="0" destOrd="0" presId="urn:microsoft.com/office/officeart/2008/layout/LinedList"/>
    <dgm:cxn modelId="{7A0A88AE-4590-4C38-80CF-35066A505598}" type="presParOf" srcId="{CA1F3BBE-1586-45EA-AC6E-F102E08CDBD7}" destId="{DD7BF0EB-B795-401D-AEF8-485760813A48}" srcOrd="1" destOrd="0" presId="urn:microsoft.com/office/officeart/2008/layout/Line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226952D-4229-4A99-8705-123BA4337D9D}"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673EF2D8-10C8-4914-B55F-26894DE7CA1E}">
      <dgm:prSet custT="1"/>
      <dgm:spPr>
        <a:solidFill>
          <a:schemeClr val="accent3">
            <a:lumMod val="20000"/>
            <a:lumOff val="80000"/>
          </a:schemeClr>
        </a:solidFill>
        <a:ln>
          <a:solidFill>
            <a:schemeClr val="accent1"/>
          </a:solidFill>
        </a:ln>
      </dgm:spPr>
      <dgm:t>
        <a:bodyPr/>
        <a:lstStyle/>
        <a:p>
          <a:r>
            <a:rPr lang="en-US" sz="2000" b="1" dirty="0">
              <a:solidFill>
                <a:schemeClr val="tx2"/>
              </a:solidFill>
            </a:rPr>
            <a:t>There is pride in the local area and an interest in building the local economy and community</a:t>
          </a:r>
        </a:p>
      </dgm:t>
    </dgm:pt>
    <dgm:pt modelId="{0430D896-0A30-4FC4-953E-E87E711AA085}" type="parTrans" cxnId="{52F99E5D-B773-47D7-9803-B9C23A9B19D8}">
      <dgm:prSet/>
      <dgm:spPr/>
      <dgm:t>
        <a:bodyPr/>
        <a:lstStyle/>
        <a:p>
          <a:endParaRPr lang="en-US"/>
        </a:p>
      </dgm:t>
    </dgm:pt>
    <dgm:pt modelId="{6F5E35E8-2609-4B60-A844-1CC904E2A03A}" type="sibTrans" cxnId="{52F99E5D-B773-47D7-9803-B9C23A9B19D8}">
      <dgm:prSet/>
      <dgm:spPr/>
      <dgm:t>
        <a:bodyPr/>
        <a:lstStyle/>
        <a:p>
          <a:endParaRPr lang="en-US"/>
        </a:p>
      </dgm:t>
    </dgm:pt>
    <dgm:pt modelId="{5A5850E4-5EE6-4FE2-A238-AC469961BB86}">
      <dgm:prSet custT="1"/>
      <dgm:spPr>
        <a:solidFill>
          <a:schemeClr val="accent3">
            <a:lumMod val="20000"/>
            <a:lumOff val="80000"/>
          </a:schemeClr>
        </a:solidFill>
      </dgm:spPr>
      <dgm:t>
        <a:bodyPr/>
        <a:lstStyle/>
        <a:p>
          <a:pPr marL="0" algn="ctr" defTabSz="889000">
            <a:lnSpc>
              <a:spcPct val="90000"/>
            </a:lnSpc>
            <a:spcBef>
              <a:spcPct val="0"/>
            </a:spcBef>
            <a:spcAft>
              <a:spcPct val="35000"/>
            </a:spcAft>
            <a:buNone/>
          </a:pPr>
          <a:r>
            <a:rPr lang="en-US" sz="2000" dirty="0">
              <a:solidFill>
                <a:schemeClr val="tx2"/>
              </a:solidFill>
            </a:rPr>
            <a:t>Local retail outlets could provide an </a:t>
          </a:r>
          <a:r>
            <a:rPr lang="en-US" sz="2000" b="1" dirty="0">
              <a:solidFill>
                <a:schemeClr val="tx2"/>
              </a:solidFill>
            </a:rPr>
            <a:t>alternative to heavily packaged online shopping</a:t>
          </a:r>
          <a:r>
            <a:rPr lang="en-US" sz="2000" dirty="0">
              <a:solidFill>
                <a:schemeClr val="tx2"/>
              </a:solidFill>
            </a:rPr>
            <a:t>.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tx2"/>
              </a:solidFill>
            </a:rPr>
            <a:t>Work with local communities and voluntary organisations on how they can keep the street clean and discourage littering</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2000" dirty="0">
            <a:solidFill>
              <a:schemeClr val="tx2"/>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tx2"/>
              </a:solidFill>
            </a:rPr>
            <a:t>Build local momentum to help change attitudes and behaviour. Create a sense of </a:t>
          </a:r>
          <a:r>
            <a:rPr lang="en-US" sz="2000" b="1" dirty="0">
              <a:solidFill>
                <a:schemeClr val="tx2"/>
              </a:solidFill>
            </a:rPr>
            <a:t>‘we are doing this together’</a:t>
          </a:r>
        </a:p>
      </dgm:t>
    </dgm:pt>
    <dgm:pt modelId="{39D83DC3-3301-43A1-90A9-2D8C65023E04}" type="parTrans" cxnId="{FCFB6D2A-2503-4B41-BB83-93B59962807C}">
      <dgm:prSet/>
      <dgm:spPr/>
      <dgm:t>
        <a:bodyPr/>
        <a:lstStyle/>
        <a:p>
          <a:endParaRPr lang="en-US"/>
        </a:p>
      </dgm:t>
    </dgm:pt>
    <dgm:pt modelId="{0DA8D6AE-7E20-40E3-8C4E-5A24FDFB1F89}" type="sibTrans" cxnId="{FCFB6D2A-2503-4B41-BB83-93B59962807C}">
      <dgm:prSet/>
      <dgm:spPr/>
      <dgm:t>
        <a:bodyPr/>
        <a:lstStyle/>
        <a:p>
          <a:endParaRPr lang="en-US"/>
        </a:p>
      </dgm:t>
    </dgm:pt>
    <dgm:pt modelId="{4F92DEE5-3DEE-46D4-BA11-BF183BC1DE36}" type="pres">
      <dgm:prSet presAssocID="{1226952D-4229-4A99-8705-123BA4337D9D}" presName="Name0" presStyleCnt="0">
        <dgm:presLayoutVars>
          <dgm:dir/>
          <dgm:resizeHandles val="exact"/>
        </dgm:presLayoutVars>
      </dgm:prSet>
      <dgm:spPr/>
    </dgm:pt>
    <dgm:pt modelId="{19D5A785-C310-4132-A93B-E0BDBC042696}" type="pres">
      <dgm:prSet presAssocID="{673EF2D8-10C8-4914-B55F-26894DE7CA1E}" presName="node" presStyleLbl="node1" presStyleIdx="0" presStyleCnt="2" custScaleX="142803" custScaleY="56317">
        <dgm:presLayoutVars>
          <dgm:bulletEnabled val="1"/>
        </dgm:presLayoutVars>
      </dgm:prSet>
      <dgm:spPr/>
    </dgm:pt>
    <dgm:pt modelId="{C160A7C9-EC17-4E92-8188-05CA75B3FB39}" type="pres">
      <dgm:prSet presAssocID="{6F5E35E8-2609-4B60-A844-1CC904E2A03A}" presName="sibTrans" presStyleLbl="sibTrans1D1" presStyleIdx="0" presStyleCnt="1"/>
      <dgm:spPr/>
    </dgm:pt>
    <dgm:pt modelId="{C91E4633-ED59-4D6F-A77D-4E7F67BB6E8F}" type="pres">
      <dgm:prSet presAssocID="{6F5E35E8-2609-4B60-A844-1CC904E2A03A}" presName="connectorText" presStyleLbl="sibTrans1D1" presStyleIdx="0" presStyleCnt="1"/>
      <dgm:spPr/>
    </dgm:pt>
    <dgm:pt modelId="{FD37DA33-93F1-4E07-9A1A-3A17F42D9B52}" type="pres">
      <dgm:prSet presAssocID="{5A5850E4-5EE6-4FE2-A238-AC469961BB86}" presName="node" presStyleLbl="node1" presStyleIdx="1" presStyleCnt="2" custScaleX="154005" custScaleY="147550" custLinFactNeighborY="-14617">
        <dgm:presLayoutVars>
          <dgm:bulletEnabled val="1"/>
        </dgm:presLayoutVars>
      </dgm:prSet>
      <dgm:spPr/>
    </dgm:pt>
  </dgm:ptLst>
  <dgm:cxnLst>
    <dgm:cxn modelId="{0FA6A60A-0839-45AE-8918-D81F020FA4B9}" type="presOf" srcId="{5A5850E4-5EE6-4FE2-A238-AC469961BB86}" destId="{FD37DA33-93F1-4E07-9A1A-3A17F42D9B52}" srcOrd="0" destOrd="0" presId="urn:microsoft.com/office/officeart/2016/7/layout/RepeatingBendingProcessNew"/>
    <dgm:cxn modelId="{FCFB6D2A-2503-4B41-BB83-93B59962807C}" srcId="{1226952D-4229-4A99-8705-123BA4337D9D}" destId="{5A5850E4-5EE6-4FE2-A238-AC469961BB86}" srcOrd="1" destOrd="0" parTransId="{39D83DC3-3301-43A1-90A9-2D8C65023E04}" sibTransId="{0DA8D6AE-7E20-40E3-8C4E-5A24FDFB1F89}"/>
    <dgm:cxn modelId="{52F99E5D-B773-47D7-9803-B9C23A9B19D8}" srcId="{1226952D-4229-4A99-8705-123BA4337D9D}" destId="{673EF2D8-10C8-4914-B55F-26894DE7CA1E}" srcOrd="0" destOrd="0" parTransId="{0430D896-0A30-4FC4-953E-E87E711AA085}" sibTransId="{6F5E35E8-2609-4B60-A844-1CC904E2A03A}"/>
    <dgm:cxn modelId="{59DE814A-DBE6-4D78-A878-83674D7EFDAA}" type="presOf" srcId="{6F5E35E8-2609-4B60-A844-1CC904E2A03A}" destId="{C160A7C9-EC17-4E92-8188-05CA75B3FB39}" srcOrd="0" destOrd="0" presId="urn:microsoft.com/office/officeart/2016/7/layout/RepeatingBendingProcessNew"/>
    <dgm:cxn modelId="{173D634B-49DD-4E0A-A59C-C5A8FB378A74}" type="presOf" srcId="{6F5E35E8-2609-4B60-A844-1CC904E2A03A}" destId="{C91E4633-ED59-4D6F-A77D-4E7F67BB6E8F}" srcOrd="1" destOrd="0" presId="urn:microsoft.com/office/officeart/2016/7/layout/RepeatingBendingProcessNew"/>
    <dgm:cxn modelId="{66ECEA82-8F41-4F8F-B9AF-89108D654FB6}" type="presOf" srcId="{673EF2D8-10C8-4914-B55F-26894DE7CA1E}" destId="{19D5A785-C310-4132-A93B-E0BDBC042696}" srcOrd="0" destOrd="0" presId="urn:microsoft.com/office/officeart/2016/7/layout/RepeatingBendingProcessNew"/>
    <dgm:cxn modelId="{58141DE8-60BB-4AE3-B6E2-5635072F9AB4}" type="presOf" srcId="{1226952D-4229-4A99-8705-123BA4337D9D}" destId="{4F92DEE5-3DEE-46D4-BA11-BF183BC1DE36}" srcOrd="0" destOrd="0" presId="urn:microsoft.com/office/officeart/2016/7/layout/RepeatingBendingProcessNew"/>
    <dgm:cxn modelId="{06E7746E-C54B-47D4-A105-555B4C2B1536}" type="presParOf" srcId="{4F92DEE5-3DEE-46D4-BA11-BF183BC1DE36}" destId="{19D5A785-C310-4132-A93B-E0BDBC042696}" srcOrd="0" destOrd="0" presId="urn:microsoft.com/office/officeart/2016/7/layout/RepeatingBendingProcessNew"/>
    <dgm:cxn modelId="{C5CD24AD-A2CC-4930-BF7A-787E60792AC9}" type="presParOf" srcId="{4F92DEE5-3DEE-46D4-BA11-BF183BC1DE36}" destId="{C160A7C9-EC17-4E92-8188-05CA75B3FB39}" srcOrd="1" destOrd="0" presId="urn:microsoft.com/office/officeart/2016/7/layout/RepeatingBendingProcessNew"/>
    <dgm:cxn modelId="{5B456DD6-5F99-4562-A9FC-D208D85F023C}" type="presParOf" srcId="{C160A7C9-EC17-4E92-8188-05CA75B3FB39}" destId="{C91E4633-ED59-4D6F-A77D-4E7F67BB6E8F}" srcOrd="0" destOrd="0" presId="urn:microsoft.com/office/officeart/2016/7/layout/RepeatingBendingProcessNew"/>
    <dgm:cxn modelId="{EFBF3BC0-F563-45B4-904F-575A67A99510}" type="presParOf" srcId="{4F92DEE5-3DEE-46D4-BA11-BF183BC1DE36}" destId="{FD37DA33-93F1-4E07-9A1A-3A17F42D9B52}" srcOrd="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226952D-4229-4A99-8705-123BA4337D9D}"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673EF2D8-10C8-4914-B55F-26894DE7CA1E}">
      <dgm:prSet custT="1"/>
      <dgm:spPr>
        <a:solidFill>
          <a:schemeClr val="accent4">
            <a:lumMod val="20000"/>
            <a:lumOff val="80000"/>
          </a:schemeClr>
        </a:solidFill>
        <a:ln>
          <a:solidFill>
            <a:schemeClr val="accent1"/>
          </a:solidFill>
        </a:ln>
      </dgm:spPr>
      <dgm:t>
        <a:bodyPr/>
        <a:lstStyle/>
        <a:p>
          <a:r>
            <a:rPr lang="en-US" sz="2000" b="1" dirty="0">
              <a:solidFill>
                <a:schemeClr val="tx2"/>
              </a:solidFill>
            </a:rPr>
            <a:t>Language is key and can help motivate or demotivate households</a:t>
          </a:r>
        </a:p>
      </dgm:t>
    </dgm:pt>
    <dgm:pt modelId="{0430D896-0A30-4FC4-953E-E87E711AA085}" type="parTrans" cxnId="{52F99E5D-B773-47D7-9803-B9C23A9B19D8}">
      <dgm:prSet/>
      <dgm:spPr/>
      <dgm:t>
        <a:bodyPr/>
        <a:lstStyle/>
        <a:p>
          <a:endParaRPr lang="en-US"/>
        </a:p>
      </dgm:t>
    </dgm:pt>
    <dgm:pt modelId="{6F5E35E8-2609-4B60-A844-1CC904E2A03A}" type="sibTrans" cxnId="{52F99E5D-B773-47D7-9803-B9C23A9B19D8}">
      <dgm:prSet/>
      <dgm:spPr/>
      <dgm:t>
        <a:bodyPr/>
        <a:lstStyle/>
        <a:p>
          <a:endParaRPr lang="en-US"/>
        </a:p>
      </dgm:t>
    </dgm:pt>
    <dgm:pt modelId="{5A5850E4-5EE6-4FE2-A238-AC469961BB86}">
      <dgm:prSet custT="1"/>
      <dgm:spPr>
        <a:solidFill>
          <a:schemeClr val="accent4">
            <a:lumMod val="20000"/>
            <a:lumOff val="80000"/>
          </a:schemeClr>
        </a:solidFill>
      </dgm:spPr>
      <dgm:t>
        <a:bodyPr/>
        <a:lstStyle/>
        <a:p>
          <a:pPr algn="ctr"/>
          <a:endParaRPr lang="en-US" sz="2000" b="1" dirty="0">
            <a:solidFill>
              <a:schemeClr val="tx2"/>
            </a:solidFill>
          </a:endParaRPr>
        </a:p>
        <a:p>
          <a:pPr algn="ctr"/>
          <a:endParaRPr lang="en-US" sz="2000" b="1" dirty="0">
            <a:solidFill>
              <a:schemeClr val="tx2"/>
            </a:solidFill>
          </a:endParaRPr>
        </a:p>
        <a:p>
          <a:pPr algn="ctr"/>
          <a:r>
            <a:rPr lang="en-US" sz="2000" b="1" dirty="0">
              <a:solidFill>
                <a:schemeClr val="tx2"/>
              </a:solidFill>
            </a:rPr>
            <a:t>Keep messaging simple and positive.</a:t>
          </a:r>
          <a:r>
            <a:rPr lang="en-US" sz="2000" b="0" dirty="0">
              <a:solidFill>
                <a:schemeClr val="tx2"/>
              </a:solidFill>
            </a:rPr>
            <a:t> </a:t>
          </a:r>
        </a:p>
        <a:p>
          <a:pPr algn="ctr"/>
          <a:r>
            <a:rPr lang="en-US" sz="2000" b="0" dirty="0">
              <a:solidFill>
                <a:schemeClr val="tx2"/>
              </a:solidFill>
            </a:rPr>
            <a:t>Remind people why reducing carbon and landfill is important. Why are things being asked of them especially when it is considered inconvenient.</a:t>
          </a:r>
        </a:p>
        <a:p>
          <a:pPr algn="ctr"/>
          <a:r>
            <a:rPr lang="en-US" sz="2000" b="0" dirty="0">
              <a:solidFill>
                <a:schemeClr val="tx2"/>
              </a:solidFill>
            </a:rPr>
            <a:t>Avoid jargon as this can confuse people. Generally, when people are confused, they are likely to put things into general waste.</a:t>
          </a:r>
        </a:p>
        <a:p>
          <a:pPr algn="ctr"/>
          <a:r>
            <a:rPr lang="en-US" sz="2000" b="0" dirty="0">
              <a:solidFill>
                <a:schemeClr val="tx2"/>
              </a:solidFill>
            </a:rPr>
            <a:t>Any inferences to cost cutting exercises will not be well received in the current climate – so use alternative approaches.</a:t>
          </a:r>
        </a:p>
        <a:p>
          <a:pPr algn="l"/>
          <a:endParaRPr lang="en-US" sz="2000" b="0" dirty="0">
            <a:solidFill>
              <a:schemeClr val="tx2"/>
            </a:solidFill>
          </a:endParaRPr>
        </a:p>
        <a:p>
          <a:pPr algn="l"/>
          <a:endParaRPr lang="en-US" sz="2000" b="1" dirty="0">
            <a:solidFill>
              <a:schemeClr val="tx2"/>
            </a:solidFill>
          </a:endParaRPr>
        </a:p>
      </dgm:t>
    </dgm:pt>
    <dgm:pt modelId="{39D83DC3-3301-43A1-90A9-2D8C65023E04}" type="parTrans" cxnId="{FCFB6D2A-2503-4B41-BB83-93B59962807C}">
      <dgm:prSet/>
      <dgm:spPr/>
      <dgm:t>
        <a:bodyPr/>
        <a:lstStyle/>
        <a:p>
          <a:endParaRPr lang="en-US"/>
        </a:p>
      </dgm:t>
    </dgm:pt>
    <dgm:pt modelId="{0DA8D6AE-7E20-40E3-8C4E-5A24FDFB1F89}" type="sibTrans" cxnId="{FCFB6D2A-2503-4B41-BB83-93B59962807C}">
      <dgm:prSet/>
      <dgm:spPr/>
      <dgm:t>
        <a:bodyPr/>
        <a:lstStyle/>
        <a:p>
          <a:endParaRPr lang="en-US"/>
        </a:p>
      </dgm:t>
    </dgm:pt>
    <dgm:pt modelId="{4F92DEE5-3DEE-46D4-BA11-BF183BC1DE36}" type="pres">
      <dgm:prSet presAssocID="{1226952D-4229-4A99-8705-123BA4337D9D}" presName="Name0" presStyleCnt="0">
        <dgm:presLayoutVars>
          <dgm:dir/>
          <dgm:resizeHandles val="exact"/>
        </dgm:presLayoutVars>
      </dgm:prSet>
      <dgm:spPr/>
    </dgm:pt>
    <dgm:pt modelId="{19D5A785-C310-4132-A93B-E0BDBC042696}" type="pres">
      <dgm:prSet presAssocID="{673EF2D8-10C8-4914-B55F-26894DE7CA1E}" presName="node" presStyleLbl="node1" presStyleIdx="0" presStyleCnt="2" custScaleX="147737" custScaleY="53571">
        <dgm:presLayoutVars>
          <dgm:bulletEnabled val="1"/>
        </dgm:presLayoutVars>
      </dgm:prSet>
      <dgm:spPr/>
    </dgm:pt>
    <dgm:pt modelId="{C160A7C9-EC17-4E92-8188-05CA75B3FB39}" type="pres">
      <dgm:prSet presAssocID="{6F5E35E8-2609-4B60-A844-1CC904E2A03A}" presName="sibTrans" presStyleLbl="sibTrans1D1" presStyleIdx="0" presStyleCnt="1"/>
      <dgm:spPr/>
    </dgm:pt>
    <dgm:pt modelId="{C91E4633-ED59-4D6F-A77D-4E7F67BB6E8F}" type="pres">
      <dgm:prSet presAssocID="{6F5E35E8-2609-4B60-A844-1CC904E2A03A}" presName="connectorText" presStyleLbl="sibTrans1D1" presStyleIdx="0" presStyleCnt="1"/>
      <dgm:spPr/>
    </dgm:pt>
    <dgm:pt modelId="{FD37DA33-93F1-4E07-9A1A-3A17F42D9B52}" type="pres">
      <dgm:prSet presAssocID="{5A5850E4-5EE6-4FE2-A238-AC469961BB86}" presName="node" presStyleLbl="node1" presStyleIdx="1" presStyleCnt="2" custScaleX="166728" custScaleY="201078" custLinFactNeighborX="667" custLinFactNeighborY="-16100">
        <dgm:presLayoutVars>
          <dgm:bulletEnabled val="1"/>
        </dgm:presLayoutVars>
      </dgm:prSet>
      <dgm:spPr/>
    </dgm:pt>
  </dgm:ptLst>
  <dgm:cxnLst>
    <dgm:cxn modelId="{0FA6A60A-0839-45AE-8918-D81F020FA4B9}" type="presOf" srcId="{5A5850E4-5EE6-4FE2-A238-AC469961BB86}" destId="{FD37DA33-93F1-4E07-9A1A-3A17F42D9B52}" srcOrd="0" destOrd="0" presId="urn:microsoft.com/office/officeart/2016/7/layout/RepeatingBendingProcessNew"/>
    <dgm:cxn modelId="{FCFB6D2A-2503-4B41-BB83-93B59962807C}" srcId="{1226952D-4229-4A99-8705-123BA4337D9D}" destId="{5A5850E4-5EE6-4FE2-A238-AC469961BB86}" srcOrd="1" destOrd="0" parTransId="{39D83DC3-3301-43A1-90A9-2D8C65023E04}" sibTransId="{0DA8D6AE-7E20-40E3-8C4E-5A24FDFB1F89}"/>
    <dgm:cxn modelId="{52F99E5D-B773-47D7-9803-B9C23A9B19D8}" srcId="{1226952D-4229-4A99-8705-123BA4337D9D}" destId="{673EF2D8-10C8-4914-B55F-26894DE7CA1E}" srcOrd="0" destOrd="0" parTransId="{0430D896-0A30-4FC4-953E-E87E711AA085}" sibTransId="{6F5E35E8-2609-4B60-A844-1CC904E2A03A}"/>
    <dgm:cxn modelId="{59DE814A-DBE6-4D78-A878-83674D7EFDAA}" type="presOf" srcId="{6F5E35E8-2609-4B60-A844-1CC904E2A03A}" destId="{C160A7C9-EC17-4E92-8188-05CA75B3FB39}" srcOrd="0" destOrd="0" presId="urn:microsoft.com/office/officeart/2016/7/layout/RepeatingBendingProcessNew"/>
    <dgm:cxn modelId="{173D634B-49DD-4E0A-A59C-C5A8FB378A74}" type="presOf" srcId="{6F5E35E8-2609-4B60-A844-1CC904E2A03A}" destId="{C91E4633-ED59-4D6F-A77D-4E7F67BB6E8F}" srcOrd="1" destOrd="0" presId="urn:microsoft.com/office/officeart/2016/7/layout/RepeatingBendingProcessNew"/>
    <dgm:cxn modelId="{66ECEA82-8F41-4F8F-B9AF-89108D654FB6}" type="presOf" srcId="{673EF2D8-10C8-4914-B55F-26894DE7CA1E}" destId="{19D5A785-C310-4132-A93B-E0BDBC042696}" srcOrd="0" destOrd="0" presId="urn:microsoft.com/office/officeart/2016/7/layout/RepeatingBendingProcessNew"/>
    <dgm:cxn modelId="{58141DE8-60BB-4AE3-B6E2-5635072F9AB4}" type="presOf" srcId="{1226952D-4229-4A99-8705-123BA4337D9D}" destId="{4F92DEE5-3DEE-46D4-BA11-BF183BC1DE36}" srcOrd="0" destOrd="0" presId="urn:microsoft.com/office/officeart/2016/7/layout/RepeatingBendingProcessNew"/>
    <dgm:cxn modelId="{06E7746E-C54B-47D4-A105-555B4C2B1536}" type="presParOf" srcId="{4F92DEE5-3DEE-46D4-BA11-BF183BC1DE36}" destId="{19D5A785-C310-4132-A93B-E0BDBC042696}" srcOrd="0" destOrd="0" presId="urn:microsoft.com/office/officeart/2016/7/layout/RepeatingBendingProcessNew"/>
    <dgm:cxn modelId="{C5CD24AD-A2CC-4930-BF7A-787E60792AC9}" type="presParOf" srcId="{4F92DEE5-3DEE-46D4-BA11-BF183BC1DE36}" destId="{C160A7C9-EC17-4E92-8188-05CA75B3FB39}" srcOrd="1" destOrd="0" presId="urn:microsoft.com/office/officeart/2016/7/layout/RepeatingBendingProcessNew"/>
    <dgm:cxn modelId="{5B456DD6-5F99-4562-A9FC-D208D85F023C}" type="presParOf" srcId="{C160A7C9-EC17-4E92-8188-05CA75B3FB39}" destId="{C91E4633-ED59-4D6F-A77D-4E7F67BB6E8F}" srcOrd="0" destOrd="0" presId="urn:microsoft.com/office/officeart/2016/7/layout/RepeatingBendingProcessNew"/>
    <dgm:cxn modelId="{EFBF3BC0-F563-45B4-904F-575A67A99510}" type="presParOf" srcId="{4F92DEE5-3DEE-46D4-BA11-BF183BC1DE36}" destId="{FD37DA33-93F1-4E07-9A1A-3A17F42D9B52}" srcOrd="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226952D-4229-4A99-8705-123BA4337D9D}"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673EF2D8-10C8-4914-B55F-26894DE7CA1E}">
      <dgm:prSet custT="1"/>
      <dgm:spPr>
        <a:solidFill>
          <a:schemeClr val="accent5">
            <a:lumMod val="20000"/>
            <a:lumOff val="80000"/>
          </a:schemeClr>
        </a:solidFill>
        <a:ln>
          <a:solidFill>
            <a:schemeClr val="accent1"/>
          </a:solidFill>
        </a:ln>
      </dgm:spPr>
      <dgm:t>
        <a:bodyPr/>
        <a:lstStyle/>
        <a:p>
          <a:r>
            <a:rPr lang="en-US" sz="2000" b="1" dirty="0">
              <a:solidFill>
                <a:schemeClr val="tx2"/>
              </a:solidFill>
            </a:rPr>
            <a:t>The power of public engagement</a:t>
          </a:r>
        </a:p>
      </dgm:t>
    </dgm:pt>
    <dgm:pt modelId="{0430D896-0A30-4FC4-953E-E87E711AA085}" type="parTrans" cxnId="{52F99E5D-B773-47D7-9803-B9C23A9B19D8}">
      <dgm:prSet/>
      <dgm:spPr/>
      <dgm:t>
        <a:bodyPr/>
        <a:lstStyle/>
        <a:p>
          <a:endParaRPr lang="en-US"/>
        </a:p>
      </dgm:t>
    </dgm:pt>
    <dgm:pt modelId="{6F5E35E8-2609-4B60-A844-1CC904E2A03A}" type="sibTrans" cxnId="{52F99E5D-B773-47D7-9803-B9C23A9B19D8}">
      <dgm:prSet/>
      <dgm:spPr/>
      <dgm:t>
        <a:bodyPr/>
        <a:lstStyle/>
        <a:p>
          <a:endParaRPr lang="en-US"/>
        </a:p>
      </dgm:t>
    </dgm:pt>
    <dgm:pt modelId="{5A5850E4-5EE6-4FE2-A238-AC469961BB86}">
      <dgm:prSet custT="1"/>
      <dgm:spPr>
        <a:solidFill>
          <a:schemeClr val="accent5">
            <a:lumMod val="20000"/>
            <a:lumOff val="80000"/>
          </a:schemeClr>
        </a:solidFill>
      </dgm:spPr>
      <dgm:t>
        <a:bodyPr/>
        <a:lstStyle/>
        <a:p>
          <a:pPr algn="l"/>
          <a:r>
            <a:rPr lang="en-US" sz="2000" b="0" dirty="0">
              <a:solidFill>
                <a:schemeClr val="tx2"/>
              </a:solidFill>
            </a:rPr>
            <a:t>Find platforms to engage with residents more on this topic. </a:t>
          </a:r>
        </a:p>
        <a:p>
          <a:pPr algn="l"/>
          <a:r>
            <a:rPr lang="en-US" sz="2000" b="0" dirty="0">
              <a:solidFill>
                <a:schemeClr val="tx2"/>
              </a:solidFill>
            </a:rPr>
            <a:t>Use this for them to understand more about your challenges.</a:t>
          </a:r>
        </a:p>
        <a:p>
          <a:pPr algn="l"/>
          <a:r>
            <a:rPr lang="en-US" sz="2000" b="0" dirty="0">
              <a:solidFill>
                <a:schemeClr val="tx2"/>
              </a:solidFill>
            </a:rPr>
            <a:t>Work together to find solutions across a range of ages and households.</a:t>
          </a:r>
        </a:p>
        <a:p>
          <a:pPr algn="l"/>
          <a:r>
            <a:rPr lang="en-US" sz="2000" b="0" dirty="0">
              <a:solidFill>
                <a:schemeClr val="tx2"/>
              </a:solidFill>
            </a:rPr>
            <a:t>Outreach work directly with communities and schools would be very beneficial.</a:t>
          </a:r>
        </a:p>
      </dgm:t>
    </dgm:pt>
    <dgm:pt modelId="{39D83DC3-3301-43A1-90A9-2D8C65023E04}" type="parTrans" cxnId="{FCFB6D2A-2503-4B41-BB83-93B59962807C}">
      <dgm:prSet/>
      <dgm:spPr/>
      <dgm:t>
        <a:bodyPr/>
        <a:lstStyle/>
        <a:p>
          <a:endParaRPr lang="en-US"/>
        </a:p>
      </dgm:t>
    </dgm:pt>
    <dgm:pt modelId="{0DA8D6AE-7E20-40E3-8C4E-5A24FDFB1F89}" type="sibTrans" cxnId="{FCFB6D2A-2503-4B41-BB83-93B59962807C}">
      <dgm:prSet/>
      <dgm:spPr/>
      <dgm:t>
        <a:bodyPr/>
        <a:lstStyle/>
        <a:p>
          <a:endParaRPr lang="en-US"/>
        </a:p>
      </dgm:t>
    </dgm:pt>
    <dgm:pt modelId="{4F92DEE5-3DEE-46D4-BA11-BF183BC1DE36}" type="pres">
      <dgm:prSet presAssocID="{1226952D-4229-4A99-8705-123BA4337D9D}" presName="Name0" presStyleCnt="0">
        <dgm:presLayoutVars>
          <dgm:dir/>
          <dgm:resizeHandles val="exact"/>
        </dgm:presLayoutVars>
      </dgm:prSet>
      <dgm:spPr/>
    </dgm:pt>
    <dgm:pt modelId="{19D5A785-C310-4132-A93B-E0BDBC042696}" type="pres">
      <dgm:prSet presAssocID="{673EF2D8-10C8-4914-B55F-26894DE7CA1E}" presName="node" presStyleLbl="node1" presStyleIdx="0" presStyleCnt="2" custScaleX="112301" custScaleY="54997">
        <dgm:presLayoutVars>
          <dgm:bulletEnabled val="1"/>
        </dgm:presLayoutVars>
      </dgm:prSet>
      <dgm:spPr/>
    </dgm:pt>
    <dgm:pt modelId="{C160A7C9-EC17-4E92-8188-05CA75B3FB39}" type="pres">
      <dgm:prSet presAssocID="{6F5E35E8-2609-4B60-A844-1CC904E2A03A}" presName="sibTrans" presStyleLbl="sibTrans1D1" presStyleIdx="0" presStyleCnt="1"/>
      <dgm:spPr/>
    </dgm:pt>
    <dgm:pt modelId="{C91E4633-ED59-4D6F-A77D-4E7F67BB6E8F}" type="pres">
      <dgm:prSet presAssocID="{6F5E35E8-2609-4B60-A844-1CC904E2A03A}" presName="connectorText" presStyleLbl="sibTrans1D1" presStyleIdx="0" presStyleCnt="1"/>
      <dgm:spPr/>
    </dgm:pt>
    <dgm:pt modelId="{FD37DA33-93F1-4E07-9A1A-3A17F42D9B52}" type="pres">
      <dgm:prSet presAssocID="{5A5850E4-5EE6-4FE2-A238-AC469961BB86}" presName="node" presStyleLbl="node1" presStyleIdx="1" presStyleCnt="2" custScaleX="144805" custScaleY="169166" custLinFactNeighborY="-14617">
        <dgm:presLayoutVars>
          <dgm:bulletEnabled val="1"/>
        </dgm:presLayoutVars>
      </dgm:prSet>
      <dgm:spPr/>
    </dgm:pt>
  </dgm:ptLst>
  <dgm:cxnLst>
    <dgm:cxn modelId="{0FA6A60A-0839-45AE-8918-D81F020FA4B9}" type="presOf" srcId="{5A5850E4-5EE6-4FE2-A238-AC469961BB86}" destId="{FD37DA33-93F1-4E07-9A1A-3A17F42D9B52}" srcOrd="0" destOrd="0" presId="urn:microsoft.com/office/officeart/2016/7/layout/RepeatingBendingProcessNew"/>
    <dgm:cxn modelId="{FCFB6D2A-2503-4B41-BB83-93B59962807C}" srcId="{1226952D-4229-4A99-8705-123BA4337D9D}" destId="{5A5850E4-5EE6-4FE2-A238-AC469961BB86}" srcOrd="1" destOrd="0" parTransId="{39D83DC3-3301-43A1-90A9-2D8C65023E04}" sibTransId="{0DA8D6AE-7E20-40E3-8C4E-5A24FDFB1F89}"/>
    <dgm:cxn modelId="{52F99E5D-B773-47D7-9803-B9C23A9B19D8}" srcId="{1226952D-4229-4A99-8705-123BA4337D9D}" destId="{673EF2D8-10C8-4914-B55F-26894DE7CA1E}" srcOrd="0" destOrd="0" parTransId="{0430D896-0A30-4FC4-953E-E87E711AA085}" sibTransId="{6F5E35E8-2609-4B60-A844-1CC904E2A03A}"/>
    <dgm:cxn modelId="{59DE814A-DBE6-4D78-A878-83674D7EFDAA}" type="presOf" srcId="{6F5E35E8-2609-4B60-A844-1CC904E2A03A}" destId="{C160A7C9-EC17-4E92-8188-05CA75B3FB39}" srcOrd="0" destOrd="0" presId="urn:microsoft.com/office/officeart/2016/7/layout/RepeatingBendingProcessNew"/>
    <dgm:cxn modelId="{173D634B-49DD-4E0A-A59C-C5A8FB378A74}" type="presOf" srcId="{6F5E35E8-2609-4B60-A844-1CC904E2A03A}" destId="{C91E4633-ED59-4D6F-A77D-4E7F67BB6E8F}" srcOrd="1" destOrd="0" presId="urn:microsoft.com/office/officeart/2016/7/layout/RepeatingBendingProcessNew"/>
    <dgm:cxn modelId="{66ECEA82-8F41-4F8F-B9AF-89108D654FB6}" type="presOf" srcId="{673EF2D8-10C8-4914-B55F-26894DE7CA1E}" destId="{19D5A785-C310-4132-A93B-E0BDBC042696}" srcOrd="0" destOrd="0" presId="urn:microsoft.com/office/officeart/2016/7/layout/RepeatingBendingProcessNew"/>
    <dgm:cxn modelId="{58141DE8-60BB-4AE3-B6E2-5635072F9AB4}" type="presOf" srcId="{1226952D-4229-4A99-8705-123BA4337D9D}" destId="{4F92DEE5-3DEE-46D4-BA11-BF183BC1DE36}" srcOrd="0" destOrd="0" presId="urn:microsoft.com/office/officeart/2016/7/layout/RepeatingBendingProcessNew"/>
    <dgm:cxn modelId="{06E7746E-C54B-47D4-A105-555B4C2B1536}" type="presParOf" srcId="{4F92DEE5-3DEE-46D4-BA11-BF183BC1DE36}" destId="{19D5A785-C310-4132-A93B-E0BDBC042696}" srcOrd="0" destOrd="0" presId="urn:microsoft.com/office/officeart/2016/7/layout/RepeatingBendingProcessNew"/>
    <dgm:cxn modelId="{C5CD24AD-A2CC-4930-BF7A-787E60792AC9}" type="presParOf" srcId="{4F92DEE5-3DEE-46D4-BA11-BF183BC1DE36}" destId="{C160A7C9-EC17-4E92-8188-05CA75B3FB39}" srcOrd="1" destOrd="0" presId="urn:microsoft.com/office/officeart/2016/7/layout/RepeatingBendingProcessNew"/>
    <dgm:cxn modelId="{5B456DD6-5F99-4562-A9FC-D208D85F023C}" type="presParOf" srcId="{C160A7C9-EC17-4E92-8188-05CA75B3FB39}" destId="{C91E4633-ED59-4D6F-A77D-4E7F67BB6E8F}" srcOrd="0" destOrd="0" presId="urn:microsoft.com/office/officeart/2016/7/layout/RepeatingBendingProcessNew"/>
    <dgm:cxn modelId="{EFBF3BC0-F563-45B4-904F-575A67A99510}" type="presParOf" srcId="{4F92DEE5-3DEE-46D4-BA11-BF183BC1DE36}" destId="{FD37DA33-93F1-4E07-9A1A-3A17F42D9B52}" srcOrd="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D5D37D-3FDC-486C-916A-9653BBD9B50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0EEE46C-40F5-4F49-8527-60D71A9139E5}">
      <dgm:prSet custT="1"/>
      <dgm:spPr/>
      <dgm:t>
        <a:bodyPr/>
        <a:lstStyle/>
        <a:p>
          <a:pPr>
            <a:lnSpc>
              <a:spcPct val="100000"/>
            </a:lnSpc>
          </a:pPr>
          <a:r>
            <a:rPr lang="en-GB" sz="2000"/>
            <a:t>Understand resident views on waste management, recycling and street cleansing service across the districts. </a:t>
          </a:r>
          <a:endParaRPr lang="en-US" sz="2000"/>
        </a:p>
      </dgm:t>
    </dgm:pt>
    <dgm:pt modelId="{0E777C80-85BA-4E23-82A4-E34AD6B12480}" type="parTrans" cxnId="{1AB420CC-A877-4699-82FC-971E8891D2A9}">
      <dgm:prSet/>
      <dgm:spPr/>
      <dgm:t>
        <a:bodyPr/>
        <a:lstStyle/>
        <a:p>
          <a:endParaRPr lang="en-US"/>
        </a:p>
      </dgm:t>
    </dgm:pt>
    <dgm:pt modelId="{77F025FD-7F30-405E-A8AA-9635AA196F8C}" type="sibTrans" cxnId="{1AB420CC-A877-4699-82FC-971E8891D2A9}">
      <dgm:prSet/>
      <dgm:spPr/>
      <dgm:t>
        <a:bodyPr/>
        <a:lstStyle/>
        <a:p>
          <a:endParaRPr lang="en-US"/>
        </a:p>
      </dgm:t>
    </dgm:pt>
    <dgm:pt modelId="{9D19C08A-2018-4054-AE4E-EC425B3077F4}">
      <dgm:prSet custT="1"/>
      <dgm:spPr/>
      <dgm:t>
        <a:bodyPr/>
        <a:lstStyle/>
        <a:p>
          <a:pPr>
            <a:lnSpc>
              <a:spcPct val="100000"/>
            </a:lnSpc>
          </a:pPr>
          <a:r>
            <a:rPr lang="en-GB" sz="2000"/>
            <a:t>Provide insight on resident motivations and barriers for reducing landfill waste.</a:t>
          </a:r>
          <a:endParaRPr lang="en-US" sz="2000"/>
        </a:p>
      </dgm:t>
    </dgm:pt>
    <dgm:pt modelId="{42349969-F451-4F22-AF6B-FE29F0E406E8}" type="parTrans" cxnId="{05003E3A-48A2-4626-93C3-E31B0D089A2F}">
      <dgm:prSet/>
      <dgm:spPr/>
      <dgm:t>
        <a:bodyPr/>
        <a:lstStyle/>
        <a:p>
          <a:endParaRPr lang="en-US"/>
        </a:p>
      </dgm:t>
    </dgm:pt>
    <dgm:pt modelId="{40A6C1C3-CA30-4DFB-A740-D4637CCF03BB}" type="sibTrans" cxnId="{05003E3A-48A2-4626-93C3-E31B0D089A2F}">
      <dgm:prSet/>
      <dgm:spPr/>
      <dgm:t>
        <a:bodyPr/>
        <a:lstStyle/>
        <a:p>
          <a:endParaRPr lang="en-US"/>
        </a:p>
      </dgm:t>
    </dgm:pt>
    <dgm:pt modelId="{D482FBDD-E556-4A63-B154-E5BDF5AD04FA}">
      <dgm:prSet custT="1"/>
      <dgm:spPr/>
      <dgm:t>
        <a:bodyPr/>
        <a:lstStyle/>
        <a:p>
          <a:pPr>
            <a:lnSpc>
              <a:spcPct val="100000"/>
            </a:lnSpc>
          </a:pPr>
          <a:r>
            <a:rPr lang="en-GB" sz="2000" strike="noStrike" dirty="0">
              <a:solidFill>
                <a:schemeClr val="tx1"/>
              </a:solidFill>
            </a:rPr>
            <a:t>P</a:t>
          </a:r>
          <a:r>
            <a:rPr lang="en-GB" sz="2000" dirty="0">
              <a:solidFill>
                <a:schemeClr val="tx1"/>
              </a:solidFill>
            </a:rPr>
            <a:t>ro</a:t>
          </a:r>
          <a:r>
            <a:rPr lang="en-GB" sz="2000" dirty="0"/>
            <a:t>vide evidence on what residents feel are acceptable and unacceptable changes in waste management, recycling and street cleansing.</a:t>
          </a:r>
          <a:endParaRPr lang="en-US" sz="2000" dirty="0"/>
        </a:p>
      </dgm:t>
    </dgm:pt>
    <dgm:pt modelId="{0DEDA675-7C79-4812-B76D-005CBC4E4B2F}" type="parTrans" cxnId="{771C5F60-EE76-4C32-B567-A98943089D17}">
      <dgm:prSet/>
      <dgm:spPr/>
      <dgm:t>
        <a:bodyPr/>
        <a:lstStyle/>
        <a:p>
          <a:endParaRPr lang="en-US"/>
        </a:p>
      </dgm:t>
    </dgm:pt>
    <dgm:pt modelId="{F682834D-013F-46E8-A9CF-F0F8CF795F73}" type="sibTrans" cxnId="{771C5F60-EE76-4C32-B567-A98943089D17}">
      <dgm:prSet/>
      <dgm:spPr/>
      <dgm:t>
        <a:bodyPr/>
        <a:lstStyle/>
        <a:p>
          <a:endParaRPr lang="en-US"/>
        </a:p>
      </dgm:t>
    </dgm:pt>
    <dgm:pt modelId="{450A00FA-02BA-489E-9D16-F25275DA6E01}" type="pres">
      <dgm:prSet presAssocID="{A7D5D37D-3FDC-486C-916A-9653BBD9B50A}" presName="root" presStyleCnt="0">
        <dgm:presLayoutVars>
          <dgm:dir/>
          <dgm:resizeHandles val="exact"/>
        </dgm:presLayoutVars>
      </dgm:prSet>
      <dgm:spPr/>
    </dgm:pt>
    <dgm:pt modelId="{E57CB6DC-043A-4B05-8530-66ABE8C0725C}" type="pres">
      <dgm:prSet presAssocID="{A0EEE46C-40F5-4F49-8527-60D71A9139E5}" presName="compNode" presStyleCnt="0"/>
      <dgm:spPr/>
    </dgm:pt>
    <dgm:pt modelId="{8C0EDDE1-BF5F-4A2A-A3B4-2141BEA9C719}" type="pres">
      <dgm:prSet presAssocID="{A0EEE46C-40F5-4F49-8527-60D71A9139E5}" presName="bgRect" presStyleLbl="bgShp" presStyleIdx="0" presStyleCnt="3"/>
      <dgm:spPr/>
    </dgm:pt>
    <dgm:pt modelId="{CD9F9B5A-A0DB-470A-A73C-C1EB8F403D80}" type="pres">
      <dgm:prSet presAssocID="{A0EEE46C-40F5-4F49-8527-60D71A9139E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ecycle"/>
        </a:ext>
      </dgm:extLst>
    </dgm:pt>
    <dgm:pt modelId="{0E7A59B5-F9D6-4EEC-A4E7-EC697F46B33B}" type="pres">
      <dgm:prSet presAssocID="{A0EEE46C-40F5-4F49-8527-60D71A9139E5}" presName="spaceRect" presStyleCnt="0"/>
      <dgm:spPr/>
    </dgm:pt>
    <dgm:pt modelId="{894EA6D9-51E3-404E-B0BE-740EC4202D1D}" type="pres">
      <dgm:prSet presAssocID="{A0EEE46C-40F5-4F49-8527-60D71A9139E5}" presName="parTx" presStyleLbl="revTx" presStyleIdx="0" presStyleCnt="3">
        <dgm:presLayoutVars>
          <dgm:chMax val="0"/>
          <dgm:chPref val="0"/>
        </dgm:presLayoutVars>
      </dgm:prSet>
      <dgm:spPr/>
    </dgm:pt>
    <dgm:pt modelId="{9F29741B-226E-4FED-9A42-8B8C49554874}" type="pres">
      <dgm:prSet presAssocID="{77F025FD-7F30-405E-A8AA-9635AA196F8C}" presName="sibTrans" presStyleCnt="0"/>
      <dgm:spPr/>
    </dgm:pt>
    <dgm:pt modelId="{F2C79B4D-72C7-4A98-8D15-267A5B5BD619}" type="pres">
      <dgm:prSet presAssocID="{9D19C08A-2018-4054-AE4E-EC425B3077F4}" presName="compNode" presStyleCnt="0"/>
      <dgm:spPr/>
    </dgm:pt>
    <dgm:pt modelId="{9C0260D5-E033-4A90-B490-741CD926094C}" type="pres">
      <dgm:prSet presAssocID="{9D19C08A-2018-4054-AE4E-EC425B3077F4}" presName="bgRect" presStyleLbl="bgShp" presStyleIdx="1" presStyleCnt="3"/>
      <dgm:spPr/>
    </dgm:pt>
    <dgm:pt modelId="{5FC91654-82BA-4CC4-8C8F-8274A13F5C60}" type="pres">
      <dgm:prSet presAssocID="{9D19C08A-2018-4054-AE4E-EC425B3077F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ustainability"/>
        </a:ext>
      </dgm:extLst>
    </dgm:pt>
    <dgm:pt modelId="{71F433B6-121E-4033-B5D4-A71E4D73FBBD}" type="pres">
      <dgm:prSet presAssocID="{9D19C08A-2018-4054-AE4E-EC425B3077F4}" presName="spaceRect" presStyleCnt="0"/>
      <dgm:spPr/>
    </dgm:pt>
    <dgm:pt modelId="{A11051BB-997D-4F2C-A481-AD033B0CD7AD}" type="pres">
      <dgm:prSet presAssocID="{9D19C08A-2018-4054-AE4E-EC425B3077F4}" presName="parTx" presStyleLbl="revTx" presStyleIdx="1" presStyleCnt="3">
        <dgm:presLayoutVars>
          <dgm:chMax val="0"/>
          <dgm:chPref val="0"/>
        </dgm:presLayoutVars>
      </dgm:prSet>
      <dgm:spPr/>
    </dgm:pt>
    <dgm:pt modelId="{F4C558E8-F5B6-4031-8638-CA25D02B9502}" type="pres">
      <dgm:prSet presAssocID="{40A6C1C3-CA30-4DFB-A740-D4637CCF03BB}" presName="sibTrans" presStyleCnt="0"/>
      <dgm:spPr/>
    </dgm:pt>
    <dgm:pt modelId="{F4A17BA9-7986-48C7-844E-C5C459C511A4}" type="pres">
      <dgm:prSet presAssocID="{D482FBDD-E556-4A63-B154-E5BDF5AD04FA}" presName="compNode" presStyleCnt="0"/>
      <dgm:spPr/>
    </dgm:pt>
    <dgm:pt modelId="{0EA0612C-689C-4F19-B415-F686CFF87C9B}" type="pres">
      <dgm:prSet presAssocID="{D482FBDD-E556-4A63-B154-E5BDF5AD04FA}" presName="bgRect" presStyleLbl="bgShp" presStyleIdx="2" presStyleCnt="3"/>
      <dgm:spPr/>
    </dgm:pt>
    <dgm:pt modelId="{8C170956-BAB2-4036-BC08-F7890558506F}" type="pres">
      <dgm:prSet presAssocID="{D482FBDD-E556-4A63-B154-E5BDF5AD04F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arbage"/>
        </a:ext>
      </dgm:extLst>
    </dgm:pt>
    <dgm:pt modelId="{591B8027-A63C-4DBC-AD6C-9691FA9A8B6B}" type="pres">
      <dgm:prSet presAssocID="{D482FBDD-E556-4A63-B154-E5BDF5AD04FA}" presName="spaceRect" presStyleCnt="0"/>
      <dgm:spPr/>
    </dgm:pt>
    <dgm:pt modelId="{807D0E99-4EBD-4F2E-AB1E-74EAC8CDC86E}" type="pres">
      <dgm:prSet presAssocID="{D482FBDD-E556-4A63-B154-E5BDF5AD04FA}" presName="parTx" presStyleLbl="revTx" presStyleIdx="2" presStyleCnt="3">
        <dgm:presLayoutVars>
          <dgm:chMax val="0"/>
          <dgm:chPref val="0"/>
        </dgm:presLayoutVars>
      </dgm:prSet>
      <dgm:spPr/>
    </dgm:pt>
  </dgm:ptLst>
  <dgm:cxnLst>
    <dgm:cxn modelId="{05003E3A-48A2-4626-93C3-E31B0D089A2F}" srcId="{A7D5D37D-3FDC-486C-916A-9653BBD9B50A}" destId="{9D19C08A-2018-4054-AE4E-EC425B3077F4}" srcOrd="1" destOrd="0" parTransId="{42349969-F451-4F22-AF6B-FE29F0E406E8}" sibTransId="{40A6C1C3-CA30-4DFB-A740-D4637CCF03BB}"/>
    <dgm:cxn modelId="{771C5F60-EE76-4C32-B567-A98943089D17}" srcId="{A7D5D37D-3FDC-486C-916A-9653BBD9B50A}" destId="{D482FBDD-E556-4A63-B154-E5BDF5AD04FA}" srcOrd="2" destOrd="0" parTransId="{0DEDA675-7C79-4812-B76D-005CBC4E4B2F}" sibTransId="{F682834D-013F-46E8-A9CF-F0F8CF795F73}"/>
    <dgm:cxn modelId="{87260374-BC1B-41C4-BA71-36B95BD52C15}" type="presOf" srcId="{D482FBDD-E556-4A63-B154-E5BDF5AD04FA}" destId="{807D0E99-4EBD-4F2E-AB1E-74EAC8CDC86E}" srcOrd="0" destOrd="0" presId="urn:microsoft.com/office/officeart/2018/2/layout/IconVerticalSolidList"/>
    <dgm:cxn modelId="{AB4D3858-1C84-4E2C-9997-10618C843556}" type="presOf" srcId="{A7D5D37D-3FDC-486C-916A-9653BBD9B50A}" destId="{450A00FA-02BA-489E-9D16-F25275DA6E01}" srcOrd="0" destOrd="0" presId="urn:microsoft.com/office/officeart/2018/2/layout/IconVerticalSolidList"/>
    <dgm:cxn modelId="{3CC9F379-9623-4178-B685-CDB081A58DBA}" type="presOf" srcId="{A0EEE46C-40F5-4F49-8527-60D71A9139E5}" destId="{894EA6D9-51E3-404E-B0BE-740EC4202D1D}" srcOrd="0" destOrd="0" presId="urn:microsoft.com/office/officeart/2018/2/layout/IconVerticalSolidList"/>
    <dgm:cxn modelId="{1AB420CC-A877-4699-82FC-971E8891D2A9}" srcId="{A7D5D37D-3FDC-486C-916A-9653BBD9B50A}" destId="{A0EEE46C-40F5-4F49-8527-60D71A9139E5}" srcOrd="0" destOrd="0" parTransId="{0E777C80-85BA-4E23-82A4-E34AD6B12480}" sibTransId="{77F025FD-7F30-405E-A8AA-9635AA196F8C}"/>
    <dgm:cxn modelId="{8609A0DB-5010-43DD-A562-06436903DA22}" type="presOf" srcId="{9D19C08A-2018-4054-AE4E-EC425B3077F4}" destId="{A11051BB-997D-4F2C-A481-AD033B0CD7AD}" srcOrd="0" destOrd="0" presId="urn:microsoft.com/office/officeart/2018/2/layout/IconVerticalSolidList"/>
    <dgm:cxn modelId="{BD88DF91-98EB-49FE-BAF6-FB73C038B227}" type="presParOf" srcId="{450A00FA-02BA-489E-9D16-F25275DA6E01}" destId="{E57CB6DC-043A-4B05-8530-66ABE8C0725C}" srcOrd="0" destOrd="0" presId="urn:microsoft.com/office/officeart/2018/2/layout/IconVerticalSolidList"/>
    <dgm:cxn modelId="{DCD947C3-CF0C-4960-AE35-5D6C2EFA5F0C}" type="presParOf" srcId="{E57CB6DC-043A-4B05-8530-66ABE8C0725C}" destId="{8C0EDDE1-BF5F-4A2A-A3B4-2141BEA9C719}" srcOrd="0" destOrd="0" presId="urn:microsoft.com/office/officeart/2018/2/layout/IconVerticalSolidList"/>
    <dgm:cxn modelId="{244241E8-A872-490D-88BC-B41C81661F7C}" type="presParOf" srcId="{E57CB6DC-043A-4B05-8530-66ABE8C0725C}" destId="{CD9F9B5A-A0DB-470A-A73C-C1EB8F403D80}" srcOrd="1" destOrd="0" presId="urn:microsoft.com/office/officeart/2018/2/layout/IconVerticalSolidList"/>
    <dgm:cxn modelId="{3A8D368A-C09F-423E-8FAF-B888A09EB9DE}" type="presParOf" srcId="{E57CB6DC-043A-4B05-8530-66ABE8C0725C}" destId="{0E7A59B5-F9D6-4EEC-A4E7-EC697F46B33B}" srcOrd="2" destOrd="0" presId="urn:microsoft.com/office/officeart/2018/2/layout/IconVerticalSolidList"/>
    <dgm:cxn modelId="{5CA513D5-ED5B-4B0B-9B69-D0F444223A79}" type="presParOf" srcId="{E57CB6DC-043A-4B05-8530-66ABE8C0725C}" destId="{894EA6D9-51E3-404E-B0BE-740EC4202D1D}" srcOrd="3" destOrd="0" presId="urn:microsoft.com/office/officeart/2018/2/layout/IconVerticalSolidList"/>
    <dgm:cxn modelId="{13656B8A-B93E-4E64-ACDF-09A0977FD0B9}" type="presParOf" srcId="{450A00FA-02BA-489E-9D16-F25275DA6E01}" destId="{9F29741B-226E-4FED-9A42-8B8C49554874}" srcOrd="1" destOrd="0" presId="urn:microsoft.com/office/officeart/2018/2/layout/IconVerticalSolidList"/>
    <dgm:cxn modelId="{28BAB934-70B7-4D82-B044-1EFD96601F9A}" type="presParOf" srcId="{450A00FA-02BA-489E-9D16-F25275DA6E01}" destId="{F2C79B4D-72C7-4A98-8D15-267A5B5BD619}" srcOrd="2" destOrd="0" presId="urn:microsoft.com/office/officeart/2018/2/layout/IconVerticalSolidList"/>
    <dgm:cxn modelId="{86592402-D13A-40DB-81DE-DAB1629C4766}" type="presParOf" srcId="{F2C79B4D-72C7-4A98-8D15-267A5B5BD619}" destId="{9C0260D5-E033-4A90-B490-741CD926094C}" srcOrd="0" destOrd="0" presId="urn:microsoft.com/office/officeart/2018/2/layout/IconVerticalSolidList"/>
    <dgm:cxn modelId="{F6384ACD-3E57-4B9C-8F4B-51340B9FA662}" type="presParOf" srcId="{F2C79B4D-72C7-4A98-8D15-267A5B5BD619}" destId="{5FC91654-82BA-4CC4-8C8F-8274A13F5C60}" srcOrd="1" destOrd="0" presId="urn:microsoft.com/office/officeart/2018/2/layout/IconVerticalSolidList"/>
    <dgm:cxn modelId="{76220792-7DAF-43F4-A9AC-5BF3BC185650}" type="presParOf" srcId="{F2C79B4D-72C7-4A98-8D15-267A5B5BD619}" destId="{71F433B6-121E-4033-B5D4-A71E4D73FBBD}" srcOrd="2" destOrd="0" presId="urn:microsoft.com/office/officeart/2018/2/layout/IconVerticalSolidList"/>
    <dgm:cxn modelId="{E58550DF-E9DD-4D08-A5B5-1D24AF6BEBF0}" type="presParOf" srcId="{F2C79B4D-72C7-4A98-8D15-267A5B5BD619}" destId="{A11051BB-997D-4F2C-A481-AD033B0CD7AD}" srcOrd="3" destOrd="0" presId="urn:microsoft.com/office/officeart/2018/2/layout/IconVerticalSolidList"/>
    <dgm:cxn modelId="{2C0F88A2-7E4F-4D80-8DB5-8BA9BB480C99}" type="presParOf" srcId="{450A00FA-02BA-489E-9D16-F25275DA6E01}" destId="{F4C558E8-F5B6-4031-8638-CA25D02B9502}" srcOrd="3" destOrd="0" presId="urn:microsoft.com/office/officeart/2018/2/layout/IconVerticalSolidList"/>
    <dgm:cxn modelId="{AA87A51B-3C47-4D66-A6B5-BC90EE492502}" type="presParOf" srcId="{450A00FA-02BA-489E-9D16-F25275DA6E01}" destId="{F4A17BA9-7986-48C7-844E-C5C459C511A4}" srcOrd="4" destOrd="0" presId="urn:microsoft.com/office/officeart/2018/2/layout/IconVerticalSolidList"/>
    <dgm:cxn modelId="{19EEEF97-DEF0-423C-84B6-C0023D5135B6}" type="presParOf" srcId="{F4A17BA9-7986-48C7-844E-C5C459C511A4}" destId="{0EA0612C-689C-4F19-B415-F686CFF87C9B}" srcOrd="0" destOrd="0" presId="urn:microsoft.com/office/officeart/2018/2/layout/IconVerticalSolidList"/>
    <dgm:cxn modelId="{62D565B0-6B14-4CEB-BA64-47295ECA7833}" type="presParOf" srcId="{F4A17BA9-7986-48C7-844E-C5C459C511A4}" destId="{8C170956-BAB2-4036-BC08-F7890558506F}" srcOrd="1" destOrd="0" presId="urn:microsoft.com/office/officeart/2018/2/layout/IconVerticalSolidList"/>
    <dgm:cxn modelId="{77D45209-2343-4296-A2AA-A8CA75FC7C17}" type="presParOf" srcId="{F4A17BA9-7986-48C7-844E-C5C459C511A4}" destId="{591B8027-A63C-4DBC-AD6C-9691FA9A8B6B}" srcOrd="2" destOrd="0" presId="urn:microsoft.com/office/officeart/2018/2/layout/IconVerticalSolidList"/>
    <dgm:cxn modelId="{6E3EB274-D4DD-4E41-8673-A3A9BB515A1C}" type="presParOf" srcId="{F4A17BA9-7986-48C7-844E-C5C459C511A4}" destId="{807D0E99-4EBD-4F2E-AB1E-74EAC8CDC86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925A28-1BCE-4C76-B4E3-1F99E864A80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DB85947-DB3A-434B-A5F4-A854AD3918CF}">
      <dgm:prSet custT="1"/>
      <dgm:spPr/>
      <dgm:t>
        <a:bodyPr/>
        <a:lstStyle/>
        <a:p>
          <a:pPr>
            <a:lnSpc>
              <a:spcPct val="100000"/>
            </a:lnSpc>
          </a:pPr>
          <a:r>
            <a:rPr lang="en-US" sz="2000" dirty="0"/>
            <a:t>A variety of views on waste management and recycling of household waste w</a:t>
          </a:r>
          <a:r>
            <a:rPr lang="en-US" sz="2000" dirty="0">
              <a:solidFill>
                <a:schemeClr val="tx1"/>
              </a:solidFill>
            </a:rPr>
            <a:t>ere</a:t>
          </a:r>
          <a:r>
            <a:rPr lang="en-US" sz="2000" dirty="0">
              <a:solidFill>
                <a:srgbClr val="FF0000"/>
              </a:solidFill>
            </a:rPr>
            <a:t> </a:t>
          </a:r>
          <a:r>
            <a:rPr lang="en-US" sz="2000" dirty="0"/>
            <a:t>expressed.</a:t>
          </a:r>
        </a:p>
      </dgm:t>
    </dgm:pt>
    <dgm:pt modelId="{1CBD9A9A-5AC0-4ED0-83DD-68AF43911C55}" type="parTrans" cxnId="{CA2A10BD-2622-451B-B938-6E76AE2BA959}">
      <dgm:prSet/>
      <dgm:spPr/>
      <dgm:t>
        <a:bodyPr/>
        <a:lstStyle/>
        <a:p>
          <a:endParaRPr lang="en-US"/>
        </a:p>
      </dgm:t>
    </dgm:pt>
    <dgm:pt modelId="{688E3E1E-2C72-4906-BB8A-EBC33B411CEC}" type="sibTrans" cxnId="{CA2A10BD-2622-451B-B938-6E76AE2BA959}">
      <dgm:prSet/>
      <dgm:spPr/>
      <dgm:t>
        <a:bodyPr/>
        <a:lstStyle/>
        <a:p>
          <a:endParaRPr lang="en-US"/>
        </a:p>
      </dgm:t>
    </dgm:pt>
    <dgm:pt modelId="{3E11E13A-3398-45AD-86EB-6B89C737692F}">
      <dgm:prSet custT="1"/>
      <dgm:spPr/>
      <dgm:t>
        <a:bodyPr/>
        <a:lstStyle/>
        <a:p>
          <a:pPr>
            <a:lnSpc>
              <a:spcPct val="100000"/>
            </a:lnSpc>
          </a:pPr>
          <a:r>
            <a:rPr lang="en-US" sz="2000" dirty="0"/>
            <a:t>Individual convenience was a key motivator to behaviour.</a:t>
          </a:r>
        </a:p>
      </dgm:t>
    </dgm:pt>
    <dgm:pt modelId="{D5BDF08E-4990-430E-940B-729361082D9E}" type="parTrans" cxnId="{CC46CC36-05D0-4CBA-BB93-A7C0D2E1629A}">
      <dgm:prSet/>
      <dgm:spPr/>
      <dgm:t>
        <a:bodyPr/>
        <a:lstStyle/>
        <a:p>
          <a:endParaRPr lang="en-US"/>
        </a:p>
      </dgm:t>
    </dgm:pt>
    <dgm:pt modelId="{8557CD05-899A-454E-AFE3-B0D0B751B026}" type="sibTrans" cxnId="{CC46CC36-05D0-4CBA-BB93-A7C0D2E1629A}">
      <dgm:prSet/>
      <dgm:spPr/>
      <dgm:t>
        <a:bodyPr/>
        <a:lstStyle/>
        <a:p>
          <a:endParaRPr lang="en-US"/>
        </a:p>
      </dgm:t>
    </dgm:pt>
    <dgm:pt modelId="{A346C5E1-41F5-4AFB-AFD2-2FDF0819372A}">
      <dgm:prSet custT="1"/>
      <dgm:spPr/>
      <dgm:t>
        <a:bodyPr/>
        <a:lstStyle/>
        <a:p>
          <a:pPr>
            <a:lnSpc>
              <a:spcPct val="100000"/>
            </a:lnSpc>
          </a:pPr>
          <a:r>
            <a:rPr lang="en-US" sz="2000" dirty="0"/>
            <a:t>There was confusion regarding what can and can not be recycled and what is </a:t>
          </a:r>
          <a:r>
            <a:rPr lang="en-US" sz="2000" dirty="0">
              <a:solidFill>
                <a:schemeClr val="tx1"/>
              </a:solidFill>
            </a:rPr>
            <a:t>meant by </a:t>
          </a:r>
          <a:r>
            <a:rPr lang="en-US" sz="2000" dirty="0"/>
            <a:t>street cleansing.</a:t>
          </a:r>
        </a:p>
      </dgm:t>
    </dgm:pt>
    <dgm:pt modelId="{6822A837-32DA-4B1A-B166-E6B536790718}" type="parTrans" cxnId="{896CF729-D947-4B08-94BF-C8087CDECA93}">
      <dgm:prSet/>
      <dgm:spPr/>
      <dgm:t>
        <a:bodyPr/>
        <a:lstStyle/>
        <a:p>
          <a:endParaRPr lang="en-US"/>
        </a:p>
      </dgm:t>
    </dgm:pt>
    <dgm:pt modelId="{AAC9CC48-FA97-47B4-A8C2-EC572F57939D}" type="sibTrans" cxnId="{896CF729-D947-4B08-94BF-C8087CDECA93}">
      <dgm:prSet/>
      <dgm:spPr/>
      <dgm:t>
        <a:bodyPr/>
        <a:lstStyle/>
        <a:p>
          <a:endParaRPr lang="en-US"/>
        </a:p>
      </dgm:t>
    </dgm:pt>
    <dgm:pt modelId="{326636BF-F539-4157-B041-7F237D73E3FE}" type="pres">
      <dgm:prSet presAssocID="{7B925A28-1BCE-4C76-B4E3-1F99E864A803}" presName="root" presStyleCnt="0">
        <dgm:presLayoutVars>
          <dgm:dir/>
          <dgm:resizeHandles val="exact"/>
        </dgm:presLayoutVars>
      </dgm:prSet>
      <dgm:spPr/>
    </dgm:pt>
    <dgm:pt modelId="{41E58476-DB1B-4ACC-B6C6-CD5339DBD27D}" type="pres">
      <dgm:prSet presAssocID="{6DB85947-DB3A-434B-A5F4-A854AD3918CF}" presName="compNode" presStyleCnt="0"/>
      <dgm:spPr/>
    </dgm:pt>
    <dgm:pt modelId="{8114B0F5-E8D7-42E6-9B12-ED45C25BC311}" type="pres">
      <dgm:prSet presAssocID="{6DB85947-DB3A-434B-A5F4-A854AD3918CF}" presName="bgRect" presStyleLbl="bgShp" presStyleIdx="0" presStyleCnt="3" custScaleY="104303" custLinFactNeighborX="208" custLinFactNeighborY="11193"/>
      <dgm:spPr/>
    </dgm:pt>
    <dgm:pt modelId="{08F0B85C-5A66-47C3-B227-8B71BC43CF32}" type="pres">
      <dgm:prSet presAssocID="{6DB85947-DB3A-434B-A5F4-A854AD3918C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ecycle"/>
        </a:ext>
      </dgm:extLst>
    </dgm:pt>
    <dgm:pt modelId="{3492D451-CF91-4ECB-BF88-6BCECBD683C1}" type="pres">
      <dgm:prSet presAssocID="{6DB85947-DB3A-434B-A5F4-A854AD3918CF}" presName="spaceRect" presStyleCnt="0"/>
      <dgm:spPr/>
    </dgm:pt>
    <dgm:pt modelId="{9BEA36FD-4D3F-44D2-85C3-7AE48F6601FA}" type="pres">
      <dgm:prSet presAssocID="{6DB85947-DB3A-434B-A5F4-A854AD3918CF}" presName="parTx" presStyleLbl="revTx" presStyleIdx="0" presStyleCnt="3" custLinFactNeighborX="-1220" custLinFactNeighborY="10455">
        <dgm:presLayoutVars>
          <dgm:chMax val="0"/>
          <dgm:chPref val="0"/>
        </dgm:presLayoutVars>
      </dgm:prSet>
      <dgm:spPr/>
    </dgm:pt>
    <dgm:pt modelId="{3CE91B44-FF47-46B3-9540-D2AB12917F61}" type="pres">
      <dgm:prSet presAssocID="{688E3E1E-2C72-4906-BB8A-EBC33B411CEC}" presName="sibTrans" presStyleCnt="0"/>
      <dgm:spPr/>
    </dgm:pt>
    <dgm:pt modelId="{EB898CAC-67EC-4BF5-B47B-D9BA14DF83E4}" type="pres">
      <dgm:prSet presAssocID="{3E11E13A-3398-45AD-86EB-6B89C737692F}" presName="compNode" presStyleCnt="0"/>
      <dgm:spPr/>
    </dgm:pt>
    <dgm:pt modelId="{AE3F89EC-3CD7-4F2C-BAC9-B3B91F87D80F}" type="pres">
      <dgm:prSet presAssocID="{3E11E13A-3398-45AD-86EB-6B89C737692F}" presName="bgRect" presStyleLbl="bgShp" presStyleIdx="1" presStyleCnt="3"/>
      <dgm:spPr/>
    </dgm:pt>
    <dgm:pt modelId="{5BB92F1A-43D5-4094-8150-32EE54EF759F}" type="pres">
      <dgm:prSet presAssocID="{3E11E13A-3398-45AD-86EB-6B89C737692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llseye"/>
        </a:ext>
      </dgm:extLst>
    </dgm:pt>
    <dgm:pt modelId="{68BE366B-3931-48D6-B819-5D7554F4468B}" type="pres">
      <dgm:prSet presAssocID="{3E11E13A-3398-45AD-86EB-6B89C737692F}" presName="spaceRect" presStyleCnt="0"/>
      <dgm:spPr/>
    </dgm:pt>
    <dgm:pt modelId="{DF605FFA-AA95-45A6-A53A-C0B7273B684E}" type="pres">
      <dgm:prSet presAssocID="{3E11E13A-3398-45AD-86EB-6B89C737692F}" presName="parTx" presStyleLbl="revTx" presStyleIdx="1" presStyleCnt="3">
        <dgm:presLayoutVars>
          <dgm:chMax val="0"/>
          <dgm:chPref val="0"/>
        </dgm:presLayoutVars>
      </dgm:prSet>
      <dgm:spPr/>
    </dgm:pt>
    <dgm:pt modelId="{878EA997-C7A8-4D83-9B11-3225AF26601D}" type="pres">
      <dgm:prSet presAssocID="{8557CD05-899A-454E-AFE3-B0D0B751B026}" presName="sibTrans" presStyleCnt="0"/>
      <dgm:spPr/>
    </dgm:pt>
    <dgm:pt modelId="{0068AF50-C4AF-4305-9735-E70E8CCB6C0E}" type="pres">
      <dgm:prSet presAssocID="{A346C5E1-41F5-4AFB-AFD2-2FDF0819372A}" presName="compNode" presStyleCnt="0"/>
      <dgm:spPr/>
    </dgm:pt>
    <dgm:pt modelId="{18783461-7CF8-46E0-8A71-1ADF153CCABA}" type="pres">
      <dgm:prSet presAssocID="{A346C5E1-41F5-4AFB-AFD2-2FDF0819372A}" presName="bgRect" presStyleLbl="bgShp" presStyleIdx="2" presStyleCnt="3" custLinFactNeighborX="-395" custLinFactNeighborY="-15344"/>
      <dgm:spPr/>
    </dgm:pt>
    <dgm:pt modelId="{66A52D5E-6287-44C7-8ADE-0BDF7BCED866}" type="pres">
      <dgm:prSet presAssocID="{A346C5E1-41F5-4AFB-AFD2-2FDF0819372A}" presName="iconRect" presStyleLbl="node1" presStyleIdx="2" presStyleCnt="3" custLinFactNeighborX="-4479" custLinFactNeighborY="-1642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Questions"/>
        </a:ext>
      </dgm:extLst>
    </dgm:pt>
    <dgm:pt modelId="{7E114366-CB29-4654-8A84-EE09942F1E89}" type="pres">
      <dgm:prSet presAssocID="{A346C5E1-41F5-4AFB-AFD2-2FDF0819372A}" presName="spaceRect" presStyleCnt="0"/>
      <dgm:spPr/>
    </dgm:pt>
    <dgm:pt modelId="{15C5EA38-9CA9-47EC-93F1-4528F87273D4}" type="pres">
      <dgm:prSet presAssocID="{A346C5E1-41F5-4AFB-AFD2-2FDF0819372A}" presName="parTx" presStyleLbl="revTx" presStyleIdx="2" presStyleCnt="3" custLinFactNeighborX="-1525" custLinFactNeighborY="-8042">
        <dgm:presLayoutVars>
          <dgm:chMax val="0"/>
          <dgm:chPref val="0"/>
        </dgm:presLayoutVars>
      </dgm:prSet>
      <dgm:spPr/>
    </dgm:pt>
  </dgm:ptLst>
  <dgm:cxnLst>
    <dgm:cxn modelId="{87CF7011-0C21-4508-B345-93866D31EF6B}" type="presOf" srcId="{6DB85947-DB3A-434B-A5F4-A854AD3918CF}" destId="{9BEA36FD-4D3F-44D2-85C3-7AE48F6601FA}" srcOrd="0" destOrd="0" presId="urn:microsoft.com/office/officeart/2018/2/layout/IconVerticalSolidList"/>
    <dgm:cxn modelId="{BF04221E-DDD7-48CB-99B4-3AE76786F36A}" type="presOf" srcId="{A346C5E1-41F5-4AFB-AFD2-2FDF0819372A}" destId="{15C5EA38-9CA9-47EC-93F1-4528F87273D4}" srcOrd="0" destOrd="0" presId="urn:microsoft.com/office/officeart/2018/2/layout/IconVerticalSolidList"/>
    <dgm:cxn modelId="{A4B5B426-08C9-4611-8D42-D5BA2C1FAA05}" type="presOf" srcId="{3E11E13A-3398-45AD-86EB-6B89C737692F}" destId="{DF605FFA-AA95-45A6-A53A-C0B7273B684E}" srcOrd="0" destOrd="0" presId="urn:microsoft.com/office/officeart/2018/2/layout/IconVerticalSolidList"/>
    <dgm:cxn modelId="{896CF729-D947-4B08-94BF-C8087CDECA93}" srcId="{7B925A28-1BCE-4C76-B4E3-1F99E864A803}" destId="{A346C5E1-41F5-4AFB-AFD2-2FDF0819372A}" srcOrd="2" destOrd="0" parTransId="{6822A837-32DA-4B1A-B166-E6B536790718}" sibTransId="{AAC9CC48-FA97-47B4-A8C2-EC572F57939D}"/>
    <dgm:cxn modelId="{CC46CC36-05D0-4CBA-BB93-A7C0D2E1629A}" srcId="{7B925A28-1BCE-4C76-B4E3-1F99E864A803}" destId="{3E11E13A-3398-45AD-86EB-6B89C737692F}" srcOrd="1" destOrd="0" parTransId="{D5BDF08E-4990-430E-940B-729361082D9E}" sibTransId="{8557CD05-899A-454E-AFE3-B0D0B751B026}"/>
    <dgm:cxn modelId="{E96FA09E-B259-4F05-9986-1B7114039303}" type="presOf" srcId="{7B925A28-1BCE-4C76-B4E3-1F99E864A803}" destId="{326636BF-F539-4157-B041-7F237D73E3FE}" srcOrd="0" destOrd="0" presId="urn:microsoft.com/office/officeart/2018/2/layout/IconVerticalSolidList"/>
    <dgm:cxn modelId="{CA2A10BD-2622-451B-B938-6E76AE2BA959}" srcId="{7B925A28-1BCE-4C76-B4E3-1F99E864A803}" destId="{6DB85947-DB3A-434B-A5F4-A854AD3918CF}" srcOrd="0" destOrd="0" parTransId="{1CBD9A9A-5AC0-4ED0-83DD-68AF43911C55}" sibTransId="{688E3E1E-2C72-4906-BB8A-EBC33B411CEC}"/>
    <dgm:cxn modelId="{D5567219-BD02-45C3-AAC6-FD317628059E}" type="presParOf" srcId="{326636BF-F539-4157-B041-7F237D73E3FE}" destId="{41E58476-DB1B-4ACC-B6C6-CD5339DBD27D}" srcOrd="0" destOrd="0" presId="urn:microsoft.com/office/officeart/2018/2/layout/IconVerticalSolidList"/>
    <dgm:cxn modelId="{4EB42042-5547-47CA-BD39-7FFE579DEE00}" type="presParOf" srcId="{41E58476-DB1B-4ACC-B6C6-CD5339DBD27D}" destId="{8114B0F5-E8D7-42E6-9B12-ED45C25BC311}" srcOrd="0" destOrd="0" presId="urn:microsoft.com/office/officeart/2018/2/layout/IconVerticalSolidList"/>
    <dgm:cxn modelId="{AF1539A7-876D-4284-A49E-18268B1E821C}" type="presParOf" srcId="{41E58476-DB1B-4ACC-B6C6-CD5339DBD27D}" destId="{08F0B85C-5A66-47C3-B227-8B71BC43CF32}" srcOrd="1" destOrd="0" presId="urn:microsoft.com/office/officeart/2018/2/layout/IconVerticalSolidList"/>
    <dgm:cxn modelId="{BB8489A1-73D8-4DC9-8D2A-C8090179DC08}" type="presParOf" srcId="{41E58476-DB1B-4ACC-B6C6-CD5339DBD27D}" destId="{3492D451-CF91-4ECB-BF88-6BCECBD683C1}" srcOrd="2" destOrd="0" presId="urn:microsoft.com/office/officeart/2018/2/layout/IconVerticalSolidList"/>
    <dgm:cxn modelId="{4CB33199-62D3-4A93-84EC-A29EDB19D412}" type="presParOf" srcId="{41E58476-DB1B-4ACC-B6C6-CD5339DBD27D}" destId="{9BEA36FD-4D3F-44D2-85C3-7AE48F6601FA}" srcOrd="3" destOrd="0" presId="urn:microsoft.com/office/officeart/2018/2/layout/IconVerticalSolidList"/>
    <dgm:cxn modelId="{B77DC3C9-A724-4BBC-A719-A05DC4E4EC48}" type="presParOf" srcId="{326636BF-F539-4157-B041-7F237D73E3FE}" destId="{3CE91B44-FF47-46B3-9540-D2AB12917F61}" srcOrd="1" destOrd="0" presId="urn:microsoft.com/office/officeart/2018/2/layout/IconVerticalSolidList"/>
    <dgm:cxn modelId="{EC579C52-0BE8-480E-855D-2CF4F323C57B}" type="presParOf" srcId="{326636BF-F539-4157-B041-7F237D73E3FE}" destId="{EB898CAC-67EC-4BF5-B47B-D9BA14DF83E4}" srcOrd="2" destOrd="0" presId="urn:microsoft.com/office/officeart/2018/2/layout/IconVerticalSolidList"/>
    <dgm:cxn modelId="{856E22FC-EEB8-41B7-85B0-B5AA677D4C1A}" type="presParOf" srcId="{EB898CAC-67EC-4BF5-B47B-D9BA14DF83E4}" destId="{AE3F89EC-3CD7-4F2C-BAC9-B3B91F87D80F}" srcOrd="0" destOrd="0" presId="urn:microsoft.com/office/officeart/2018/2/layout/IconVerticalSolidList"/>
    <dgm:cxn modelId="{7ABC1DBE-FAEA-48E2-B0C0-1F07CD857DAA}" type="presParOf" srcId="{EB898CAC-67EC-4BF5-B47B-D9BA14DF83E4}" destId="{5BB92F1A-43D5-4094-8150-32EE54EF759F}" srcOrd="1" destOrd="0" presId="urn:microsoft.com/office/officeart/2018/2/layout/IconVerticalSolidList"/>
    <dgm:cxn modelId="{AA899C6B-F12E-400B-AE2F-542D1EAF985C}" type="presParOf" srcId="{EB898CAC-67EC-4BF5-B47B-D9BA14DF83E4}" destId="{68BE366B-3931-48D6-B819-5D7554F4468B}" srcOrd="2" destOrd="0" presId="urn:microsoft.com/office/officeart/2018/2/layout/IconVerticalSolidList"/>
    <dgm:cxn modelId="{0F942C93-F3F0-46DD-88FC-B484DA0094EE}" type="presParOf" srcId="{EB898CAC-67EC-4BF5-B47B-D9BA14DF83E4}" destId="{DF605FFA-AA95-45A6-A53A-C0B7273B684E}" srcOrd="3" destOrd="0" presId="urn:microsoft.com/office/officeart/2018/2/layout/IconVerticalSolidList"/>
    <dgm:cxn modelId="{DE0B6DD3-B6A8-44C8-943F-6F786DB24E90}" type="presParOf" srcId="{326636BF-F539-4157-B041-7F237D73E3FE}" destId="{878EA997-C7A8-4D83-9B11-3225AF26601D}" srcOrd="3" destOrd="0" presId="urn:microsoft.com/office/officeart/2018/2/layout/IconVerticalSolidList"/>
    <dgm:cxn modelId="{CB6C2781-D2FE-4B9E-8F81-C764C3457EF6}" type="presParOf" srcId="{326636BF-F539-4157-B041-7F237D73E3FE}" destId="{0068AF50-C4AF-4305-9735-E70E8CCB6C0E}" srcOrd="4" destOrd="0" presId="urn:microsoft.com/office/officeart/2018/2/layout/IconVerticalSolidList"/>
    <dgm:cxn modelId="{AC344691-70A3-478F-B15E-0C1A8421B209}" type="presParOf" srcId="{0068AF50-C4AF-4305-9735-E70E8CCB6C0E}" destId="{18783461-7CF8-46E0-8A71-1ADF153CCABA}" srcOrd="0" destOrd="0" presId="urn:microsoft.com/office/officeart/2018/2/layout/IconVerticalSolidList"/>
    <dgm:cxn modelId="{B4FA422D-DFC4-473E-A00F-9448648F8A61}" type="presParOf" srcId="{0068AF50-C4AF-4305-9735-E70E8CCB6C0E}" destId="{66A52D5E-6287-44C7-8ADE-0BDF7BCED866}" srcOrd="1" destOrd="0" presId="urn:microsoft.com/office/officeart/2018/2/layout/IconVerticalSolidList"/>
    <dgm:cxn modelId="{FA89D9DE-7981-4D77-AD25-E0FD4FD5765F}" type="presParOf" srcId="{0068AF50-C4AF-4305-9735-E70E8CCB6C0E}" destId="{7E114366-CB29-4654-8A84-EE09942F1E89}" srcOrd="2" destOrd="0" presId="urn:microsoft.com/office/officeart/2018/2/layout/IconVerticalSolidList"/>
    <dgm:cxn modelId="{C3323F5B-67F6-434A-B0CB-F493BF708BE4}" type="presParOf" srcId="{0068AF50-C4AF-4305-9735-E70E8CCB6C0E}" destId="{15C5EA38-9CA9-47EC-93F1-4528F87273D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925A28-1BCE-4C76-B4E3-1F99E864A80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E11E13A-3398-45AD-86EB-6B89C737692F}">
      <dgm:prSet custT="1"/>
      <dgm:spPr/>
      <dgm:t>
        <a:bodyPr/>
        <a:lstStyle/>
        <a:p>
          <a:pPr>
            <a:lnSpc>
              <a:spcPct val="100000"/>
            </a:lnSpc>
          </a:pPr>
          <a:r>
            <a:rPr lang="en-US" sz="2000" dirty="0"/>
            <a:t>There is no desire to change current bin collections and a reluctance for other changes.</a:t>
          </a:r>
        </a:p>
      </dgm:t>
    </dgm:pt>
    <dgm:pt modelId="{D5BDF08E-4990-430E-940B-729361082D9E}" type="parTrans" cxnId="{CC46CC36-05D0-4CBA-BB93-A7C0D2E1629A}">
      <dgm:prSet/>
      <dgm:spPr/>
      <dgm:t>
        <a:bodyPr/>
        <a:lstStyle/>
        <a:p>
          <a:endParaRPr lang="en-US"/>
        </a:p>
      </dgm:t>
    </dgm:pt>
    <dgm:pt modelId="{8557CD05-899A-454E-AFE3-B0D0B751B026}" type="sibTrans" cxnId="{CC46CC36-05D0-4CBA-BB93-A7C0D2E1629A}">
      <dgm:prSet/>
      <dgm:spPr/>
      <dgm:t>
        <a:bodyPr/>
        <a:lstStyle/>
        <a:p>
          <a:endParaRPr lang="en-US"/>
        </a:p>
      </dgm:t>
    </dgm:pt>
    <dgm:pt modelId="{A346C5E1-41F5-4AFB-AFD2-2FDF0819372A}">
      <dgm:prSet custT="1"/>
      <dgm:spPr/>
      <dgm:t>
        <a:bodyPr/>
        <a:lstStyle/>
        <a:p>
          <a:pPr>
            <a:lnSpc>
              <a:spcPct val="100000"/>
            </a:lnSpc>
          </a:pPr>
          <a:r>
            <a:rPr lang="en-US" sz="2000" dirty="0"/>
            <a:t>Consensus that recycling is a key issue for Councils. Calls for solutions beyond household responsibility.</a:t>
          </a:r>
        </a:p>
      </dgm:t>
    </dgm:pt>
    <dgm:pt modelId="{6822A837-32DA-4B1A-B166-E6B536790718}" type="parTrans" cxnId="{896CF729-D947-4B08-94BF-C8087CDECA93}">
      <dgm:prSet/>
      <dgm:spPr/>
      <dgm:t>
        <a:bodyPr/>
        <a:lstStyle/>
        <a:p>
          <a:endParaRPr lang="en-US"/>
        </a:p>
      </dgm:t>
    </dgm:pt>
    <dgm:pt modelId="{AAC9CC48-FA97-47B4-A8C2-EC572F57939D}" type="sibTrans" cxnId="{896CF729-D947-4B08-94BF-C8087CDECA93}">
      <dgm:prSet/>
      <dgm:spPr/>
      <dgm:t>
        <a:bodyPr/>
        <a:lstStyle/>
        <a:p>
          <a:endParaRPr lang="en-US"/>
        </a:p>
      </dgm:t>
    </dgm:pt>
    <dgm:pt modelId="{6DB85947-DB3A-434B-A5F4-A854AD3918CF}">
      <dgm:prSet custT="1"/>
      <dgm:spPr/>
      <dgm:t>
        <a:bodyPr/>
        <a:lstStyle/>
        <a:p>
          <a:pPr>
            <a:lnSpc>
              <a:spcPct val="100000"/>
            </a:lnSpc>
          </a:pPr>
          <a:r>
            <a:rPr lang="en-US" sz="2000" dirty="0"/>
            <a:t>Levels of satisfaction w</a:t>
          </a:r>
          <a:r>
            <a:rPr lang="en-US" sz="2000" dirty="0">
              <a:solidFill>
                <a:schemeClr val="tx1"/>
              </a:solidFill>
            </a:rPr>
            <a:t>ere </a:t>
          </a:r>
          <a:r>
            <a:rPr lang="en-US" sz="2000" dirty="0"/>
            <a:t>expressed towards current schemes in place.</a:t>
          </a:r>
        </a:p>
      </dgm:t>
    </dgm:pt>
    <dgm:pt modelId="{688E3E1E-2C72-4906-BB8A-EBC33B411CEC}" type="sibTrans" cxnId="{CA2A10BD-2622-451B-B938-6E76AE2BA959}">
      <dgm:prSet/>
      <dgm:spPr/>
      <dgm:t>
        <a:bodyPr/>
        <a:lstStyle/>
        <a:p>
          <a:endParaRPr lang="en-US"/>
        </a:p>
      </dgm:t>
    </dgm:pt>
    <dgm:pt modelId="{1CBD9A9A-5AC0-4ED0-83DD-68AF43911C55}" type="parTrans" cxnId="{CA2A10BD-2622-451B-B938-6E76AE2BA959}">
      <dgm:prSet/>
      <dgm:spPr/>
      <dgm:t>
        <a:bodyPr/>
        <a:lstStyle/>
        <a:p>
          <a:endParaRPr lang="en-US"/>
        </a:p>
      </dgm:t>
    </dgm:pt>
    <dgm:pt modelId="{326636BF-F539-4157-B041-7F237D73E3FE}" type="pres">
      <dgm:prSet presAssocID="{7B925A28-1BCE-4C76-B4E3-1F99E864A803}" presName="root" presStyleCnt="0">
        <dgm:presLayoutVars>
          <dgm:dir/>
          <dgm:resizeHandles val="exact"/>
        </dgm:presLayoutVars>
      </dgm:prSet>
      <dgm:spPr/>
    </dgm:pt>
    <dgm:pt modelId="{41E58476-DB1B-4ACC-B6C6-CD5339DBD27D}" type="pres">
      <dgm:prSet presAssocID="{6DB85947-DB3A-434B-A5F4-A854AD3918CF}" presName="compNode" presStyleCnt="0"/>
      <dgm:spPr/>
    </dgm:pt>
    <dgm:pt modelId="{8114B0F5-E8D7-42E6-9B12-ED45C25BC311}" type="pres">
      <dgm:prSet presAssocID="{6DB85947-DB3A-434B-A5F4-A854AD3918CF}" presName="bgRect" presStyleLbl="bgShp" presStyleIdx="0" presStyleCnt="3" custLinFactNeighborX="387" custLinFactNeighborY="14634"/>
      <dgm:spPr/>
    </dgm:pt>
    <dgm:pt modelId="{08F0B85C-5A66-47C3-B227-8B71BC43CF32}" type="pres">
      <dgm:prSet presAssocID="{6DB85947-DB3A-434B-A5F4-A854AD3918CF}" presName="iconRect" presStyleLbl="node1" presStyleIdx="0" presStyleCnt="3" custLinFactNeighborY="1626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3492D451-CF91-4ECB-BF88-6BCECBD683C1}" type="pres">
      <dgm:prSet presAssocID="{6DB85947-DB3A-434B-A5F4-A854AD3918CF}" presName="spaceRect" presStyleCnt="0"/>
      <dgm:spPr/>
    </dgm:pt>
    <dgm:pt modelId="{9BEA36FD-4D3F-44D2-85C3-7AE48F6601FA}" type="pres">
      <dgm:prSet presAssocID="{6DB85947-DB3A-434B-A5F4-A854AD3918CF}" presName="parTx" presStyleLbl="revTx" presStyleIdx="0" presStyleCnt="3" custLinFactNeighborX="-548" custLinFactNeighborY="13008">
        <dgm:presLayoutVars>
          <dgm:chMax val="0"/>
          <dgm:chPref val="0"/>
        </dgm:presLayoutVars>
      </dgm:prSet>
      <dgm:spPr/>
    </dgm:pt>
    <dgm:pt modelId="{3CE91B44-FF47-46B3-9540-D2AB12917F61}" type="pres">
      <dgm:prSet presAssocID="{688E3E1E-2C72-4906-BB8A-EBC33B411CEC}" presName="sibTrans" presStyleCnt="0"/>
      <dgm:spPr/>
    </dgm:pt>
    <dgm:pt modelId="{EB898CAC-67EC-4BF5-B47B-D9BA14DF83E4}" type="pres">
      <dgm:prSet presAssocID="{3E11E13A-3398-45AD-86EB-6B89C737692F}" presName="compNode" presStyleCnt="0"/>
      <dgm:spPr/>
    </dgm:pt>
    <dgm:pt modelId="{AE3F89EC-3CD7-4F2C-BAC9-B3B91F87D80F}" type="pres">
      <dgm:prSet presAssocID="{3E11E13A-3398-45AD-86EB-6B89C737692F}" presName="bgRect" presStyleLbl="bgShp" presStyleIdx="1" presStyleCnt="3"/>
      <dgm:spPr/>
    </dgm:pt>
    <dgm:pt modelId="{5BB92F1A-43D5-4094-8150-32EE54EF759F}" type="pres">
      <dgm:prSet presAssocID="{3E11E13A-3398-45AD-86EB-6B89C737692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Garbage with solid fill"/>
        </a:ext>
      </dgm:extLst>
    </dgm:pt>
    <dgm:pt modelId="{68BE366B-3931-48D6-B819-5D7554F4468B}" type="pres">
      <dgm:prSet presAssocID="{3E11E13A-3398-45AD-86EB-6B89C737692F}" presName="spaceRect" presStyleCnt="0"/>
      <dgm:spPr/>
    </dgm:pt>
    <dgm:pt modelId="{DF605FFA-AA95-45A6-A53A-C0B7273B684E}" type="pres">
      <dgm:prSet presAssocID="{3E11E13A-3398-45AD-86EB-6B89C737692F}" presName="parTx" presStyleLbl="revTx" presStyleIdx="1" presStyleCnt="3">
        <dgm:presLayoutVars>
          <dgm:chMax val="0"/>
          <dgm:chPref val="0"/>
        </dgm:presLayoutVars>
      </dgm:prSet>
      <dgm:spPr/>
    </dgm:pt>
    <dgm:pt modelId="{878EA997-C7A8-4D83-9B11-3225AF26601D}" type="pres">
      <dgm:prSet presAssocID="{8557CD05-899A-454E-AFE3-B0D0B751B026}" presName="sibTrans" presStyleCnt="0"/>
      <dgm:spPr/>
    </dgm:pt>
    <dgm:pt modelId="{0068AF50-C4AF-4305-9735-E70E8CCB6C0E}" type="pres">
      <dgm:prSet presAssocID="{A346C5E1-41F5-4AFB-AFD2-2FDF0819372A}" presName="compNode" presStyleCnt="0"/>
      <dgm:spPr/>
    </dgm:pt>
    <dgm:pt modelId="{18783461-7CF8-46E0-8A71-1ADF153CCABA}" type="pres">
      <dgm:prSet presAssocID="{A346C5E1-41F5-4AFB-AFD2-2FDF0819372A}" presName="bgRect" presStyleLbl="bgShp" presStyleIdx="2" presStyleCnt="3" custLinFactNeighborX="-967" custLinFactNeighborY="-15404"/>
      <dgm:spPr/>
    </dgm:pt>
    <dgm:pt modelId="{66A52D5E-6287-44C7-8ADE-0BDF7BCED866}" type="pres">
      <dgm:prSet presAssocID="{A346C5E1-41F5-4AFB-AFD2-2FDF0819372A}" presName="iconRect" presStyleLbl="node1" presStyleIdx="2" presStyleCnt="3" custLinFactNeighborX="-8869" custLinFactNeighborY="-1921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oins with solid fill"/>
        </a:ext>
      </dgm:extLst>
    </dgm:pt>
    <dgm:pt modelId="{7E114366-CB29-4654-8A84-EE09942F1E89}" type="pres">
      <dgm:prSet presAssocID="{A346C5E1-41F5-4AFB-AFD2-2FDF0819372A}" presName="spaceRect" presStyleCnt="0"/>
      <dgm:spPr/>
    </dgm:pt>
    <dgm:pt modelId="{15C5EA38-9CA9-47EC-93F1-4528F87273D4}" type="pres">
      <dgm:prSet presAssocID="{A346C5E1-41F5-4AFB-AFD2-2FDF0819372A}" presName="parTx" presStyleLbl="revTx" presStyleIdx="2" presStyleCnt="3" custLinFactNeighborX="-1393" custLinFactNeighborY="-11382">
        <dgm:presLayoutVars>
          <dgm:chMax val="0"/>
          <dgm:chPref val="0"/>
        </dgm:presLayoutVars>
      </dgm:prSet>
      <dgm:spPr/>
    </dgm:pt>
  </dgm:ptLst>
  <dgm:cxnLst>
    <dgm:cxn modelId="{896CF729-D947-4B08-94BF-C8087CDECA93}" srcId="{7B925A28-1BCE-4C76-B4E3-1F99E864A803}" destId="{A346C5E1-41F5-4AFB-AFD2-2FDF0819372A}" srcOrd="2" destOrd="0" parTransId="{6822A837-32DA-4B1A-B166-E6B536790718}" sibTransId="{AAC9CC48-FA97-47B4-A8C2-EC572F57939D}"/>
    <dgm:cxn modelId="{CC46CC36-05D0-4CBA-BB93-A7C0D2E1629A}" srcId="{7B925A28-1BCE-4C76-B4E3-1F99E864A803}" destId="{3E11E13A-3398-45AD-86EB-6B89C737692F}" srcOrd="1" destOrd="0" parTransId="{D5BDF08E-4990-430E-940B-729361082D9E}" sibTransId="{8557CD05-899A-454E-AFE3-B0D0B751B026}"/>
    <dgm:cxn modelId="{67C7E245-D68F-4AC0-BFDF-77922AA0DF23}" type="presOf" srcId="{6DB85947-DB3A-434B-A5F4-A854AD3918CF}" destId="{9BEA36FD-4D3F-44D2-85C3-7AE48F6601FA}" srcOrd="0" destOrd="0" presId="urn:microsoft.com/office/officeart/2018/2/layout/IconVerticalSolidList"/>
    <dgm:cxn modelId="{1D03EE73-D33E-44D7-9A69-BD5D4445E44B}" type="presOf" srcId="{7B925A28-1BCE-4C76-B4E3-1F99E864A803}" destId="{326636BF-F539-4157-B041-7F237D73E3FE}" srcOrd="0" destOrd="0" presId="urn:microsoft.com/office/officeart/2018/2/layout/IconVerticalSolidList"/>
    <dgm:cxn modelId="{5FBA3054-2E13-4163-A27C-31C80F049DE8}" type="presOf" srcId="{A346C5E1-41F5-4AFB-AFD2-2FDF0819372A}" destId="{15C5EA38-9CA9-47EC-93F1-4528F87273D4}" srcOrd="0" destOrd="0" presId="urn:microsoft.com/office/officeart/2018/2/layout/IconVerticalSolidList"/>
    <dgm:cxn modelId="{B25B207D-6C77-424F-9C67-A08D2AFA3AAF}" type="presOf" srcId="{3E11E13A-3398-45AD-86EB-6B89C737692F}" destId="{DF605FFA-AA95-45A6-A53A-C0B7273B684E}" srcOrd="0" destOrd="0" presId="urn:microsoft.com/office/officeart/2018/2/layout/IconVerticalSolidList"/>
    <dgm:cxn modelId="{CA2A10BD-2622-451B-B938-6E76AE2BA959}" srcId="{7B925A28-1BCE-4C76-B4E3-1F99E864A803}" destId="{6DB85947-DB3A-434B-A5F4-A854AD3918CF}" srcOrd="0" destOrd="0" parTransId="{1CBD9A9A-5AC0-4ED0-83DD-68AF43911C55}" sibTransId="{688E3E1E-2C72-4906-BB8A-EBC33B411CEC}"/>
    <dgm:cxn modelId="{7B40776A-F83C-413E-A89B-0789F1D0234E}" type="presParOf" srcId="{326636BF-F539-4157-B041-7F237D73E3FE}" destId="{41E58476-DB1B-4ACC-B6C6-CD5339DBD27D}" srcOrd="0" destOrd="0" presId="urn:microsoft.com/office/officeart/2018/2/layout/IconVerticalSolidList"/>
    <dgm:cxn modelId="{8E510B31-A4AD-4FD7-8D17-0ECA0445B23D}" type="presParOf" srcId="{41E58476-DB1B-4ACC-B6C6-CD5339DBD27D}" destId="{8114B0F5-E8D7-42E6-9B12-ED45C25BC311}" srcOrd="0" destOrd="0" presId="urn:microsoft.com/office/officeart/2018/2/layout/IconVerticalSolidList"/>
    <dgm:cxn modelId="{098B6B2C-C5C7-4D91-B903-E8BA749C5611}" type="presParOf" srcId="{41E58476-DB1B-4ACC-B6C6-CD5339DBD27D}" destId="{08F0B85C-5A66-47C3-B227-8B71BC43CF32}" srcOrd="1" destOrd="0" presId="urn:microsoft.com/office/officeart/2018/2/layout/IconVerticalSolidList"/>
    <dgm:cxn modelId="{5EC398D8-FBC2-4615-A96E-B88132EB2903}" type="presParOf" srcId="{41E58476-DB1B-4ACC-B6C6-CD5339DBD27D}" destId="{3492D451-CF91-4ECB-BF88-6BCECBD683C1}" srcOrd="2" destOrd="0" presId="urn:microsoft.com/office/officeart/2018/2/layout/IconVerticalSolidList"/>
    <dgm:cxn modelId="{943633C2-71DE-4781-88A2-8D29FE7E1F15}" type="presParOf" srcId="{41E58476-DB1B-4ACC-B6C6-CD5339DBD27D}" destId="{9BEA36FD-4D3F-44D2-85C3-7AE48F6601FA}" srcOrd="3" destOrd="0" presId="urn:microsoft.com/office/officeart/2018/2/layout/IconVerticalSolidList"/>
    <dgm:cxn modelId="{4F03D803-4234-4295-8B61-EDDB989AEB2A}" type="presParOf" srcId="{326636BF-F539-4157-B041-7F237D73E3FE}" destId="{3CE91B44-FF47-46B3-9540-D2AB12917F61}" srcOrd="1" destOrd="0" presId="urn:microsoft.com/office/officeart/2018/2/layout/IconVerticalSolidList"/>
    <dgm:cxn modelId="{66BBD607-F8F8-4A18-AAA0-24CE4F436143}" type="presParOf" srcId="{326636BF-F539-4157-B041-7F237D73E3FE}" destId="{EB898CAC-67EC-4BF5-B47B-D9BA14DF83E4}" srcOrd="2" destOrd="0" presId="urn:microsoft.com/office/officeart/2018/2/layout/IconVerticalSolidList"/>
    <dgm:cxn modelId="{59694E51-DF14-4A28-BA48-B51ACFCFA581}" type="presParOf" srcId="{EB898CAC-67EC-4BF5-B47B-D9BA14DF83E4}" destId="{AE3F89EC-3CD7-4F2C-BAC9-B3B91F87D80F}" srcOrd="0" destOrd="0" presId="urn:microsoft.com/office/officeart/2018/2/layout/IconVerticalSolidList"/>
    <dgm:cxn modelId="{1C59D3FB-7ABA-438C-A1B6-A617B7FB72E4}" type="presParOf" srcId="{EB898CAC-67EC-4BF5-B47B-D9BA14DF83E4}" destId="{5BB92F1A-43D5-4094-8150-32EE54EF759F}" srcOrd="1" destOrd="0" presId="urn:microsoft.com/office/officeart/2018/2/layout/IconVerticalSolidList"/>
    <dgm:cxn modelId="{6EA04151-E718-4B12-AFAE-3EC302413819}" type="presParOf" srcId="{EB898CAC-67EC-4BF5-B47B-D9BA14DF83E4}" destId="{68BE366B-3931-48D6-B819-5D7554F4468B}" srcOrd="2" destOrd="0" presId="urn:microsoft.com/office/officeart/2018/2/layout/IconVerticalSolidList"/>
    <dgm:cxn modelId="{BE662E05-88B7-4159-BF1B-3A414982268D}" type="presParOf" srcId="{EB898CAC-67EC-4BF5-B47B-D9BA14DF83E4}" destId="{DF605FFA-AA95-45A6-A53A-C0B7273B684E}" srcOrd="3" destOrd="0" presId="urn:microsoft.com/office/officeart/2018/2/layout/IconVerticalSolidList"/>
    <dgm:cxn modelId="{87900901-8FA2-4984-AFB4-735F7293BAF5}" type="presParOf" srcId="{326636BF-F539-4157-B041-7F237D73E3FE}" destId="{878EA997-C7A8-4D83-9B11-3225AF26601D}" srcOrd="3" destOrd="0" presId="urn:microsoft.com/office/officeart/2018/2/layout/IconVerticalSolidList"/>
    <dgm:cxn modelId="{A0185214-05B1-4C28-8A05-E82492753074}" type="presParOf" srcId="{326636BF-F539-4157-B041-7F237D73E3FE}" destId="{0068AF50-C4AF-4305-9735-E70E8CCB6C0E}" srcOrd="4" destOrd="0" presId="urn:microsoft.com/office/officeart/2018/2/layout/IconVerticalSolidList"/>
    <dgm:cxn modelId="{AD6E2122-E78B-479D-8BBF-DD2780FFB699}" type="presParOf" srcId="{0068AF50-C4AF-4305-9735-E70E8CCB6C0E}" destId="{18783461-7CF8-46E0-8A71-1ADF153CCABA}" srcOrd="0" destOrd="0" presId="urn:microsoft.com/office/officeart/2018/2/layout/IconVerticalSolidList"/>
    <dgm:cxn modelId="{28684B3B-4699-42FD-9393-885927CC4080}" type="presParOf" srcId="{0068AF50-C4AF-4305-9735-E70E8CCB6C0E}" destId="{66A52D5E-6287-44C7-8ADE-0BDF7BCED866}" srcOrd="1" destOrd="0" presId="urn:microsoft.com/office/officeart/2018/2/layout/IconVerticalSolidList"/>
    <dgm:cxn modelId="{50930C56-274D-4C8A-B9A1-6BED6ADEA2FD}" type="presParOf" srcId="{0068AF50-C4AF-4305-9735-E70E8CCB6C0E}" destId="{7E114366-CB29-4654-8A84-EE09942F1E89}" srcOrd="2" destOrd="0" presId="urn:microsoft.com/office/officeart/2018/2/layout/IconVerticalSolidList"/>
    <dgm:cxn modelId="{E4D5EAD7-E156-4FB3-A8BC-F7E3777A506E}" type="presParOf" srcId="{0068AF50-C4AF-4305-9735-E70E8CCB6C0E}" destId="{15C5EA38-9CA9-47EC-93F1-4528F87273D4}" srcOrd="3" destOrd="0" presId="urn:microsoft.com/office/officeart/2018/2/layout/IconVerticalSoli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925A28-1BCE-4C76-B4E3-1F99E864A803}"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6DB85947-DB3A-434B-A5F4-A854AD3918CF}">
      <dgm:prSet/>
      <dgm:spPr>
        <a:solidFill>
          <a:srgbClr val="E39F3B"/>
        </a:solidFill>
      </dgm:spPr>
      <dgm:t>
        <a:bodyPr/>
        <a:lstStyle/>
        <a:p>
          <a:pPr rtl="0"/>
          <a:r>
            <a:rPr lang="en-US" b="0" dirty="0">
              <a:latin typeface="Calibri (body)"/>
            </a:rPr>
            <a:t>Participants were on the whole </a:t>
          </a:r>
          <a:r>
            <a:rPr lang="en-US" b="1" dirty="0">
              <a:latin typeface="Calibri (body)"/>
            </a:rPr>
            <a:t>satisfied with current household waste management </a:t>
          </a:r>
          <a:r>
            <a:rPr lang="en-US" b="0" dirty="0">
              <a:latin typeface="Calibri (body)"/>
            </a:rPr>
            <a:t>services. People new to the area made favorable comparisons to other councils.</a:t>
          </a:r>
          <a:endParaRPr lang="en-US" b="0" dirty="0">
            <a:latin typeface="Calibri (body)"/>
            <a:cs typeface="Calibri"/>
          </a:endParaRPr>
        </a:p>
      </dgm:t>
    </dgm:pt>
    <dgm:pt modelId="{1CBD9A9A-5AC0-4ED0-83DD-68AF43911C55}" type="parTrans" cxnId="{CA2A10BD-2622-451B-B938-6E76AE2BA959}">
      <dgm:prSet/>
      <dgm:spPr/>
      <dgm:t>
        <a:bodyPr/>
        <a:lstStyle/>
        <a:p>
          <a:endParaRPr lang="en-US"/>
        </a:p>
      </dgm:t>
    </dgm:pt>
    <dgm:pt modelId="{688E3E1E-2C72-4906-BB8A-EBC33B411CEC}" type="sibTrans" cxnId="{CA2A10BD-2622-451B-B938-6E76AE2BA959}">
      <dgm:prSet/>
      <dgm:spPr/>
      <dgm:t>
        <a:bodyPr/>
        <a:lstStyle/>
        <a:p>
          <a:endParaRPr lang="en-US"/>
        </a:p>
      </dgm:t>
    </dgm:pt>
    <dgm:pt modelId="{3E11E13A-3398-45AD-86EB-6B89C737692F}">
      <dgm:prSet/>
      <dgm:spPr>
        <a:solidFill>
          <a:srgbClr val="F32BAC"/>
        </a:solidFill>
      </dgm:spPr>
      <dgm:t>
        <a:bodyPr/>
        <a:lstStyle/>
        <a:p>
          <a:pPr rtl="0"/>
          <a:r>
            <a:rPr lang="en-US" b="0" dirty="0"/>
            <a:t>Capacity was however considered at its max now. </a:t>
          </a:r>
          <a:r>
            <a:rPr lang="en-US" b="1" dirty="0"/>
            <a:t>Any less frequent collections would be unacceptable</a:t>
          </a:r>
          <a:r>
            <a:rPr lang="en-US" b="0" dirty="0"/>
            <a:t>. This was a unanimous view.</a:t>
          </a:r>
        </a:p>
      </dgm:t>
    </dgm:pt>
    <dgm:pt modelId="{D5BDF08E-4990-430E-940B-729361082D9E}" type="parTrans" cxnId="{CC46CC36-05D0-4CBA-BB93-A7C0D2E1629A}">
      <dgm:prSet/>
      <dgm:spPr/>
      <dgm:t>
        <a:bodyPr/>
        <a:lstStyle/>
        <a:p>
          <a:endParaRPr lang="en-US"/>
        </a:p>
      </dgm:t>
    </dgm:pt>
    <dgm:pt modelId="{8557CD05-899A-454E-AFE3-B0D0B751B026}" type="sibTrans" cxnId="{CC46CC36-05D0-4CBA-BB93-A7C0D2E1629A}">
      <dgm:prSet/>
      <dgm:spPr/>
      <dgm:t>
        <a:bodyPr/>
        <a:lstStyle/>
        <a:p>
          <a:endParaRPr lang="en-US"/>
        </a:p>
      </dgm:t>
    </dgm:pt>
    <dgm:pt modelId="{A346C5E1-41F5-4AFB-AFD2-2FDF0819372A}">
      <dgm:prSet/>
      <dgm:spPr>
        <a:solidFill>
          <a:srgbClr val="3AC694"/>
        </a:solidFill>
      </dgm:spPr>
      <dgm:t>
        <a:bodyPr/>
        <a:lstStyle/>
        <a:p>
          <a:pPr rtl="0">
            <a:tabLst>
              <a:tab pos="2687638" algn="l"/>
            </a:tabLst>
          </a:pPr>
          <a:r>
            <a:rPr lang="en-US" b="0" dirty="0"/>
            <a:t>Not everyone had garden waste bins, and this was </a:t>
          </a:r>
          <a:r>
            <a:rPr lang="en-US" b="1" dirty="0"/>
            <a:t>largely attributed to additional cost</a:t>
          </a:r>
          <a:r>
            <a:rPr lang="en-US" b="0" dirty="0"/>
            <a:t>. </a:t>
          </a:r>
          <a:r>
            <a:rPr lang="en-US" b="1" dirty="0"/>
            <a:t>Food waste bins were not popular </a:t>
          </a:r>
          <a:r>
            <a:rPr lang="en-US" b="0" dirty="0"/>
            <a:t>largely due to smell.</a:t>
          </a:r>
          <a:endParaRPr lang="en-US" b="1" dirty="0">
            <a:latin typeface="+mn-lt"/>
            <a:cs typeface="Calibri" panose="020F0502020204030204" pitchFamily="34" charset="0"/>
          </a:endParaRPr>
        </a:p>
      </dgm:t>
    </dgm:pt>
    <dgm:pt modelId="{6822A837-32DA-4B1A-B166-E6B536790718}" type="parTrans" cxnId="{896CF729-D947-4B08-94BF-C8087CDECA93}">
      <dgm:prSet/>
      <dgm:spPr/>
      <dgm:t>
        <a:bodyPr/>
        <a:lstStyle/>
        <a:p>
          <a:endParaRPr lang="en-US"/>
        </a:p>
      </dgm:t>
    </dgm:pt>
    <dgm:pt modelId="{AAC9CC48-FA97-47B4-A8C2-EC572F57939D}" type="sibTrans" cxnId="{896CF729-D947-4B08-94BF-C8087CDECA93}">
      <dgm:prSet/>
      <dgm:spPr/>
      <dgm:t>
        <a:bodyPr/>
        <a:lstStyle/>
        <a:p>
          <a:endParaRPr lang="en-US"/>
        </a:p>
      </dgm:t>
    </dgm:pt>
    <dgm:pt modelId="{4E98A6B9-CBAE-410A-A126-0A6182AA0C97}" type="pres">
      <dgm:prSet presAssocID="{7B925A28-1BCE-4C76-B4E3-1F99E864A803}" presName="linear" presStyleCnt="0">
        <dgm:presLayoutVars>
          <dgm:animLvl val="lvl"/>
          <dgm:resizeHandles val="exact"/>
        </dgm:presLayoutVars>
      </dgm:prSet>
      <dgm:spPr/>
    </dgm:pt>
    <dgm:pt modelId="{E75D5CC6-DBF0-44B4-A6B6-957B08C907B2}" type="pres">
      <dgm:prSet presAssocID="{6DB85947-DB3A-434B-A5F4-A854AD3918CF}" presName="parentText" presStyleLbl="node1" presStyleIdx="0" presStyleCnt="3">
        <dgm:presLayoutVars>
          <dgm:chMax val="0"/>
          <dgm:bulletEnabled val="1"/>
        </dgm:presLayoutVars>
      </dgm:prSet>
      <dgm:spPr/>
    </dgm:pt>
    <dgm:pt modelId="{C8C3305B-AECC-4D20-BB7B-EE6A1D322BD0}" type="pres">
      <dgm:prSet presAssocID="{688E3E1E-2C72-4906-BB8A-EBC33B411CEC}" presName="spacer" presStyleCnt="0"/>
      <dgm:spPr/>
    </dgm:pt>
    <dgm:pt modelId="{C6E6E56F-57CB-4D1D-9A5B-81720922AA08}" type="pres">
      <dgm:prSet presAssocID="{3E11E13A-3398-45AD-86EB-6B89C737692F}" presName="parentText" presStyleLbl="node1" presStyleIdx="1" presStyleCnt="3">
        <dgm:presLayoutVars>
          <dgm:chMax val="0"/>
          <dgm:bulletEnabled val="1"/>
        </dgm:presLayoutVars>
      </dgm:prSet>
      <dgm:spPr/>
    </dgm:pt>
    <dgm:pt modelId="{023645B4-396E-4EF7-894E-12584E764A5F}" type="pres">
      <dgm:prSet presAssocID="{8557CD05-899A-454E-AFE3-B0D0B751B026}" presName="spacer" presStyleCnt="0"/>
      <dgm:spPr/>
    </dgm:pt>
    <dgm:pt modelId="{5CD3C4B2-9693-4817-B770-E6822C82705D}" type="pres">
      <dgm:prSet presAssocID="{A346C5E1-41F5-4AFB-AFD2-2FDF0819372A}" presName="parentText" presStyleLbl="node1" presStyleIdx="2" presStyleCnt="3">
        <dgm:presLayoutVars>
          <dgm:chMax val="0"/>
          <dgm:bulletEnabled val="1"/>
        </dgm:presLayoutVars>
      </dgm:prSet>
      <dgm:spPr/>
    </dgm:pt>
  </dgm:ptLst>
  <dgm:cxnLst>
    <dgm:cxn modelId="{896CF729-D947-4B08-94BF-C8087CDECA93}" srcId="{7B925A28-1BCE-4C76-B4E3-1F99E864A803}" destId="{A346C5E1-41F5-4AFB-AFD2-2FDF0819372A}" srcOrd="2" destOrd="0" parTransId="{6822A837-32DA-4B1A-B166-E6B536790718}" sibTransId="{AAC9CC48-FA97-47B4-A8C2-EC572F57939D}"/>
    <dgm:cxn modelId="{CC46CC36-05D0-4CBA-BB93-A7C0D2E1629A}" srcId="{7B925A28-1BCE-4C76-B4E3-1F99E864A803}" destId="{3E11E13A-3398-45AD-86EB-6B89C737692F}" srcOrd="1" destOrd="0" parTransId="{D5BDF08E-4990-430E-940B-729361082D9E}" sibTransId="{8557CD05-899A-454E-AFE3-B0D0B751B026}"/>
    <dgm:cxn modelId="{81CAD83C-1B0A-480A-988A-FB3073581982}" type="presOf" srcId="{7B925A28-1BCE-4C76-B4E3-1F99E864A803}" destId="{4E98A6B9-CBAE-410A-A126-0A6182AA0C97}" srcOrd="0" destOrd="0" presId="urn:microsoft.com/office/officeart/2005/8/layout/vList2"/>
    <dgm:cxn modelId="{B8FA865D-94C8-4657-A7CA-6250D852CEC2}" type="presOf" srcId="{3E11E13A-3398-45AD-86EB-6B89C737692F}" destId="{C6E6E56F-57CB-4D1D-9A5B-81720922AA08}" srcOrd="0" destOrd="0" presId="urn:microsoft.com/office/officeart/2005/8/layout/vList2"/>
    <dgm:cxn modelId="{B6C1A87D-BA2D-49C0-92CB-703C6316E4E7}" type="presOf" srcId="{A346C5E1-41F5-4AFB-AFD2-2FDF0819372A}" destId="{5CD3C4B2-9693-4817-B770-E6822C82705D}" srcOrd="0" destOrd="0" presId="urn:microsoft.com/office/officeart/2005/8/layout/vList2"/>
    <dgm:cxn modelId="{8E3A81AA-3C45-499B-B449-E5978D44D4C9}" type="presOf" srcId="{6DB85947-DB3A-434B-A5F4-A854AD3918CF}" destId="{E75D5CC6-DBF0-44B4-A6B6-957B08C907B2}" srcOrd="0" destOrd="0" presId="urn:microsoft.com/office/officeart/2005/8/layout/vList2"/>
    <dgm:cxn modelId="{CA2A10BD-2622-451B-B938-6E76AE2BA959}" srcId="{7B925A28-1BCE-4C76-B4E3-1F99E864A803}" destId="{6DB85947-DB3A-434B-A5F4-A854AD3918CF}" srcOrd="0" destOrd="0" parTransId="{1CBD9A9A-5AC0-4ED0-83DD-68AF43911C55}" sibTransId="{688E3E1E-2C72-4906-BB8A-EBC33B411CEC}"/>
    <dgm:cxn modelId="{FBDC843B-BF45-4B11-8465-61209EB2EEA9}" type="presParOf" srcId="{4E98A6B9-CBAE-410A-A126-0A6182AA0C97}" destId="{E75D5CC6-DBF0-44B4-A6B6-957B08C907B2}" srcOrd="0" destOrd="0" presId="urn:microsoft.com/office/officeart/2005/8/layout/vList2"/>
    <dgm:cxn modelId="{1F7013F8-751D-47CA-A147-D59E88B208C3}" type="presParOf" srcId="{4E98A6B9-CBAE-410A-A126-0A6182AA0C97}" destId="{C8C3305B-AECC-4D20-BB7B-EE6A1D322BD0}" srcOrd="1" destOrd="0" presId="urn:microsoft.com/office/officeart/2005/8/layout/vList2"/>
    <dgm:cxn modelId="{895B6BFF-DBB5-44B8-9BFC-EC0B0639D678}" type="presParOf" srcId="{4E98A6B9-CBAE-410A-A126-0A6182AA0C97}" destId="{C6E6E56F-57CB-4D1D-9A5B-81720922AA08}" srcOrd="2" destOrd="0" presId="urn:microsoft.com/office/officeart/2005/8/layout/vList2"/>
    <dgm:cxn modelId="{B46956BC-919D-491D-BBFA-9BCF21B241BA}" type="presParOf" srcId="{4E98A6B9-CBAE-410A-A126-0A6182AA0C97}" destId="{023645B4-396E-4EF7-894E-12584E764A5F}" srcOrd="3" destOrd="0" presId="urn:microsoft.com/office/officeart/2005/8/layout/vList2"/>
    <dgm:cxn modelId="{19473E2E-5089-4715-AC22-D1121812F415}" type="presParOf" srcId="{4E98A6B9-CBAE-410A-A126-0A6182AA0C97}" destId="{5CD3C4B2-9693-4817-B770-E6822C82705D}"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B925A28-1BCE-4C76-B4E3-1F99E864A80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DB85947-DB3A-434B-A5F4-A854AD3918CF}">
      <dgm:prSet custT="1"/>
      <dgm:spPr>
        <a:solidFill>
          <a:srgbClr val="E39F3B"/>
        </a:solidFill>
      </dgm:spPr>
      <dgm:t>
        <a:bodyPr/>
        <a:lstStyle/>
        <a:p>
          <a:pPr rtl="0"/>
          <a:r>
            <a:rPr lang="en-US" sz="2000" b="0" dirty="0">
              <a:latin typeface="Calibri (body)"/>
            </a:rPr>
            <a:t>Recycling and carbon waste is considered important for wider society and for Councils. </a:t>
          </a:r>
          <a:r>
            <a:rPr lang="en-US" sz="2000" b="1" dirty="0">
              <a:latin typeface="Calibri (body)"/>
            </a:rPr>
            <a:t>Reluctance from residents to do more.</a:t>
          </a:r>
          <a:endParaRPr lang="en-US" sz="2000" b="1" dirty="0">
            <a:latin typeface="Calibri (body)"/>
            <a:cs typeface="Calibri"/>
          </a:endParaRPr>
        </a:p>
      </dgm:t>
    </dgm:pt>
    <dgm:pt modelId="{1CBD9A9A-5AC0-4ED0-83DD-68AF43911C55}" type="parTrans" cxnId="{CA2A10BD-2622-451B-B938-6E76AE2BA959}">
      <dgm:prSet/>
      <dgm:spPr/>
      <dgm:t>
        <a:bodyPr/>
        <a:lstStyle/>
        <a:p>
          <a:endParaRPr lang="en-US"/>
        </a:p>
      </dgm:t>
    </dgm:pt>
    <dgm:pt modelId="{688E3E1E-2C72-4906-BB8A-EBC33B411CEC}" type="sibTrans" cxnId="{CA2A10BD-2622-451B-B938-6E76AE2BA959}">
      <dgm:prSet/>
      <dgm:spPr/>
      <dgm:t>
        <a:bodyPr/>
        <a:lstStyle/>
        <a:p>
          <a:endParaRPr lang="en-US"/>
        </a:p>
      </dgm:t>
    </dgm:pt>
    <dgm:pt modelId="{3E11E13A-3398-45AD-86EB-6B89C737692F}">
      <dgm:prSet custT="1"/>
      <dgm:spPr>
        <a:solidFill>
          <a:srgbClr val="F32BAC"/>
        </a:solidFill>
      </dgm:spPr>
      <dgm:t>
        <a:bodyPr/>
        <a:lstStyle/>
        <a:p>
          <a:pPr rtl="0"/>
          <a:r>
            <a:rPr lang="en-US" sz="2000" b="1" dirty="0"/>
            <a:t>Cynicism expressed by residents</a:t>
          </a:r>
          <a:r>
            <a:rPr lang="en-US" sz="2000" b="0" dirty="0"/>
            <a:t>. Things feel like they are costing more and require more individual responsibility and result in less services</a:t>
          </a:r>
        </a:p>
      </dgm:t>
    </dgm:pt>
    <dgm:pt modelId="{D5BDF08E-4990-430E-940B-729361082D9E}" type="parTrans" cxnId="{CC46CC36-05D0-4CBA-BB93-A7C0D2E1629A}">
      <dgm:prSet/>
      <dgm:spPr/>
      <dgm:t>
        <a:bodyPr/>
        <a:lstStyle/>
        <a:p>
          <a:endParaRPr lang="en-US"/>
        </a:p>
      </dgm:t>
    </dgm:pt>
    <dgm:pt modelId="{8557CD05-899A-454E-AFE3-B0D0B751B026}" type="sibTrans" cxnId="{CC46CC36-05D0-4CBA-BB93-A7C0D2E1629A}">
      <dgm:prSet/>
      <dgm:spPr/>
      <dgm:t>
        <a:bodyPr/>
        <a:lstStyle/>
        <a:p>
          <a:endParaRPr lang="en-US"/>
        </a:p>
      </dgm:t>
    </dgm:pt>
    <dgm:pt modelId="{A346C5E1-41F5-4AFB-AFD2-2FDF0819372A}">
      <dgm:prSet custT="1"/>
      <dgm:spPr>
        <a:solidFill>
          <a:srgbClr val="3AC694"/>
        </a:solidFill>
      </dgm:spPr>
      <dgm:t>
        <a:bodyPr/>
        <a:lstStyle/>
        <a:p>
          <a:pPr rtl="0">
            <a:tabLst>
              <a:tab pos="2687638" algn="l"/>
            </a:tabLst>
          </a:pPr>
          <a:r>
            <a:rPr lang="en-US" sz="2000" b="0" dirty="0">
              <a:latin typeface="+mn-lt"/>
              <a:cs typeface="Calibri" panose="020F0502020204030204" pitchFamily="34" charset="0"/>
            </a:rPr>
            <a:t>Need to find solutions to recycling beyond more pressure, inconvenience  and responsibility on households. </a:t>
          </a:r>
          <a:r>
            <a:rPr lang="en-US" sz="2000" b="1" dirty="0">
              <a:latin typeface="+mn-lt"/>
              <a:cs typeface="Calibri" panose="020F0502020204030204" pitchFamily="34" charset="0"/>
            </a:rPr>
            <a:t>Desire for wider initiatives.</a:t>
          </a:r>
        </a:p>
      </dgm:t>
    </dgm:pt>
    <dgm:pt modelId="{6822A837-32DA-4B1A-B166-E6B536790718}" type="parTrans" cxnId="{896CF729-D947-4B08-94BF-C8087CDECA93}">
      <dgm:prSet/>
      <dgm:spPr/>
      <dgm:t>
        <a:bodyPr/>
        <a:lstStyle/>
        <a:p>
          <a:endParaRPr lang="en-US"/>
        </a:p>
      </dgm:t>
    </dgm:pt>
    <dgm:pt modelId="{AAC9CC48-FA97-47B4-A8C2-EC572F57939D}" type="sibTrans" cxnId="{896CF729-D947-4B08-94BF-C8087CDECA93}">
      <dgm:prSet/>
      <dgm:spPr/>
      <dgm:t>
        <a:bodyPr/>
        <a:lstStyle/>
        <a:p>
          <a:endParaRPr lang="en-US"/>
        </a:p>
      </dgm:t>
    </dgm:pt>
    <dgm:pt modelId="{5CF89060-9879-4792-B03E-C21BF90F019C}" type="pres">
      <dgm:prSet presAssocID="{7B925A28-1BCE-4C76-B4E3-1F99E864A803}" presName="linear" presStyleCnt="0">
        <dgm:presLayoutVars>
          <dgm:animLvl val="lvl"/>
          <dgm:resizeHandles val="exact"/>
        </dgm:presLayoutVars>
      </dgm:prSet>
      <dgm:spPr/>
    </dgm:pt>
    <dgm:pt modelId="{1CF2E47D-67CA-4E06-96D8-78B738BD1868}" type="pres">
      <dgm:prSet presAssocID="{6DB85947-DB3A-434B-A5F4-A854AD3918CF}" presName="parentText" presStyleLbl="node1" presStyleIdx="0" presStyleCnt="3" custScaleY="114548" custLinFactNeighborX="1170" custLinFactNeighborY="53612">
        <dgm:presLayoutVars>
          <dgm:chMax val="0"/>
          <dgm:bulletEnabled val="1"/>
        </dgm:presLayoutVars>
      </dgm:prSet>
      <dgm:spPr/>
    </dgm:pt>
    <dgm:pt modelId="{3AD9BC13-B3DB-4EFF-876C-5D985F71D69E}" type="pres">
      <dgm:prSet presAssocID="{688E3E1E-2C72-4906-BB8A-EBC33B411CEC}" presName="spacer" presStyleCnt="0"/>
      <dgm:spPr/>
    </dgm:pt>
    <dgm:pt modelId="{F33F00CD-83EC-4CC5-BE56-6B6FF1BB75D4}" type="pres">
      <dgm:prSet presAssocID="{3E11E13A-3398-45AD-86EB-6B89C737692F}" presName="parentText" presStyleLbl="node1" presStyleIdx="1" presStyleCnt="3" custScaleY="121162">
        <dgm:presLayoutVars>
          <dgm:chMax val="0"/>
          <dgm:bulletEnabled val="1"/>
        </dgm:presLayoutVars>
      </dgm:prSet>
      <dgm:spPr/>
    </dgm:pt>
    <dgm:pt modelId="{61F51BCD-97C5-4821-B704-2EF7B20EF487}" type="pres">
      <dgm:prSet presAssocID="{8557CD05-899A-454E-AFE3-B0D0B751B026}" presName="spacer" presStyleCnt="0"/>
      <dgm:spPr/>
    </dgm:pt>
    <dgm:pt modelId="{6754AC28-C4D7-44FE-ABC1-A7F62CA2115E}" type="pres">
      <dgm:prSet presAssocID="{A346C5E1-41F5-4AFB-AFD2-2FDF0819372A}" presName="parentText" presStyleLbl="node1" presStyleIdx="2" presStyleCnt="3" custScaleY="106130" custLinFactNeighborX="234" custLinFactNeighborY="-53612">
        <dgm:presLayoutVars>
          <dgm:chMax val="0"/>
          <dgm:bulletEnabled val="1"/>
        </dgm:presLayoutVars>
      </dgm:prSet>
      <dgm:spPr/>
    </dgm:pt>
  </dgm:ptLst>
  <dgm:cxnLst>
    <dgm:cxn modelId="{BF19211D-D46A-4696-A443-CDCC7A9A21E4}" type="presOf" srcId="{3E11E13A-3398-45AD-86EB-6B89C737692F}" destId="{F33F00CD-83EC-4CC5-BE56-6B6FF1BB75D4}" srcOrd="0" destOrd="0" presId="urn:microsoft.com/office/officeart/2005/8/layout/vList2"/>
    <dgm:cxn modelId="{896CF729-D947-4B08-94BF-C8087CDECA93}" srcId="{7B925A28-1BCE-4C76-B4E3-1F99E864A803}" destId="{A346C5E1-41F5-4AFB-AFD2-2FDF0819372A}" srcOrd="2" destOrd="0" parTransId="{6822A837-32DA-4B1A-B166-E6B536790718}" sibTransId="{AAC9CC48-FA97-47B4-A8C2-EC572F57939D}"/>
    <dgm:cxn modelId="{D855992B-1638-4C7C-82ED-ED9B212126F6}" type="presOf" srcId="{7B925A28-1BCE-4C76-B4E3-1F99E864A803}" destId="{5CF89060-9879-4792-B03E-C21BF90F019C}" srcOrd="0" destOrd="0" presId="urn:microsoft.com/office/officeart/2005/8/layout/vList2"/>
    <dgm:cxn modelId="{CC46CC36-05D0-4CBA-BB93-A7C0D2E1629A}" srcId="{7B925A28-1BCE-4C76-B4E3-1F99E864A803}" destId="{3E11E13A-3398-45AD-86EB-6B89C737692F}" srcOrd="1" destOrd="0" parTransId="{D5BDF08E-4990-430E-940B-729361082D9E}" sibTransId="{8557CD05-899A-454E-AFE3-B0D0B751B026}"/>
    <dgm:cxn modelId="{EF8B19B8-D690-441C-98F2-A4DB7F974935}" type="presOf" srcId="{A346C5E1-41F5-4AFB-AFD2-2FDF0819372A}" destId="{6754AC28-C4D7-44FE-ABC1-A7F62CA2115E}" srcOrd="0" destOrd="0" presId="urn:microsoft.com/office/officeart/2005/8/layout/vList2"/>
    <dgm:cxn modelId="{CA2A10BD-2622-451B-B938-6E76AE2BA959}" srcId="{7B925A28-1BCE-4C76-B4E3-1F99E864A803}" destId="{6DB85947-DB3A-434B-A5F4-A854AD3918CF}" srcOrd="0" destOrd="0" parTransId="{1CBD9A9A-5AC0-4ED0-83DD-68AF43911C55}" sibTransId="{688E3E1E-2C72-4906-BB8A-EBC33B411CEC}"/>
    <dgm:cxn modelId="{9E7EFFF9-3D79-46A3-A45E-255FB84F0EA0}" type="presOf" srcId="{6DB85947-DB3A-434B-A5F4-A854AD3918CF}" destId="{1CF2E47D-67CA-4E06-96D8-78B738BD1868}" srcOrd="0" destOrd="0" presId="urn:microsoft.com/office/officeart/2005/8/layout/vList2"/>
    <dgm:cxn modelId="{A07D7DE9-0646-4FBD-96C4-741B9EA570CA}" type="presParOf" srcId="{5CF89060-9879-4792-B03E-C21BF90F019C}" destId="{1CF2E47D-67CA-4E06-96D8-78B738BD1868}" srcOrd="0" destOrd="0" presId="urn:microsoft.com/office/officeart/2005/8/layout/vList2"/>
    <dgm:cxn modelId="{DC31A182-460B-4579-940C-280411F96141}" type="presParOf" srcId="{5CF89060-9879-4792-B03E-C21BF90F019C}" destId="{3AD9BC13-B3DB-4EFF-876C-5D985F71D69E}" srcOrd="1" destOrd="0" presId="urn:microsoft.com/office/officeart/2005/8/layout/vList2"/>
    <dgm:cxn modelId="{3E586A9B-7705-44A4-86E9-1E6ADA82E282}" type="presParOf" srcId="{5CF89060-9879-4792-B03E-C21BF90F019C}" destId="{F33F00CD-83EC-4CC5-BE56-6B6FF1BB75D4}" srcOrd="2" destOrd="0" presId="urn:microsoft.com/office/officeart/2005/8/layout/vList2"/>
    <dgm:cxn modelId="{76E032F6-6692-45D6-9338-A0789A5A2078}" type="presParOf" srcId="{5CF89060-9879-4792-B03E-C21BF90F019C}" destId="{61F51BCD-97C5-4821-B704-2EF7B20EF487}" srcOrd="3" destOrd="0" presId="urn:microsoft.com/office/officeart/2005/8/layout/vList2"/>
    <dgm:cxn modelId="{FED1E273-92F6-4FF3-921A-47196A7687EC}" type="presParOf" srcId="{5CF89060-9879-4792-B03E-C21BF90F019C}" destId="{6754AC28-C4D7-44FE-ABC1-A7F62CA2115E}"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B925A28-1BCE-4C76-B4E3-1F99E864A803}"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6DB85947-DB3A-434B-A5F4-A854AD3918CF}">
      <dgm:prSet/>
      <dgm:spPr>
        <a:solidFill>
          <a:srgbClr val="E39F3B"/>
        </a:solidFill>
      </dgm:spPr>
      <dgm:t>
        <a:bodyPr/>
        <a:lstStyle/>
        <a:p>
          <a:pPr rtl="0"/>
          <a:r>
            <a:rPr lang="en-US" b="1" dirty="0">
              <a:latin typeface="Calibri (body)"/>
              <a:cs typeface="Calibri"/>
            </a:rPr>
            <a:t>Largely satisfied </a:t>
          </a:r>
          <a:r>
            <a:rPr lang="en-US" b="0" dirty="0">
              <a:latin typeface="Calibri (body)"/>
              <a:cs typeface="Calibri"/>
            </a:rPr>
            <a:t>with current levels of street cleaning although some confusion regarding who responsible for cleaning streets (council, maintenance, volunteers).</a:t>
          </a:r>
        </a:p>
      </dgm:t>
    </dgm:pt>
    <dgm:pt modelId="{1CBD9A9A-5AC0-4ED0-83DD-68AF43911C55}" type="parTrans" cxnId="{CA2A10BD-2622-451B-B938-6E76AE2BA959}">
      <dgm:prSet/>
      <dgm:spPr/>
      <dgm:t>
        <a:bodyPr/>
        <a:lstStyle/>
        <a:p>
          <a:endParaRPr lang="en-US"/>
        </a:p>
      </dgm:t>
    </dgm:pt>
    <dgm:pt modelId="{688E3E1E-2C72-4906-BB8A-EBC33B411CEC}" type="sibTrans" cxnId="{CA2A10BD-2622-451B-B938-6E76AE2BA959}">
      <dgm:prSet/>
      <dgm:spPr/>
      <dgm:t>
        <a:bodyPr/>
        <a:lstStyle/>
        <a:p>
          <a:endParaRPr lang="en-US"/>
        </a:p>
      </dgm:t>
    </dgm:pt>
    <dgm:pt modelId="{3E11E13A-3398-45AD-86EB-6B89C737692F}">
      <dgm:prSet/>
      <dgm:spPr>
        <a:solidFill>
          <a:srgbClr val="F32BAC"/>
        </a:solidFill>
      </dgm:spPr>
      <dgm:t>
        <a:bodyPr/>
        <a:lstStyle/>
        <a:p>
          <a:pPr rtl="0"/>
          <a:r>
            <a:rPr lang="en-US" b="1" dirty="0"/>
            <a:t>Mixed views regarding any potential changes </a:t>
          </a:r>
          <a:r>
            <a:rPr lang="en-US" b="0" dirty="0"/>
            <a:t>to rotas or reduction of bins provided.</a:t>
          </a:r>
        </a:p>
      </dgm:t>
    </dgm:pt>
    <dgm:pt modelId="{D5BDF08E-4990-430E-940B-729361082D9E}" type="parTrans" cxnId="{CC46CC36-05D0-4CBA-BB93-A7C0D2E1629A}">
      <dgm:prSet/>
      <dgm:spPr/>
      <dgm:t>
        <a:bodyPr/>
        <a:lstStyle/>
        <a:p>
          <a:endParaRPr lang="en-US"/>
        </a:p>
      </dgm:t>
    </dgm:pt>
    <dgm:pt modelId="{8557CD05-899A-454E-AFE3-B0D0B751B026}" type="sibTrans" cxnId="{CC46CC36-05D0-4CBA-BB93-A7C0D2E1629A}">
      <dgm:prSet/>
      <dgm:spPr/>
      <dgm:t>
        <a:bodyPr/>
        <a:lstStyle/>
        <a:p>
          <a:endParaRPr lang="en-US"/>
        </a:p>
      </dgm:t>
    </dgm:pt>
    <dgm:pt modelId="{A346C5E1-41F5-4AFB-AFD2-2FDF0819372A}">
      <dgm:prSet/>
      <dgm:spPr>
        <a:solidFill>
          <a:srgbClr val="3AC694"/>
        </a:solidFill>
      </dgm:spPr>
      <dgm:t>
        <a:bodyPr/>
        <a:lstStyle/>
        <a:p>
          <a:pPr rtl="0">
            <a:tabLst>
              <a:tab pos="2687638" algn="l"/>
            </a:tabLst>
          </a:pPr>
          <a:r>
            <a:rPr lang="en-US" b="1" dirty="0"/>
            <a:t>Attitudes</a:t>
          </a:r>
          <a:r>
            <a:rPr lang="en-US" b="0" dirty="0"/>
            <a:t> to littering need to be addressed</a:t>
          </a:r>
          <a:endParaRPr lang="en-US" b="1" dirty="0">
            <a:latin typeface="+mn-lt"/>
            <a:cs typeface="Calibri" panose="020F0502020204030204" pitchFamily="34" charset="0"/>
          </a:endParaRPr>
        </a:p>
      </dgm:t>
    </dgm:pt>
    <dgm:pt modelId="{6822A837-32DA-4B1A-B166-E6B536790718}" type="parTrans" cxnId="{896CF729-D947-4B08-94BF-C8087CDECA93}">
      <dgm:prSet/>
      <dgm:spPr/>
      <dgm:t>
        <a:bodyPr/>
        <a:lstStyle/>
        <a:p>
          <a:endParaRPr lang="en-US"/>
        </a:p>
      </dgm:t>
    </dgm:pt>
    <dgm:pt modelId="{AAC9CC48-FA97-47B4-A8C2-EC572F57939D}" type="sibTrans" cxnId="{896CF729-D947-4B08-94BF-C8087CDECA93}">
      <dgm:prSet/>
      <dgm:spPr/>
      <dgm:t>
        <a:bodyPr/>
        <a:lstStyle/>
        <a:p>
          <a:endParaRPr lang="en-US"/>
        </a:p>
      </dgm:t>
    </dgm:pt>
    <dgm:pt modelId="{BC003EDF-B231-49A1-A21E-6306DB8D0AC6}" type="pres">
      <dgm:prSet presAssocID="{7B925A28-1BCE-4C76-B4E3-1F99E864A803}" presName="linear" presStyleCnt="0">
        <dgm:presLayoutVars>
          <dgm:animLvl val="lvl"/>
          <dgm:resizeHandles val="exact"/>
        </dgm:presLayoutVars>
      </dgm:prSet>
      <dgm:spPr/>
    </dgm:pt>
    <dgm:pt modelId="{3D1FF5FD-575F-42BD-B84D-CD6EF8AD684A}" type="pres">
      <dgm:prSet presAssocID="{6DB85947-DB3A-434B-A5F4-A854AD3918CF}" presName="parentText" presStyleLbl="node1" presStyleIdx="0" presStyleCnt="3">
        <dgm:presLayoutVars>
          <dgm:chMax val="0"/>
          <dgm:bulletEnabled val="1"/>
        </dgm:presLayoutVars>
      </dgm:prSet>
      <dgm:spPr/>
    </dgm:pt>
    <dgm:pt modelId="{2875E340-CE26-47DE-8C77-B9697B2AD54C}" type="pres">
      <dgm:prSet presAssocID="{688E3E1E-2C72-4906-BB8A-EBC33B411CEC}" presName="spacer" presStyleCnt="0"/>
      <dgm:spPr/>
    </dgm:pt>
    <dgm:pt modelId="{0FADA8A4-2F7D-4CC9-90F0-3A8055E94066}" type="pres">
      <dgm:prSet presAssocID="{3E11E13A-3398-45AD-86EB-6B89C737692F}" presName="parentText" presStyleLbl="node1" presStyleIdx="1" presStyleCnt="3">
        <dgm:presLayoutVars>
          <dgm:chMax val="0"/>
          <dgm:bulletEnabled val="1"/>
        </dgm:presLayoutVars>
      </dgm:prSet>
      <dgm:spPr/>
    </dgm:pt>
    <dgm:pt modelId="{70B4A2CF-C1FA-439E-A329-6D56E14AB08A}" type="pres">
      <dgm:prSet presAssocID="{8557CD05-899A-454E-AFE3-B0D0B751B026}" presName="spacer" presStyleCnt="0"/>
      <dgm:spPr/>
    </dgm:pt>
    <dgm:pt modelId="{C0C75629-38FE-4216-BF12-120C2F07BD84}" type="pres">
      <dgm:prSet presAssocID="{A346C5E1-41F5-4AFB-AFD2-2FDF0819372A}" presName="parentText" presStyleLbl="node1" presStyleIdx="2" presStyleCnt="3">
        <dgm:presLayoutVars>
          <dgm:chMax val="0"/>
          <dgm:bulletEnabled val="1"/>
        </dgm:presLayoutVars>
      </dgm:prSet>
      <dgm:spPr/>
    </dgm:pt>
  </dgm:ptLst>
  <dgm:cxnLst>
    <dgm:cxn modelId="{56BF6B23-1CC4-4550-B6C1-ED5C4B69A7B1}" type="presOf" srcId="{6DB85947-DB3A-434B-A5F4-A854AD3918CF}" destId="{3D1FF5FD-575F-42BD-B84D-CD6EF8AD684A}" srcOrd="0" destOrd="0" presId="urn:microsoft.com/office/officeart/2005/8/layout/vList2"/>
    <dgm:cxn modelId="{896CF729-D947-4B08-94BF-C8087CDECA93}" srcId="{7B925A28-1BCE-4C76-B4E3-1F99E864A803}" destId="{A346C5E1-41F5-4AFB-AFD2-2FDF0819372A}" srcOrd="2" destOrd="0" parTransId="{6822A837-32DA-4B1A-B166-E6B536790718}" sibTransId="{AAC9CC48-FA97-47B4-A8C2-EC572F57939D}"/>
    <dgm:cxn modelId="{CC46CC36-05D0-4CBA-BB93-A7C0D2E1629A}" srcId="{7B925A28-1BCE-4C76-B4E3-1F99E864A803}" destId="{3E11E13A-3398-45AD-86EB-6B89C737692F}" srcOrd="1" destOrd="0" parTransId="{D5BDF08E-4990-430E-940B-729361082D9E}" sibTransId="{8557CD05-899A-454E-AFE3-B0D0B751B026}"/>
    <dgm:cxn modelId="{CA2A10BD-2622-451B-B938-6E76AE2BA959}" srcId="{7B925A28-1BCE-4C76-B4E3-1F99E864A803}" destId="{6DB85947-DB3A-434B-A5F4-A854AD3918CF}" srcOrd="0" destOrd="0" parTransId="{1CBD9A9A-5AC0-4ED0-83DD-68AF43911C55}" sibTransId="{688E3E1E-2C72-4906-BB8A-EBC33B411CEC}"/>
    <dgm:cxn modelId="{84FF33DD-F5C3-440C-B047-A843CC6F68BE}" type="presOf" srcId="{3E11E13A-3398-45AD-86EB-6B89C737692F}" destId="{0FADA8A4-2F7D-4CC9-90F0-3A8055E94066}" srcOrd="0" destOrd="0" presId="urn:microsoft.com/office/officeart/2005/8/layout/vList2"/>
    <dgm:cxn modelId="{AB0724E2-1464-4DD4-A3A6-9352D9C988C2}" type="presOf" srcId="{A346C5E1-41F5-4AFB-AFD2-2FDF0819372A}" destId="{C0C75629-38FE-4216-BF12-120C2F07BD84}" srcOrd="0" destOrd="0" presId="urn:microsoft.com/office/officeart/2005/8/layout/vList2"/>
    <dgm:cxn modelId="{40F077F2-C7F9-493E-BAB2-B6ED9C8ECB5B}" type="presOf" srcId="{7B925A28-1BCE-4C76-B4E3-1F99E864A803}" destId="{BC003EDF-B231-49A1-A21E-6306DB8D0AC6}" srcOrd="0" destOrd="0" presId="urn:microsoft.com/office/officeart/2005/8/layout/vList2"/>
    <dgm:cxn modelId="{6E629851-A982-49E4-9A6C-472B274F5477}" type="presParOf" srcId="{BC003EDF-B231-49A1-A21E-6306DB8D0AC6}" destId="{3D1FF5FD-575F-42BD-B84D-CD6EF8AD684A}" srcOrd="0" destOrd="0" presId="urn:microsoft.com/office/officeart/2005/8/layout/vList2"/>
    <dgm:cxn modelId="{6E538281-121E-4E68-A9CA-BF623EADAB6B}" type="presParOf" srcId="{BC003EDF-B231-49A1-A21E-6306DB8D0AC6}" destId="{2875E340-CE26-47DE-8C77-B9697B2AD54C}" srcOrd="1" destOrd="0" presId="urn:microsoft.com/office/officeart/2005/8/layout/vList2"/>
    <dgm:cxn modelId="{A7AAA3E0-02DE-450D-8EEA-50021396AF45}" type="presParOf" srcId="{BC003EDF-B231-49A1-A21E-6306DB8D0AC6}" destId="{0FADA8A4-2F7D-4CC9-90F0-3A8055E94066}" srcOrd="2" destOrd="0" presId="urn:microsoft.com/office/officeart/2005/8/layout/vList2"/>
    <dgm:cxn modelId="{590DD8CF-53F2-4ADD-8FCA-6ABF793DF5E5}" type="presParOf" srcId="{BC003EDF-B231-49A1-A21E-6306DB8D0AC6}" destId="{70B4A2CF-C1FA-439E-A329-6D56E14AB08A}" srcOrd="3" destOrd="0" presId="urn:microsoft.com/office/officeart/2005/8/layout/vList2"/>
    <dgm:cxn modelId="{A39E583A-437D-4C41-9E29-FCED8E4750AB}" type="presParOf" srcId="{BC003EDF-B231-49A1-A21E-6306DB8D0AC6}" destId="{C0C75629-38FE-4216-BF12-120C2F07BD84}"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226952D-4229-4A99-8705-123BA4337D9D}"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673EF2D8-10C8-4914-B55F-26894DE7CA1E}">
      <dgm:prSet custT="1"/>
      <dgm:spPr>
        <a:solidFill>
          <a:schemeClr val="accent1">
            <a:lumMod val="20000"/>
            <a:lumOff val="80000"/>
          </a:schemeClr>
        </a:solidFill>
        <a:ln>
          <a:solidFill>
            <a:schemeClr val="accent1"/>
          </a:solidFill>
        </a:ln>
      </dgm:spPr>
      <dgm:t>
        <a:bodyPr/>
        <a:lstStyle/>
        <a:p>
          <a:r>
            <a:rPr lang="en-US" sz="2000" b="1" dirty="0">
              <a:solidFill>
                <a:schemeClr val="tx2"/>
              </a:solidFill>
            </a:rPr>
            <a:t>There needs to be greater awareness of the need for local recycling, household responsibility and recycling management processes</a:t>
          </a:r>
        </a:p>
      </dgm:t>
    </dgm:pt>
    <dgm:pt modelId="{0430D896-0A30-4FC4-953E-E87E711AA085}" type="parTrans" cxnId="{52F99E5D-B773-47D7-9803-B9C23A9B19D8}">
      <dgm:prSet/>
      <dgm:spPr/>
      <dgm:t>
        <a:bodyPr/>
        <a:lstStyle/>
        <a:p>
          <a:endParaRPr lang="en-US"/>
        </a:p>
      </dgm:t>
    </dgm:pt>
    <dgm:pt modelId="{6F5E35E8-2609-4B60-A844-1CC904E2A03A}" type="sibTrans" cxnId="{52F99E5D-B773-47D7-9803-B9C23A9B19D8}">
      <dgm:prSet/>
      <dgm:spPr/>
      <dgm:t>
        <a:bodyPr/>
        <a:lstStyle/>
        <a:p>
          <a:endParaRPr lang="en-US"/>
        </a:p>
      </dgm:t>
    </dgm:pt>
    <dgm:pt modelId="{5A5850E4-5EE6-4FE2-A238-AC469961BB86}">
      <dgm:prSet custT="1"/>
      <dgm:spPr>
        <a:solidFill>
          <a:schemeClr val="accent1">
            <a:lumMod val="20000"/>
            <a:lumOff val="80000"/>
          </a:schemeClr>
        </a:solidFill>
      </dgm:spPr>
      <dgm:t>
        <a:bodyPr/>
        <a:lstStyle/>
        <a:p>
          <a:pPr algn="ctr"/>
          <a:r>
            <a:rPr lang="en-US" sz="2000" dirty="0">
              <a:solidFill>
                <a:schemeClr val="tx2"/>
              </a:solidFill>
            </a:rPr>
            <a:t>There does seem to be some reluctance to ‘do more’ when it comes to household recycling</a:t>
          </a:r>
        </a:p>
        <a:p>
          <a:pPr algn="ctr"/>
          <a:r>
            <a:rPr lang="en-US" sz="2000" dirty="0">
              <a:solidFill>
                <a:schemeClr val="tx2"/>
              </a:solidFill>
            </a:rPr>
            <a:t>Further recycling asks could risk more landfill waste as people place things in general waste out of confusion and inconvenience</a:t>
          </a:r>
        </a:p>
        <a:p>
          <a:pPr algn="ctr"/>
          <a:r>
            <a:rPr lang="en-US" sz="2000" dirty="0">
              <a:solidFill>
                <a:schemeClr val="tx2"/>
              </a:solidFill>
            </a:rPr>
            <a:t>Individuals are interested in this topic and want to help, but they also want to know more</a:t>
          </a:r>
        </a:p>
      </dgm:t>
    </dgm:pt>
    <dgm:pt modelId="{39D83DC3-3301-43A1-90A9-2D8C65023E04}" type="parTrans" cxnId="{FCFB6D2A-2503-4B41-BB83-93B59962807C}">
      <dgm:prSet/>
      <dgm:spPr/>
      <dgm:t>
        <a:bodyPr/>
        <a:lstStyle/>
        <a:p>
          <a:endParaRPr lang="en-US"/>
        </a:p>
      </dgm:t>
    </dgm:pt>
    <dgm:pt modelId="{0DA8D6AE-7E20-40E3-8C4E-5A24FDFB1F89}" type="sibTrans" cxnId="{FCFB6D2A-2503-4B41-BB83-93B59962807C}">
      <dgm:prSet/>
      <dgm:spPr/>
      <dgm:t>
        <a:bodyPr/>
        <a:lstStyle/>
        <a:p>
          <a:endParaRPr lang="en-US"/>
        </a:p>
      </dgm:t>
    </dgm:pt>
    <dgm:pt modelId="{4F92DEE5-3DEE-46D4-BA11-BF183BC1DE36}" type="pres">
      <dgm:prSet presAssocID="{1226952D-4229-4A99-8705-123BA4337D9D}" presName="Name0" presStyleCnt="0">
        <dgm:presLayoutVars>
          <dgm:dir/>
          <dgm:resizeHandles val="exact"/>
        </dgm:presLayoutVars>
      </dgm:prSet>
      <dgm:spPr/>
    </dgm:pt>
    <dgm:pt modelId="{19D5A785-C310-4132-A93B-E0BDBC042696}" type="pres">
      <dgm:prSet presAssocID="{673EF2D8-10C8-4914-B55F-26894DE7CA1E}" presName="node" presStyleLbl="node1" presStyleIdx="0" presStyleCnt="2" custScaleX="123134">
        <dgm:presLayoutVars>
          <dgm:bulletEnabled val="1"/>
        </dgm:presLayoutVars>
      </dgm:prSet>
      <dgm:spPr/>
    </dgm:pt>
    <dgm:pt modelId="{C160A7C9-EC17-4E92-8188-05CA75B3FB39}" type="pres">
      <dgm:prSet presAssocID="{6F5E35E8-2609-4B60-A844-1CC904E2A03A}" presName="sibTrans" presStyleLbl="sibTrans1D1" presStyleIdx="0" presStyleCnt="1"/>
      <dgm:spPr/>
    </dgm:pt>
    <dgm:pt modelId="{C91E4633-ED59-4D6F-A77D-4E7F67BB6E8F}" type="pres">
      <dgm:prSet presAssocID="{6F5E35E8-2609-4B60-A844-1CC904E2A03A}" presName="connectorText" presStyleLbl="sibTrans1D1" presStyleIdx="0" presStyleCnt="1"/>
      <dgm:spPr/>
    </dgm:pt>
    <dgm:pt modelId="{FD37DA33-93F1-4E07-9A1A-3A17F42D9B52}" type="pres">
      <dgm:prSet presAssocID="{5A5850E4-5EE6-4FE2-A238-AC469961BB86}" presName="node" presStyleLbl="node1" presStyleIdx="1" presStyleCnt="2" custScaleX="167533" custScaleY="147550" custLinFactNeighborY="-14617">
        <dgm:presLayoutVars>
          <dgm:bulletEnabled val="1"/>
        </dgm:presLayoutVars>
      </dgm:prSet>
      <dgm:spPr/>
    </dgm:pt>
  </dgm:ptLst>
  <dgm:cxnLst>
    <dgm:cxn modelId="{0FA6A60A-0839-45AE-8918-D81F020FA4B9}" type="presOf" srcId="{5A5850E4-5EE6-4FE2-A238-AC469961BB86}" destId="{FD37DA33-93F1-4E07-9A1A-3A17F42D9B52}" srcOrd="0" destOrd="0" presId="urn:microsoft.com/office/officeart/2016/7/layout/RepeatingBendingProcessNew"/>
    <dgm:cxn modelId="{FCFB6D2A-2503-4B41-BB83-93B59962807C}" srcId="{1226952D-4229-4A99-8705-123BA4337D9D}" destId="{5A5850E4-5EE6-4FE2-A238-AC469961BB86}" srcOrd="1" destOrd="0" parTransId="{39D83DC3-3301-43A1-90A9-2D8C65023E04}" sibTransId="{0DA8D6AE-7E20-40E3-8C4E-5A24FDFB1F89}"/>
    <dgm:cxn modelId="{52F99E5D-B773-47D7-9803-B9C23A9B19D8}" srcId="{1226952D-4229-4A99-8705-123BA4337D9D}" destId="{673EF2D8-10C8-4914-B55F-26894DE7CA1E}" srcOrd="0" destOrd="0" parTransId="{0430D896-0A30-4FC4-953E-E87E711AA085}" sibTransId="{6F5E35E8-2609-4B60-A844-1CC904E2A03A}"/>
    <dgm:cxn modelId="{59DE814A-DBE6-4D78-A878-83674D7EFDAA}" type="presOf" srcId="{6F5E35E8-2609-4B60-A844-1CC904E2A03A}" destId="{C160A7C9-EC17-4E92-8188-05CA75B3FB39}" srcOrd="0" destOrd="0" presId="urn:microsoft.com/office/officeart/2016/7/layout/RepeatingBendingProcessNew"/>
    <dgm:cxn modelId="{173D634B-49DD-4E0A-A59C-C5A8FB378A74}" type="presOf" srcId="{6F5E35E8-2609-4B60-A844-1CC904E2A03A}" destId="{C91E4633-ED59-4D6F-A77D-4E7F67BB6E8F}" srcOrd="1" destOrd="0" presId="urn:microsoft.com/office/officeart/2016/7/layout/RepeatingBendingProcessNew"/>
    <dgm:cxn modelId="{66ECEA82-8F41-4F8F-B9AF-89108D654FB6}" type="presOf" srcId="{673EF2D8-10C8-4914-B55F-26894DE7CA1E}" destId="{19D5A785-C310-4132-A93B-E0BDBC042696}" srcOrd="0" destOrd="0" presId="urn:microsoft.com/office/officeart/2016/7/layout/RepeatingBendingProcessNew"/>
    <dgm:cxn modelId="{58141DE8-60BB-4AE3-B6E2-5635072F9AB4}" type="presOf" srcId="{1226952D-4229-4A99-8705-123BA4337D9D}" destId="{4F92DEE5-3DEE-46D4-BA11-BF183BC1DE36}" srcOrd="0" destOrd="0" presId="urn:microsoft.com/office/officeart/2016/7/layout/RepeatingBendingProcessNew"/>
    <dgm:cxn modelId="{06E7746E-C54B-47D4-A105-555B4C2B1536}" type="presParOf" srcId="{4F92DEE5-3DEE-46D4-BA11-BF183BC1DE36}" destId="{19D5A785-C310-4132-A93B-E0BDBC042696}" srcOrd="0" destOrd="0" presId="urn:microsoft.com/office/officeart/2016/7/layout/RepeatingBendingProcessNew"/>
    <dgm:cxn modelId="{C5CD24AD-A2CC-4930-BF7A-787E60792AC9}" type="presParOf" srcId="{4F92DEE5-3DEE-46D4-BA11-BF183BC1DE36}" destId="{C160A7C9-EC17-4E92-8188-05CA75B3FB39}" srcOrd="1" destOrd="0" presId="urn:microsoft.com/office/officeart/2016/7/layout/RepeatingBendingProcessNew"/>
    <dgm:cxn modelId="{5B456DD6-5F99-4562-A9FC-D208D85F023C}" type="presParOf" srcId="{C160A7C9-EC17-4E92-8188-05CA75B3FB39}" destId="{C91E4633-ED59-4D6F-A77D-4E7F67BB6E8F}" srcOrd="0" destOrd="0" presId="urn:microsoft.com/office/officeart/2016/7/layout/RepeatingBendingProcessNew"/>
    <dgm:cxn modelId="{EFBF3BC0-F563-45B4-904F-575A67A99510}" type="presParOf" srcId="{4F92DEE5-3DEE-46D4-BA11-BF183BC1DE36}" destId="{FD37DA33-93F1-4E07-9A1A-3A17F42D9B52}" srcOrd="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226952D-4229-4A99-8705-123BA4337D9D}"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673EF2D8-10C8-4914-B55F-26894DE7CA1E}">
      <dgm:prSet custT="1"/>
      <dgm:spPr>
        <a:solidFill>
          <a:schemeClr val="accent2">
            <a:lumMod val="20000"/>
            <a:lumOff val="80000"/>
          </a:schemeClr>
        </a:solidFill>
        <a:ln>
          <a:solidFill>
            <a:schemeClr val="accent1"/>
          </a:solidFill>
        </a:ln>
      </dgm:spPr>
      <dgm:t>
        <a:bodyPr/>
        <a:lstStyle/>
        <a:p>
          <a:r>
            <a:rPr lang="en-US" sz="2000" b="1" dirty="0">
              <a:solidFill>
                <a:schemeClr val="tx2"/>
              </a:solidFill>
            </a:rPr>
            <a:t>A public campaign on the role and purpose of reducing landfill would help motivate</a:t>
          </a:r>
        </a:p>
      </dgm:t>
    </dgm:pt>
    <dgm:pt modelId="{0430D896-0A30-4FC4-953E-E87E711AA085}" type="parTrans" cxnId="{52F99E5D-B773-47D7-9803-B9C23A9B19D8}">
      <dgm:prSet/>
      <dgm:spPr/>
      <dgm:t>
        <a:bodyPr/>
        <a:lstStyle/>
        <a:p>
          <a:endParaRPr lang="en-US"/>
        </a:p>
      </dgm:t>
    </dgm:pt>
    <dgm:pt modelId="{6F5E35E8-2609-4B60-A844-1CC904E2A03A}" type="sibTrans" cxnId="{52F99E5D-B773-47D7-9803-B9C23A9B19D8}">
      <dgm:prSet/>
      <dgm:spPr/>
      <dgm:t>
        <a:bodyPr/>
        <a:lstStyle/>
        <a:p>
          <a:endParaRPr lang="en-US"/>
        </a:p>
      </dgm:t>
    </dgm:pt>
    <dgm:pt modelId="{5A5850E4-5EE6-4FE2-A238-AC469961BB86}">
      <dgm:prSet custT="1"/>
      <dgm:spPr>
        <a:solidFill>
          <a:schemeClr val="accent2">
            <a:lumMod val="20000"/>
            <a:lumOff val="80000"/>
          </a:schemeClr>
        </a:solidFill>
      </dgm:spPr>
      <dgm:t>
        <a:bodyPr/>
        <a:lstStyle/>
        <a:p>
          <a:endParaRPr lang="en-US" sz="2000" dirty="0">
            <a:solidFill>
              <a:schemeClr val="tx2"/>
            </a:solidFill>
          </a:endParaRPr>
        </a:p>
        <a:p>
          <a:r>
            <a:rPr lang="en-US" sz="2000" dirty="0">
              <a:solidFill>
                <a:schemeClr val="tx2"/>
              </a:solidFill>
            </a:rPr>
            <a:t>Individuals are more motivated when they feel part of something and understand the greater purpose.</a:t>
          </a:r>
        </a:p>
        <a:p>
          <a:r>
            <a:rPr lang="en-US" sz="2000" dirty="0">
              <a:solidFill>
                <a:schemeClr val="tx2"/>
              </a:solidFill>
            </a:rPr>
            <a:t>Reducing landfill and carbon can feel abstract for families struggling in the cost-of-living crisis.</a:t>
          </a:r>
        </a:p>
        <a:p>
          <a:r>
            <a:rPr lang="en-US" sz="2000" dirty="0">
              <a:solidFill>
                <a:schemeClr val="tx2"/>
              </a:solidFill>
            </a:rPr>
            <a:t>Young people were mentioned as being less likely to recycle and more likely to litter. </a:t>
          </a:r>
        </a:p>
        <a:p>
          <a:endParaRPr lang="en-US" sz="2000" dirty="0">
            <a:solidFill>
              <a:schemeClr val="tx2"/>
            </a:solidFill>
          </a:endParaRPr>
        </a:p>
      </dgm:t>
    </dgm:pt>
    <dgm:pt modelId="{39D83DC3-3301-43A1-90A9-2D8C65023E04}" type="parTrans" cxnId="{FCFB6D2A-2503-4B41-BB83-93B59962807C}">
      <dgm:prSet/>
      <dgm:spPr/>
      <dgm:t>
        <a:bodyPr/>
        <a:lstStyle/>
        <a:p>
          <a:endParaRPr lang="en-US"/>
        </a:p>
      </dgm:t>
    </dgm:pt>
    <dgm:pt modelId="{0DA8D6AE-7E20-40E3-8C4E-5A24FDFB1F89}" type="sibTrans" cxnId="{FCFB6D2A-2503-4B41-BB83-93B59962807C}">
      <dgm:prSet/>
      <dgm:spPr/>
      <dgm:t>
        <a:bodyPr/>
        <a:lstStyle/>
        <a:p>
          <a:endParaRPr lang="en-US"/>
        </a:p>
      </dgm:t>
    </dgm:pt>
    <dgm:pt modelId="{4F92DEE5-3DEE-46D4-BA11-BF183BC1DE36}" type="pres">
      <dgm:prSet presAssocID="{1226952D-4229-4A99-8705-123BA4337D9D}" presName="Name0" presStyleCnt="0">
        <dgm:presLayoutVars>
          <dgm:dir/>
          <dgm:resizeHandles val="exact"/>
        </dgm:presLayoutVars>
      </dgm:prSet>
      <dgm:spPr/>
    </dgm:pt>
    <dgm:pt modelId="{19D5A785-C310-4132-A93B-E0BDBC042696}" type="pres">
      <dgm:prSet presAssocID="{673EF2D8-10C8-4914-B55F-26894DE7CA1E}" presName="node" presStyleLbl="node1" presStyleIdx="0" presStyleCnt="2" custScaleX="114864" custLinFactNeighborX="5049">
        <dgm:presLayoutVars>
          <dgm:bulletEnabled val="1"/>
        </dgm:presLayoutVars>
      </dgm:prSet>
      <dgm:spPr/>
    </dgm:pt>
    <dgm:pt modelId="{C160A7C9-EC17-4E92-8188-05CA75B3FB39}" type="pres">
      <dgm:prSet presAssocID="{6F5E35E8-2609-4B60-A844-1CC904E2A03A}" presName="sibTrans" presStyleLbl="sibTrans1D1" presStyleIdx="0" presStyleCnt="1"/>
      <dgm:spPr/>
    </dgm:pt>
    <dgm:pt modelId="{C91E4633-ED59-4D6F-A77D-4E7F67BB6E8F}" type="pres">
      <dgm:prSet presAssocID="{6F5E35E8-2609-4B60-A844-1CC904E2A03A}" presName="connectorText" presStyleLbl="sibTrans1D1" presStyleIdx="0" presStyleCnt="1"/>
      <dgm:spPr/>
    </dgm:pt>
    <dgm:pt modelId="{FD37DA33-93F1-4E07-9A1A-3A17F42D9B52}" type="pres">
      <dgm:prSet presAssocID="{5A5850E4-5EE6-4FE2-A238-AC469961BB86}" presName="node" presStyleLbl="node1" presStyleIdx="1" presStyleCnt="2" custScaleX="155057" custScaleY="147550" custLinFactNeighborY="-14617">
        <dgm:presLayoutVars>
          <dgm:bulletEnabled val="1"/>
        </dgm:presLayoutVars>
      </dgm:prSet>
      <dgm:spPr/>
    </dgm:pt>
  </dgm:ptLst>
  <dgm:cxnLst>
    <dgm:cxn modelId="{0FA6A60A-0839-45AE-8918-D81F020FA4B9}" type="presOf" srcId="{5A5850E4-5EE6-4FE2-A238-AC469961BB86}" destId="{FD37DA33-93F1-4E07-9A1A-3A17F42D9B52}" srcOrd="0" destOrd="0" presId="urn:microsoft.com/office/officeart/2016/7/layout/RepeatingBendingProcessNew"/>
    <dgm:cxn modelId="{FCFB6D2A-2503-4B41-BB83-93B59962807C}" srcId="{1226952D-4229-4A99-8705-123BA4337D9D}" destId="{5A5850E4-5EE6-4FE2-A238-AC469961BB86}" srcOrd="1" destOrd="0" parTransId="{39D83DC3-3301-43A1-90A9-2D8C65023E04}" sibTransId="{0DA8D6AE-7E20-40E3-8C4E-5A24FDFB1F89}"/>
    <dgm:cxn modelId="{52F99E5D-B773-47D7-9803-B9C23A9B19D8}" srcId="{1226952D-4229-4A99-8705-123BA4337D9D}" destId="{673EF2D8-10C8-4914-B55F-26894DE7CA1E}" srcOrd="0" destOrd="0" parTransId="{0430D896-0A30-4FC4-953E-E87E711AA085}" sibTransId="{6F5E35E8-2609-4B60-A844-1CC904E2A03A}"/>
    <dgm:cxn modelId="{59DE814A-DBE6-4D78-A878-83674D7EFDAA}" type="presOf" srcId="{6F5E35E8-2609-4B60-A844-1CC904E2A03A}" destId="{C160A7C9-EC17-4E92-8188-05CA75B3FB39}" srcOrd="0" destOrd="0" presId="urn:microsoft.com/office/officeart/2016/7/layout/RepeatingBendingProcessNew"/>
    <dgm:cxn modelId="{173D634B-49DD-4E0A-A59C-C5A8FB378A74}" type="presOf" srcId="{6F5E35E8-2609-4B60-A844-1CC904E2A03A}" destId="{C91E4633-ED59-4D6F-A77D-4E7F67BB6E8F}" srcOrd="1" destOrd="0" presId="urn:microsoft.com/office/officeart/2016/7/layout/RepeatingBendingProcessNew"/>
    <dgm:cxn modelId="{66ECEA82-8F41-4F8F-B9AF-89108D654FB6}" type="presOf" srcId="{673EF2D8-10C8-4914-B55F-26894DE7CA1E}" destId="{19D5A785-C310-4132-A93B-E0BDBC042696}" srcOrd="0" destOrd="0" presId="urn:microsoft.com/office/officeart/2016/7/layout/RepeatingBendingProcessNew"/>
    <dgm:cxn modelId="{58141DE8-60BB-4AE3-B6E2-5635072F9AB4}" type="presOf" srcId="{1226952D-4229-4A99-8705-123BA4337D9D}" destId="{4F92DEE5-3DEE-46D4-BA11-BF183BC1DE36}" srcOrd="0" destOrd="0" presId="urn:microsoft.com/office/officeart/2016/7/layout/RepeatingBendingProcessNew"/>
    <dgm:cxn modelId="{06E7746E-C54B-47D4-A105-555B4C2B1536}" type="presParOf" srcId="{4F92DEE5-3DEE-46D4-BA11-BF183BC1DE36}" destId="{19D5A785-C310-4132-A93B-E0BDBC042696}" srcOrd="0" destOrd="0" presId="urn:microsoft.com/office/officeart/2016/7/layout/RepeatingBendingProcessNew"/>
    <dgm:cxn modelId="{C5CD24AD-A2CC-4930-BF7A-787E60792AC9}" type="presParOf" srcId="{4F92DEE5-3DEE-46D4-BA11-BF183BC1DE36}" destId="{C160A7C9-EC17-4E92-8188-05CA75B3FB39}" srcOrd="1" destOrd="0" presId="urn:microsoft.com/office/officeart/2016/7/layout/RepeatingBendingProcessNew"/>
    <dgm:cxn modelId="{5B456DD6-5F99-4562-A9FC-D208D85F023C}" type="presParOf" srcId="{C160A7C9-EC17-4E92-8188-05CA75B3FB39}" destId="{C91E4633-ED59-4D6F-A77D-4E7F67BB6E8F}" srcOrd="0" destOrd="0" presId="urn:microsoft.com/office/officeart/2016/7/layout/RepeatingBendingProcessNew"/>
    <dgm:cxn modelId="{EFBF3BC0-F563-45B4-904F-575A67A99510}" type="presParOf" srcId="{4F92DEE5-3DEE-46D4-BA11-BF183BC1DE36}" destId="{FD37DA33-93F1-4E07-9A1A-3A17F42D9B52}" srcOrd="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5DDDB1-9BDC-4946-9F99-BA26814BACAD}">
      <dsp:nvSpPr>
        <dsp:cNvPr id="0" name=""/>
        <dsp:cNvSpPr/>
      </dsp:nvSpPr>
      <dsp:spPr>
        <a:xfrm>
          <a:off x="0" y="2785"/>
          <a:ext cx="5827644"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FECDE54-2219-4D0E-A439-A84A23A5DCAC}">
      <dsp:nvSpPr>
        <dsp:cNvPr id="0" name=""/>
        <dsp:cNvSpPr/>
      </dsp:nvSpPr>
      <dsp:spPr>
        <a:xfrm>
          <a:off x="0" y="2785"/>
          <a:ext cx="5827644" cy="2881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GB" sz="2000" kern="1200" dirty="0"/>
            <a:t>Recycling rates in South Oxfordshire (63.6%) and Vale of White Horse (62.6%) are amongst the best in England. Both districts are proud of this achievement. However, over the last few years the amount of recycling collected hasn’t changed. In some areas it has fallen slightly. Data suggest</a:t>
          </a:r>
          <a:r>
            <a:rPr lang="en-GB" sz="2000" kern="1200" dirty="0">
              <a:solidFill>
                <a:schemeClr val="tx1"/>
              </a:solidFill>
            </a:rPr>
            <a:t>s</a:t>
          </a:r>
          <a:r>
            <a:rPr lang="en-GB" sz="2000" kern="1200" dirty="0"/>
            <a:t> that more that can be done to increase recycling and reduce the amount of waste going to landfill or for incineration. </a:t>
          </a:r>
          <a:endParaRPr lang="en-US" sz="2000" kern="1200" dirty="0"/>
        </a:p>
      </dsp:txBody>
      <dsp:txXfrm>
        <a:off x="0" y="2785"/>
        <a:ext cx="5827644" cy="2881574"/>
      </dsp:txXfrm>
    </dsp:sp>
    <dsp:sp modelId="{07DFD416-CF64-48CD-BA33-92F9DBCF9609}">
      <dsp:nvSpPr>
        <dsp:cNvPr id="0" name=""/>
        <dsp:cNvSpPr/>
      </dsp:nvSpPr>
      <dsp:spPr>
        <a:xfrm>
          <a:off x="0" y="2884360"/>
          <a:ext cx="582764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51009BB-A230-4F64-859F-3C185F33CF92}">
      <dsp:nvSpPr>
        <dsp:cNvPr id="0" name=""/>
        <dsp:cNvSpPr/>
      </dsp:nvSpPr>
      <dsp:spPr>
        <a:xfrm>
          <a:off x="0" y="2884360"/>
          <a:ext cx="5827644" cy="1346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GB" sz="2000" kern="1200" dirty="0"/>
            <a:t>Both South Oxfordshire and Vale of White Horse district councils work together on this issue. They run a combined waste collection and street cleansing service. </a:t>
          </a:r>
          <a:endParaRPr lang="en-US" sz="2000" kern="1200" dirty="0"/>
        </a:p>
      </dsp:txBody>
      <dsp:txXfrm>
        <a:off x="0" y="2884360"/>
        <a:ext cx="5827644" cy="134632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60A7C9-EC17-4E92-8188-05CA75B3FB39}">
      <dsp:nvSpPr>
        <dsp:cNvPr id="0" name=""/>
        <dsp:cNvSpPr/>
      </dsp:nvSpPr>
      <dsp:spPr>
        <a:xfrm>
          <a:off x="2549952" y="1305713"/>
          <a:ext cx="199521" cy="476299"/>
        </a:xfrm>
        <a:custGeom>
          <a:avLst/>
          <a:gdLst/>
          <a:ahLst/>
          <a:cxnLst/>
          <a:rect l="0" t="0" r="0" b="0"/>
          <a:pathLst>
            <a:path>
              <a:moveTo>
                <a:pt x="0" y="0"/>
              </a:moveTo>
              <a:lnTo>
                <a:pt x="0" y="255249"/>
              </a:lnTo>
              <a:lnTo>
                <a:pt x="199521" y="255249"/>
              </a:lnTo>
              <a:lnTo>
                <a:pt x="199521" y="476299"/>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36094" y="1539762"/>
        <a:ext cx="27237" cy="8201"/>
      </dsp:txXfrm>
    </dsp:sp>
    <dsp:sp modelId="{19D5A785-C310-4132-A93B-E0BDBC042696}">
      <dsp:nvSpPr>
        <dsp:cNvPr id="0" name=""/>
        <dsp:cNvSpPr/>
      </dsp:nvSpPr>
      <dsp:spPr>
        <a:xfrm>
          <a:off x="6458" y="103824"/>
          <a:ext cx="5086988" cy="1203688"/>
        </a:xfrm>
        <a:prstGeom prst="rect">
          <a:avLst/>
        </a:prstGeom>
        <a:solidFill>
          <a:schemeClr val="accent3">
            <a:lumMod val="20000"/>
            <a:lumOff val="8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553" tIns="183224" rIns="174553" bIns="183224"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2"/>
              </a:solidFill>
            </a:rPr>
            <a:t>There is pride in the local area and an interest in building the local economy and community</a:t>
          </a:r>
        </a:p>
      </dsp:txBody>
      <dsp:txXfrm>
        <a:off x="6458" y="103824"/>
        <a:ext cx="5086988" cy="1203688"/>
      </dsp:txXfrm>
    </dsp:sp>
    <dsp:sp modelId="{FD37DA33-93F1-4E07-9A1A-3A17F42D9B52}">
      <dsp:nvSpPr>
        <dsp:cNvPr id="0" name=""/>
        <dsp:cNvSpPr/>
      </dsp:nvSpPr>
      <dsp:spPr>
        <a:xfrm>
          <a:off x="6458" y="1814413"/>
          <a:ext cx="5486030" cy="3153652"/>
        </a:xfrm>
        <a:prstGeom prst="rect">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553" tIns="183224" rIns="174553" bIns="183224" numCol="1" spcCol="1270" anchor="ctr" anchorCtr="0">
          <a:noAutofit/>
        </a:bodyPr>
        <a:lstStyle/>
        <a:p>
          <a:pPr marL="0" algn="ctr" defTabSz="889000">
            <a:lnSpc>
              <a:spcPct val="90000"/>
            </a:lnSpc>
            <a:spcBef>
              <a:spcPct val="0"/>
            </a:spcBef>
            <a:spcAft>
              <a:spcPct val="35000"/>
            </a:spcAft>
            <a:buNone/>
          </a:pPr>
          <a:r>
            <a:rPr lang="en-US" sz="2000" kern="1200" dirty="0">
              <a:solidFill>
                <a:schemeClr val="tx2"/>
              </a:solidFill>
            </a:rPr>
            <a:t>Local retail outlets could provide an </a:t>
          </a:r>
          <a:r>
            <a:rPr lang="en-US" sz="2000" b="1" kern="1200" dirty="0">
              <a:solidFill>
                <a:schemeClr val="tx2"/>
              </a:solidFill>
            </a:rPr>
            <a:t>alternative to heavily packaged online shopping</a:t>
          </a:r>
          <a:r>
            <a:rPr lang="en-US" sz="2000" kern="1200" dirty="0">
              <a:solidFill>
                <a:schemeClr val="tx2"/>
              </a:solidFill>
            </a:rPr>
            <a:t>. </a:t>
          </a:r>
        </a:p>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a:solidFill>
                <a:schemeClr val="tx2"/>
              </a:solidFill>
            </a:rPr>
            <a:t>Work with local communities and voluntary organisations on how they can keep the street clean and discourage littering</a:t>
          </a:r>
        </a:p>
        <a:p>
          <a:pPr marL="0" marR="0" lvl="0" indent="0" algn="ctr" defTabSz="914400" eaLnBrk="1" fontAlgn="auto" latinLnBrk="0" hangingPunct="1">
            <a:lnSpc>
              <a:spcPct val="100000"/>
            </a:lnSpc>
            <a:spcBef>
              <a:spcPct val="0"/>
            </a:spcBef>
            <a:spcAft>
              <a:spcPts val="0"/>
            </a:spcAft>
            <a:buClrTx/>
            <a:buSzTx/>
            <a:buFontTx/>
            <a:buNone/>
            <a:tabLst/>
            <a:defRPr/>
          </a:pPr>
          <a:endParaRPr lang="en-US" sz="2000" kern="1200" dirty="0">
            <a:solidFill>
              <a:schemeClr val="tx2"/>
            </a:solidFill>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a:solidFill>
                <a:schemeClr val="tx2"/>
              </a:solidFill>
            </a:rPr>
            <a:t>Build local momentum to help change attitudes and behaviour. Create a sense of </a:t>
          </a:r>
          <a:r>
            <a:rPr lang="en-US" sz="2000" b="1" kern="1200" dirty="0">
              <a:solidFill>
                <a:schemeClr val="tx2"/>
              </a:solidFill>
            </a:rPr>
            <a:t>‘we are doing this together’</a:t>
          </a:r>
        </a:p>
      </dsp:txBody>
      <dsp:txXfrm>
        <a:off x="6458" y="1814413"/>
        <a:ext cx="5486030" cy="31536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60A7C9-EC17-4E92-8188-05CA75B3FB39}">
      <dsp:nvSpPr>
        <dsp:cNvPr id="0" name=""/>
        <dsp:cNvSpPr/>
      </dsp:nvSpPr>
      <dsp:spPr>
        <a:xfrm>
          <a:off x="2423789" y="1010182"/>
          <a:ext cx="318973" cy="388106"/>
        </a:xfrm>
        <a:custGeom>
          <a:avLst/>
          <a:gdLst/>
          <a:ahLst/>
          <a:cxnLst/>
          <a:rect l="0" t="0" r="0" b="0"/>
          <a:pathLst>
            <a:path>
              <a:moveTo>
                <a:pt x="0" y="0"/>
              </a:moveTo>
              <a:lnTo>
                <a:pt x="0" y="211153"/>
              </a:lnTo>
              <a:lnTo>
                <a:pt x="318973" y="211153"/>
              </a:lnTo>
              <a:lnTo>
                <a:pt x="318973" y="388106"/>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70116" y="1200622"/>
        <a:ext cx="26318" cy="7226"/>
      </dsp:txXfrm>
    </dsp:sp>
    <dsp:sp modelId="{19D5A785-C310-4132-A93B-E0BDBC042696}">
      <dsp:nvSpPr>
        <dsp:cNvPr id="0" name=""/>
        <dsp:cNvSpPr/>
      </dsp:nvSpPr>
      <dsp:spPr>
        <a:xfrm>
          <a:off x="105257" y="3113"/>
          <a:ext cx="4637062" cy="1008868"/>
        </a:xfrm>
        <a:prstGeom prst="rect">
          <a:avLst/>
        </a:prstGeom>
        <a:solidFill>
          <a:schemeClr val="accent4">
            <a:lumMod val="20000"/>
            <a:lumOff val="8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800" tIns="161440" rIns="153800" bIns="1614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2"/>
              </a:solidFill>
            </a:rPr>
            <a:t>Language is key and can help motivate or demotivate households</a:t>
          </a:r>
        </a:p>
      </dsp:txBody>
      <dsp:txXfrm>
        <a:off x="105257" y="3113"/>
        <a:ext cx="4637062" cy="1008868"/>
      </dsp:txXfrm>
    </dsp:sp>
    <dsp:sp modelId="{FD37DA33-93F1-4E07-9A1A-3A17F42D9B52}">
      <dsp:nvSpPr>
        <dsp:cNvPr id="0" name=""/>
        <dsp:cNvSpPr/>
      </dsp:nvSpPr>
      <dsp:spPr>
        <a:xfrm>
          <a:off x="126192" y="1430688"/>
          <a:ext cx="5233138" cy="3786775"/>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800" tIns="161440" rIns="153800" bIns="16144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chemeClr val="tx2"/>
            </a:solidFill>
          </a:endParaRPr>
        </a:p>
        <a:p>
          <a:pPr marL="0" lvl="0" indent="0" algn="ctr" defTabSz="889000">
            <a:lnSpc>
              <a:spcPct val="90000"/>
            </a:lnSpc>
            <a:spcBef>
              <a:spcPct val="0"/>
            </a:spcBef>
            <a:spcAft>
              <a:spcPct val="35000"/>
            </a:spcAft>
            <a:buNone/>
          </a:pPr>
          <a:endParaRPr lang="en-US" sz="2000" b="1" kern="1200" dirty="0">
            <a:solidFill>
              <a:schemeClr val="tx2"/>
            </a:solidFill>
          </a:endParaRPr>
        </a:p>
        <a:p>
          <a:pPr marL="0" lvl="0" indent="0" algn="ctr" defTabSz="889000">
            <a:lnSpc>
              <a:spcPct val="90000"/>
            </a:lnSpc>
            <a:spcBef>
              <a:spcPct val="0"/>
            </a:spcBef>
            <a:spcAft>
              <a:spcPct val="35000"/>
            </a:spcAft>
            <a:buNone/>
          </a:pPr>
          <a:r>
            <a:rPr lang="en-US" sz="2000" b="1" kern="1200" dirty="0">
              <a:solidFill>
                <a:schemeClr val="tx2"/>
              </a:solidFill>
            </a:rPr>
            <a:t>Keep messaging simple and positive.</a:t>
          </a:r>
          <a:r>
            <a:rPr lang="en-US" sz="2000" b="0" kern="1200" dirty="0">
              <a:solidFill>
                <a:schemeClr val="tx2"/>
              </a:solidFill>
            </a:rPr>
            <a:t> </a:t>
          </a:r>
        </a:p>
        <a:p>
          <a:pPr marL="0" lvl="0" indent="0" algn="ctr" defTabSz="889000">
            <a:lnSpc>
              <a:spcPct val="90000"/>
            </a:lnSpc>
            <a:spcBef>
              <a:spcPct val="0"/>
            </a:spcBef>
            <a:spcAft>
              <a:spcPct val="35000"/>
            </a:spcAft>
            <a:buNone/>
          </a:pPr>
          <a:r>
            <a:rPr lang="en-US" sz="2000" b="0" kern="1200" dirty="0">
              <a:solidFill>
                <a:schemeClr val="tx2"/>
              </a:solidFill>
            </a:rPr>
            <a:t>Remind people why reducing carbon and landfill is important. Why are things being asked of them especially when it is considered inconvenient.</a:t>
          </a:r>
        </a:p>
        <a:p>
          <a:pPr marL="0" lvl="0" indent="0" algn="ctr" defTabSz="889000">
            <a:lnSpc>
              <a:spcPct val="90000"/>
            </a:lnSpc>
            <a:spcBef>
              <a:spcPct val="0"/>
            </a:spcBef>
            <a:spcAft>
              <a:spcPct val="35000"/>
            </a:spcAft>
            <a:buNone/>
          </a:pPr>
          <a:r>
            <a:rPr lang="en-US" sz="2000" b="0" kern="1200" dirty="0">
              <a:solidFill>
                <a:schemeClr val="tx2"/>
              </a:solidFill>
            </a:rPr>
            <a:t>Avoid jargon as this can confuse people. Generally, when people are confused, they are likely to put things into general waste.</a:t>
          </a:r>
        </a:p>
        <a:p>
          <a:pPr marL="0" lvl="0" indent="0" algn="ctr" defTabSz="889000">
            <a:lnSpc>
              <a:spcPct val="90000"/>
            </a:lnSpc>
            <a:spcBef>
              <a:spcPct val="0"/>
            </a:spcBef>
            <a:spcAft>
              <a:spcPct val="35000"/>
            </a:spcAft>
            <a:buNone/>
          </a:pPr>
          <a:r>
            <a:rPr lang="en-US" sz="2000" b="0" kern="1200" dirty="0">
              <a:solidFill>
                <a:schemeClr val="tx2"/>
              </a:solidFill>
            </a:rPr>
            <a:t>Any inferences to cost cutting exercises will not be well received in the current climate – so use alternative approaches.</a:t>
          </a:r>
        </a:p>
        <a:p>
          <a:pPr marL="0" lvl="0" indent="0" algn="l" defTabSz="889000">
            <a:lnSpc>
              <a:spcPct val="90000"/>
            </a:lnSpc>
            <a:spcBef>
              <a:spcPct val="0"/>
            </a:spcBef>
            <a:spcAft>
              <a:spcPct val="35000"/>
            </a:spcAft>
            <a:buNone/>
          </a:pPr>
          <a:endParaRPr lang="en-US" sz="2000" b="0" kern="1200" dirty="0">
            <a:solidFill>
              <a:schemeClr val="tx2"/>
            </a:solidFill>
          </a:endParaRPr>
        </a:p>
        <a:p>
          <a:pPr marL="0" lvl="0" indent="0" algn="l" defTabSz="889000">
            <a:lnSpc>
              <a:spcPct val="90000"/>
            </a:lnSpc>
            <a:spcBef>
              <a:spcPct val="0"/>
            </a:spcBef>
            <a:spcAft>
              <a:spcPct val="35000"/>
            </a:spcAft>
            <a:buNone/>
          </a:pPr>
          <a:endParaRPr lang="en-US" sz="2000" b="1" kern="1200" dirty="0">
            <a:solidFill>
              <a:schemeClr val="tx2"/>
            </a:solidFill>
          </a:endParaRPr>
        </a:p>
      </dsp:txBody>
      <dsp:txXfrm>
        <a:off x="126192" y="1430688"/>
        <a:ext cx="5233138" cy="378677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60A7C9-EC17-4E92-8188-05CA75B3FB39}">
      <dsp:nvSpPr>
        <dsp:cNvPr id="0" name=""/>
        <dsp:cNvSpPr/>
      </dsp:nvSpPr>
      <dsp:spPr>
        <a:xfrm>
          <a:off x="2332322" y="1084746"/>
          <a:ext cx="533448" cy="436472"/>
        </a:xfrm>
        <a:custGeom>
          <a:avLst/>
          <a:gdLst/>
          <a:ahLst/>
          <a:cxnLst/>
          <a:rect l="0" t="0" r="0" b="0"/>
          <a:pathLst>
            <a:path>
              <a:moveTo>
                <a:pt x="0" y="0"/>
              </a:moveTo>
              <a:lnTo>
                <a:pt x="0" y="235336"/>
              </a:lnTo>
              <a:lnTo>
                <a:pt x="533448" y="235336"/>
              </a:lnTo>
              <a:lnTo>
                <a:pt x="533448" y="436472"/>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81321" y="1299204"/>
        <a:ext cx="35451" cy="7556"/>
      </dsp:txXfrm>
    </dsp:sp>
    <dsp:sp modelId="{19D5A785-C310-4132-A93B-E0BDBC042696}">
      <dsp:nvSpPr>
        <dsp:cNvPr id="0" name=""/>
        <dsp:cNvSpPr/>
      </dsp:nvSpPr>
      <dsp:spPr>
        <a:xfrm>
          <a:off x="489265" y="3429"/>
          <a:ext cx="3686115" cy="1083117"/>
        </a:xfrm>
        <a:prstGeom prst="rect">
          <a:avLst/>
        </a:prstGeom>
        <a:solidFill>
          <a:schemeClr val="accent5">
            <a:lumMod val="20000"/>
            <a:lumOff val="8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838" tIns="168828" rIns="160838" bIns="168828"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2"/>
              </a:solidFill>
            </a:rPr>
            <a:t>The power of public engagement</a:t>
          </a:r>
        </a:p>
      </dsp:txBody>
      <dsp:txXfrm>
        <a:off x="489265" y="3429"/>
        <a:ext cx="3686115" cy="1083117"/>
      </dsp:txXfrm>
    </dsp:sp>
    <dsp:sp modelId="{FD37DA33-93F1-4E07-9A1A-3A17F42D9B52}">
      <dsp:nvSpPr>
        <dsp:cNvPr id="0" name=""/>
        <dsp:cNvSpPr/>
      </dsp:nvSpPr>
      <dsp:spPr>
        <a:xfrm>
          <a:off x="489265" y="1553619"/>
          <a:ext cx="4753011" cy="3331575"/>
        </a:xfrm>
        <a:prstGeom prst="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838" tIns="168828" rIns="160838" bIns="168828"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chemeClr val="tx2"/>
              </a:solidFill>
            </a:rPr>
            <a:t>Find platforms to engage with residents more on this topic. </a:t>
          </a:r>
        </a:p>
        <a:p>
          <a:pPr marL="0" lvl="0" indent="0" algn="l" defTabSz="889000">
            <a:lnSpc>
              <a:spcPct val="90000"/>
            </a:lnSpc>
            <a:spcBef>
              <a:spcPct val="0"/>
            </a:spcBef>
            <a:spcAft>
              <a:spcPct val="35000"/>
            </a:spcAft>
            <a:buNone/>
          </a:pPr>
          <a:r>
            <a:rPr lang="en-US" sz="2000" b="0" kern="1200" dirty="0">
              <a:solidFill>
                <a:schemeClr val="tx2"/>
              </a:solidFill>
            </a:rPr>
            <a:t>Use this for them to understand more about your challenges.</a:t>
          </a:r>
        </a:p>
        <a:p>
          <a:pPr marL="0" lvl="0" indent="0" algn="l" defTabSz="889000">
            <a:lnSpc>
              <a:spcPct val="90000"/>
            </a:lnSpc>
            <a:spcBef>
              <a:spcPct val="0"/>
            </a:spcBef>
            <a:spcAft>
              <a:spcPct val="35000"/>
            </a:spcAft>
            <a:buNone/>
          </a:pPr>
          <a:r>
            <a:rPr lang="en-US" sz="2000" b="0" kern="1200" dirty="0">
              <a:solidFill>
                <a:schemeClr val="tx2"/>
              </a:solidFill>
            </a:rPr>
            <a:t>Work together to find solutions across a range of ages and households.</a:t>
          </a:r>
        </a:p>
        <a:p>
          <a:pPr marL="0" lvl="0" indent="0" algn="l" defTabSz="889000">
            <a:lnSpc>
              <a:spcPct val="90000"/>
            </a:lnSpc>
            <a:spcBef>
              <a:spcPct val="0"/>
            </a:spcBef>
            <a:spcAft>
              <a:spcPct val="35000"/>
            </a:spcAft>
            <a:buNone/>
          </a:pPr>
          <a:r>
            <a:rPr lang="en-US" sz="2000" b="0" kern="1200" dirty="0">
              <a:solidFill>
                <a:schemeClr val="tx2"/>
              </a:solidFill>
            </a:rPr>
            <a:t>Outreach work directly with communities and schools would be very beneficial.</a:t>
          </a:r>
        </a:p>
      </dsp:txBody>
      <dsp:txXfrm>
        <a:off x="489265" y="1553619"/>
        <a:ext cx="4753011" cy="33315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EDDE1-BF5F-4A2A-A3B4-2141BEA9C719}">
      <dsp:nvSpPr>
        <dsp:cNvPr id="0" name=""/>
        <dsp:cNvSpPr/>
      </dsp:nvSpPr>
      <dsp:spPr>
        <a:xfrm>
          <a:off x="0" y="1767"/>
          <a:ext cx="7440529" cy="9905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9F9B5A-A0DB-470A-A73C-C1EB8F403D80}">
      <dsp:nvSpPr>
        <dsp:cNvPr id="0" name=""/>
        <dsp:cNvSpPr/>
      </dsp:nvSpPr>
      <dsp:spPr>
        <a:xfrm>
          <a:off x="299654" y="224650"/>
          <a:ext cx="545358" cy="5448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4EA6D9-51E3-404E-B0BE-740EC4202D1D}">
      <dsp:nvSpPr>
        <dsp:cNvPr id="0" name=""/>
        <dsp:cNvSpPr/>
      </dsp:nvSpPr>
      <dsp:spPr>
        <a:xfrm>
          <a:off x="1144666" y="1767"/>
          <a:ext cx="6190057" cy="991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940" tIns="104940" rIns="104940" bIns="104940" numCol="1" spcCol="1270" anchor="ctr" anchorCtr="0">
          <a:noAutofit/>
        </a:bodyPr>
        <a:lstStyle/>
        <a:p>
          <a:pPr marL="0" lvl="0" indent="0" algn="l" defTabSz="889000">
            <a:lnSpc>
              <a:spcPct val="100000"/>
            </a:lnSpc>
            <a:spcBef>
              <a:spcPct val="0"/>
            </a:spcBef>
            <a:spcAft>
              <a:spcPct val="35000"/>
            </a:spcAft>
            <a:buNone/>
          </a:pPr>
          <a:r>
            <a:rPr lang="en-GB" sz="2000" kern="1200"/>
            <a:t>Understand resident views on waste management, recycling and street cleansing service across the districts. </a:t>
          </a:r>
          <a:endParaRPr lang="en-US" sz="2000" kern="1200"/>
        </a:p>
      </dsp:txBody>
      <dsp:txXfrm>
        <a:off x="1144666" y="1767"/>
        <a:ext cx="6190057" cy="991560"/>
      </dsp:txXfrm>
    </dsp:sp>
    <dsp:sp modelId="{9C0260D5-E033-4A90-B490-741CD926094C}">
      <dsp:nvSpPr>
        <dsp:cNvPr id="0" name=""/>
        <dsp:cNvSpPr/>
      </dsp:nvSpPr>
      <dsp:spPr>
        <a:xfrm>
          <a:off x="0" y="1207718"/>
          <a:ext cx="7440529" cy="9905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C91654-82BA-4CC4-8C8F-8274A13F5C60}">
      <dsp:nvSpPr>
        <dsp:cNvPr id="0" name=""/>
        <dsp:cNvSpPr/>
      </dsp:nvSpPr>
      <dsp:spPr>
        <a:xfrm>
          <a:off x="299654" y="1430602"/>
          <a:ext cx="545358" cy="5448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1051BB-997D-4F2C-A481-AD033B0CD7AD}">
      <dsp:nvSpPr>
        <dsp:cNvPr id="0" name=""/>
        <dsp:cNvSpPr/>
      </dsp:nvSpPr>
      <dsp:spPr>
        <a:xfrm>
          <a:off x="1144666" y="1207718"/>
          <a:ext cx="6190057" cy="991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940" tIns="104940" rIns="104940" bIns="104940" numCol="1" spcCol="1270" anchor="ctr" anchorCtr="0">
          <a:noAutofit/>
        </a:bodyPr>
        <a:lstStyle/>
        <a:p>
          <a:pPr marL="0" lvl="0" indent="0" algn="l" defTabSz="889000">
            <a:lnSpc>
              <a:spcPct val="100000"/>
            </a:lnSpc>
            <a:spcBef>
              <a:spcPct val="0"/>
            </a:spcBef>
            <a:spcAft>
              <a:spcPct val="35000"/>
            </a:spcAft>
            <a:buNone/>
          </a:pPr>
          <a:r>
            <a:rPr lang="en-GB" sz="2000" kern="1200"/>
            <a:t>Provide insight on resident motivations and barriers for reducing landfill waste.</a:t>
          </a:r>
          <a:endParaRPr lang="en-US" sz="2000" kern="1200"/>
        </a:p>
      </dsp:txBody>
      <dsp:txXfrm>
        <a:off x="1144666" y="1207718"/>
        <a:ext cx="6190057" cy="991560"/>
      </dsp:txXfrm>
    </dsp:sp>
    <dsp:sp modelId="{0EA0612C-689C-4F19-B415-F686CFF87C9B}">
      <dsp:nvSpPr>
        <dsp:cNvPr id="0" name=""/>
        <dsp:cNvSpPr/>
      </dsp:nvSpPr>
      <dsp:spPr>
        <a:xfrm>
          <a:off x="0" y="2413670"/>
          <a:ext cx="7440529" cy="9905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170956-BAB2-4036-BC08-F7890558506F}">
      <dsp:nvSpPr>
        <dsp:cNvPr id="0" name=""/>
        <dsp:cNvSpPr/>
      </dsp:nvSpPr>
      <dsp:spPr>
        <a:xfrm>
          <a:off x="299946" y="2636553"/>
          <a:ext cx="545358" cy="5448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7D0E99-4EBD-4F2E-AB1E-74EAC8CDC86E}">
      <dsp:nvSpPr>
        <dsp:cNvPr id="0" name=""/>
        <dsp:cNvSpPr/>
      </dsp:nvSpPr>
      <dsp:spPr>
        <a:xfrm>
          <a:off x="1145251" y="2413670"/>
          <a:ext cx="6190057" cy="991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940" tIns="104940" rIns="104940" bIns="104940" numCol="1" spcCol="1270" anchor="ctr" anchorCtr="0">
          <a:noAutofit/>
        </a:bodyPr>
        <a:lstStyle/>
        <a:p>
          <a:pPr marL="0" lvl="0" indent="0" algn="l" defTabSz="889000">
            <a:lnSpc>
              <a:spcPct val="100000"/>
            </a:lnSpc>
            <a:spcBef>
              <a:spcPct val="0"/>
            </a:spcBef>
            <a:spcAft>
              <a:spcPct val="35000"/>
            </a:spcAft>
            <a:buNone/>
          </a:pPr>
          <a:r>
            <a:rPr lang="en-GB" sz="2000" strike="noStrike" kern="1200" dirty="0">
              <a:solidFill>
                <a:schemeClr val="tx1"/>
              </a:solidFill>
            </a:rPr>
            <a:t>P</a:t>
          </a:r>
          <a:r>
            <a:rPr lang="en-GB" sz="2000" kern="1200" dirty="0">
              <a:solidFill>
                <a:schemeClr val="tx1"/>
              </a:solidFill>
            </a:rPr>
            <a:t>ro</a:t>
          </a:r>
          <a:r>
            <a:rPr lang="en-GB" sz="2000" kern="1200" dirty="0"/>
            <a:t>vide evidence on what residents feel are acceptable and unacceptable changes in waste management, recycling and street cleansing.</a:t>
          </a:r>
          <a:endParaRPr lang="en-US" sz="2000" kern="1200" dirty="0"/>
        </a:p>
      </dsp:txBody>
      <dsp:txXfrm>
        <a:off x="1145251" y="2413670"/>
        <a:ext cx="6190057" cy="9915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14B0F5-E8D7-42E6-9B12-ED45C25BC311}">
      <dsp:nvSpPr>
        <dsp:cNvPr id="0" name=""/>
        <dsp:cNvSpPr/>
      </dsp:nvSpPr>
      <dsp:spPr>
        <a:xfrm>
          <a:off x="0" y="158182"/>
          <a:ext cx="5653445" cy="143049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F0B85C-5A66-47C3-B227-8B71BC43CF32}">
      <dsp:nvSpPr>
        <dsp:cNvPr id="0" name=""/>
        <dsp:cNvSpPr/>
      </dsp:nvSpPr>
      <dsp:spPr>
        <a:xfrm>
          <a:off x="414872" y="342763"/>
          <a:ext cx="755051" cy="7543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EA36FD-4D3F-44D2-85C3-7AE48F6601FA}">
      <dsp:nvSpPr>
        <dsp:cNvPr id="0" name=""/>
        <dsp:cNvSpPr/>
      </dsp:nvSpPr>
      <dsp:spPr>
        <a:xfrm>
          <a:off x="1536564" y="177708"/>
          <a:ext cx="3953469" cy="1372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290" tIns="145290" rIns="145290" bIns="145290" numCol="1" spcCol="1270" anchor="ctr" anchorCtr="0">
          <a:noAutofit/>
        </a:bodyPr>
        <a:lstStyle/>
        <a:p>
          <a:pPr marL="0" lvl="0" indent="0" algn="l" defTabSz="889000">
            <a:lnSpc>
              <a:spcPct val="100000"/>
            </a:lnSpc>
            <a:spcBef>
              <a:spcPct val="0"/>
            </a:spcBef>
            <a:spcAft>
              <a:spcPct val="35000"/>
            </a:spcAft>
            <a:buNone/>
          </a:pPr>
          <a:r>
            <a:rPr lang="en-US" sz="2000" kern="1200" dirty="0"/>
            <a:t>A variety of views on waste management and recycling of household waste w</a:t>
          </a:r>
          <a:r>
            <a:rPr lang="en-US" sz="2000" kern="1200" dirty="0">
              <a:solidFill>
                <a:schemeClr val="tx1"/>
              </a:solidFill>
            </a:rPr>
            <a:t>ere</a:t>
          </a:r>
          <a:r>
            <a:rPr lang="en-US" sz="2000" kern="1200" dirty="0">
              <a:solidFill>
                <a:srgbClr val="FF0000"/>
              </a:solidFill>
            </a:rPr>
            <a:t> </a:t>
          </a:r>
          <a:r>
            <a:rPr lang="en-US" sz="2000" kern="1200" dirty="0"/>
            <a:t>expressed.</a:t>
          </a:r>
        </a:p>
      </dsp:txBody>
      <dsp:txXfrm>
        <a:off x="1536564" y="177708"/>
        <a:ext cx="3953469" cy="1372820"/>
      </dsp:txXfrm>
    </dsp:sp>
    <dsp:sp modelId="{AE3F89EC-3CD7-4F2C-BAC9-B3B91F87D80F}">
      <dsp:nvSpPr>
        <dsp:cNvPr id="0" name=""/>
        <dsp:cNvSpPr/>
      </dsp:nvSpPr>
      <dsp:spPr>
        <a:xfrm>
          <a:off x="0" y="1748955"/>
          <a:ext cx="5653445" cy="13714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B92F1A-43D5-4094-8150-32EE54EF759F}">
      <dsp:nvSpPr>
        <dsp:cNvPr id="0" name=""/>
        <dsp:cNvSpPr/>
      </dsp:nvSpPr>
      <dsp:spPr>
        <a:xfrm>
          <a:off x="414872" y="2057538"/>
          <a:ext cx="755051" cy="7543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605FFA-AA95-45A6-A53A-C0B7273B684E}">
      <dsp:nvSpPr>
        <dsp:cNvPr id="0" name=""/>
        <dsp:cNvSpPr/>
      </dsp:nvSpPr>
      <dsp:spPr>
        <a:xfrm>
          <a:off x="1584796" y="1748955"/>
          <a:ext cx="3953469" cy="1372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290" tIns="145290" rIns="145290" bIns="145290" numCol="1" spcCol="1270" anchor="ctr" anchorCtr="0">
          <a:noAutofit/>
        </a:bodyPr>
        <a:lstStyle/>
        <a:p>
          <a:pPr marL="0" lvl="0" indent="0" algn="l" defTabSz="889000">
            <a:lnSpc>
              <a:spcPct val="100000"/>
            </a:lnSpc>
            <a:spcBef>
              <a:spcPct val="0"/>
            </a:spcBef>
            <a:spcAft>
              <a:spcPct val="35000"/>
            </a:spcAft>
            <a:buNone/>
          </a:pPr>
          <a:r>
            <a:rPr lang="en-US" sz="2000" kern="1200" dirty="0"/>
            <a:t>Individual convenience was a key motivator to behaviour.</a:t>
          </a:r>
        </a:p>
      </dsp:txBody>
      <dsp:txXfrm>
        <a:off x="1584796" y="1748955"/>
        <a:ext cx="3953469" cy="1372820"/>
      </dsp:txXfrm>
    </dsp:sp>
    <dsp:sp modelId="{18783461-7CF8-46E0-8A71-1ADF153CCABA}">
      <dsp:nvSpPr>
        <dsp:cNvPr id="0" name=""/>
        <dsp:cNvSpPr/>
      </dsp:nvSpPr>
      <dsp:spPr>
        <a:xfrm>
          <a:off x="0" y="3225124"/>
          <a:ext cx="5653445" cy="13714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A52D5E-6287-44C7-8ADE-0BDF7BCED866}">
      <dsp:nvSpPr>
        <dsp:cNvPr id="0" name=""/>
        <dsp:cNvSpPr/>
      </dsp:nvSpPr>
      <dsp:spPr>
        <a:xfrm>
          <a:off x="381459" y="3620258"/>
          <a:ext cx="755051" cy="7543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C5EA38-9CA9-47EC-93F1-4528F87273D4}">
      <dsp:nvSpPr>
        <dsp:cNvPr id="0" name=""/>
        <dsp:cNvSpPr/>
      </dsp:nvSpPr>
      <dsp:spPr>
        <a:xfrm>
          <a:off x="1525317" y="3325161"/>
          <a:ext cx="3953469" cy="1372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290" tIns="145290" rIns="145290" bIns="145290" numCol="1" spcCol="1270" anchor="ctr" anchorCtr="0">
          <a:noAutofit/>
        </a:bodyPr>
        <a:lstStyle/>
        <a:p>
          <a:pPr marL="0" lvl="0" indent="0" algn="l" defTabSz="889000">
            <a:lnSpc>
              <a:spcPct val="100000"/>
            </a:lnSpc>
            <a:spcBef>
              <a:spcPct val="0"/>
            </a:spcBef>
            <a:spcAft>
              <a:spcPct val="35000"/>
            </a:spcAft>
            <a:buNone/>
          </a:pPr>
          <a:r>
            <a:rPr lang="en-US" sz="2000" kern="1200" dirty="0"/>
            <a:t>There was confusion regarding what can and can not be recycled and what is </a:t>
          </a:r>
          <a:r>
            <a:rPr lang="en-US" sz="2000" kern="1200" dirty="0">
              <a:solidFill>
                <a:schemeClr val="tx1"/>
              </a:solidFill>
            </a:rPr>
            <a:t>meant by </a:t>
          </a:r>
          <a:r>
            <a:rPr lang="en-US" sz="2000" kern="1200" dirty="0"/>
            <a:t>street cleansing.</a:t>
          </a:r>
        </a:p>
      </dsp:txBody>
      <dsp:txXfrm>
        <a:off x="1525317" y="3325161"/>
        <a:ext cx="3953469" cy="13728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14B0F5-E8D7-42E6-9B12-ED45C25BC311}">
      <dsp:nvSpPr>
        <dsp:cNvPr id="0" name=""/>
        <dsp:cNvSpPr/>
      </dsp:nvSpPr>
      <dsp:spPr>
        <a:xfrm>
          <a:off x="0" y="201311"/>
          <a:ext cx="5764957" cy="13716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F0B85C-5A66-47C3-B227-8B71BC43CF32}">
      <dsp:nvSpPr>
        <dsp:cNvPr id="0" name=""/>
        <dsp:cNvSpPr/>
      </dsp:nvSpPr>
      <dsp:spPr>
        <a:xfrm>
          <a:off x="414920" y="431870"/>
          <a:ext cx="754401" cy="7544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EA36FD-4D3F-44D2-85C3-7AE48F6601FA}">
      <dsp:nvSpPr>
        <dsp:cNvPr id="0" name=""/>
        <dsp:cNvSpPr/>
      </dsp:nvSpPr>
      <dsp:spPr>
        <a:xfrm>
          <a:off x="1561331" y="179008"/>
          <a:ext cx="4180714" cy="1371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165" tIns="145165" rIns="145165" bIns="145165" numCol="1" spcCol="1270" anchor="ctr" anchorCtr="0">
          <a:noAutofit/>
        </a:bodyPr>
        <a:lstStyle/>
        <a:p>
          <a:pPr marL="0" lvl="0" indent="0" algn="l" defTabSz="889000">
            <a:lnSpc>
              <a:spcPct val="100000"/>
            </a:lnSpc>
            <a:spcBef>
              <a:spcPct val="0"/>
            </a:spcBef>
            <a:spcAft>
              <a:spcPct val="35000"/>
            </a:spcAft>
            <a:buNone/>
          </a:pPr>
          <a:r>
            <a:rPr lang="en-US" sz="2000" kern="1200" dirty="0"/>
            <a:t>Levels of satisfaction w</a:t>
          </a:r>
          <a:r>
            <a:rPr lang="en-US" sz="2000" kern="1200" dirty="0">
              <a:solidFill>
                <a:schemeClr val="tx1"/>
              </a:solidFill>
            </a:rPr>
            <a:t>ere </a:t>
          </a:r>
          <a:r>
            <a:rPr lang="en-US" sz="2000" kern="1200" dirty="0"/>
            <a:t>expressed towards current schemes in place.</a:t>
          </a:r>
        </a:p>
      </dsp:txBody>
      <dsp:txXfrm>
        <a:off x="1561331" y="179008"/>
        <a:ext cx="4180714" cy="1371638"/>
      </dsp:txXfrm>
    </dsp:sp>
    <dsp:sp modelId="{AE3F89EC-3CD7-4F2C-BAC9-B3B91F87D80F}">
      <dsp:nvSpPr>
        <dsp:cNvPr id="0" name=""/>
        <dsp:cNvSpPr/>
      </dsp:nvSpPr>
      <dsp:spPr>
        <a:xfrm>
          <a:off x="0" y="1715133"/>
          <a:ext cx="5764957" cy="13716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B92F1A-43D5-4094-8150-32EE54EF759F}">
      <dsp:nvSpPr>
        <dsp:cNvPr id="0" name=""/>
        <dsp:cNvSpPr/>
      </dsp:nvSpPr>
      <dsp:spPr>
        <a:xfrm>
          <a:off x="414920" y="2023752"/>
          <a:ext cx="754401" cy="7544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605FFA-AA95-45A6-A53A-C0B7273B684E}">
      <dsp:nvSpPr>
        <dsp:cNvPr id="0" name=""/>
        <dsp:cNvSpPr/>
      </dsp:nvSpPr>
      <dsp:spPr>
        <a:xfrm>
          <a:off x="1584242" y="1715133"/>
          <a:ext cx="4180714" cy="1371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165" tIns="145165" rIns="145165" bIns="145165" numCol="1" spcCol="1270" anchor="ctr" anchorCtr="0">
          <a:noAutofit/>
        </a:bodyPr>
        <a:lstStyle/>
        <a:p>
          <a:pPr marL="0" lvl="0" indent="0" algn="l" defTabSz="889000">
            <a:lnSpc>
              <a:spcPct val="100000"/>
            </a:lnSpc>
            <a:spcBef>
              <a:spcPct val="0"/>
            </a:spcBef>
            <a:spcAft>
              <a:spcPct val="35000"/>
            </a:spcAft>
            <a:buNone/>
          </a:pPr>
          <a:r>
            <a:rPr lang="en-US" sz="2000" kern="1200" dirty="0"/>
            <a:t>There is no desire to change current bin collections and a reluctance for other changes.</a:t>
          </a:r>
        </a:p>
      </dsp:txBody>
      <dsp:txXfrm>
        <a:off x="1584242" y="1715133"/>
        <a:ext cx="4180714" cy="1371638"/>
      </dsp:txXfrm>
    </dsp:sp>
    <dsp:sp modelId="{18783461-7CF8-46E0-8A71-1ADF153CCABA}">
      <dsp:nvSpPr>
        <dsp:cNvPr id="0" name=""/>
        <dsp:cNvSpPr/>
      </dsp:nvSpPr>
      <dsp:spPr>
        <a:xfrm>
          <a:off x="0" y="3218394"/>
          <a:ext cx="5764957" cy="13716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A52D5E-6287-44C7-8ADE-0BDF7BCED866}">
      <dsp:nvSpPr>
        <dsp:cNvPr id="0" name=""/>
        <dsp:cNvSpPr/>
      </dsp:nvSpPr>
      <dsp:spPr>
        <a:xfrm>
          <a:off x="348012" y="3593334"/>
          <a:ext cx="754401" cy="7544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C5EA38-9CA9-47EC-93F1-4528F87273D4}">
      <dsp:nvSpPr>
        <dsp:cNvPr id="0" name=""/>
        <dsp:cNvSpPr/>
      </dsp:nvSpPr>
      <dsp:spPr>
        <a:xfrm>
          <a:off x="1526004" y="3273561"/>
          <a:ext cx="4180714" cy="1371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165" tIns="145165" rIns="145165" bIns="145165" numCol="1" spcCol="1270" anchor="ctr" anchorCtr="0">
          <a:noAutofit/>
        </a:bodyPr>
        <a:lstStyle/>
        <a:p>
          <a:pPr marL="0" lvl="0" indent="0" algn="l" defTabSz="889000">
            <a:lnSpc>
              <a:spcPct val="100000"/>
            </a:lnSpc>
            <a:spcBef>
              <a:spcPct val="0"/>
            </a:spcBef>
            <a:spcAft>
              <a:spcPct val="35000"/>
            </a:spcAft>
            <a:buNone/>
          </a:pPr>
          <a:r>
            <a:rPr lang="en-US" sz="2000" kern="1200" dirty="0"/>
            <a:t>Consensus that recycling is a key issue for Councils. Calls for solutions beyond household responsibility.</a:t>
          </a:r>
        </a:p>
      </dsp:txBody>
      <dsp:txXfrm>
        <a:off x="1526004" y="3273561"/>
        <a:ext cx="4180714" cy="13716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D5CC6-DBF0-44B4-A6B6-957B08C907B2}">
      <dsp:nvSpPr>
        <dsp:cNvPr id="0" name=""/>
        <dsp:cNvSpPr/>
      </dsp:nvSpPr>
      <dsp:spPr>
        <a:xfrm>
          <a:off x="0" y="523837"/>
          <a:ext cx="5125707" cy="1427400"/>
        </a:xfrm>
        <a:prstGeom prst="roundRect">
          <a:avLst/>
        </a:prstGeom>
        <a:solidFill>
          <a:srgbClr val="E39F3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0" kern="1200" dirty="0">
              <a:latin typeface="Calibri (body)"/>
            </a:rPr>
            <a:t>Participants were on the whole </a:t>
          </a:r>
          <a:r>
            <a:rPr lang="en-US" sz="2000" b="1" kern="1200" dirty="0">
              <a:latin typeface="Calibri (body)"/>
            </a:rPr>
            <a:t>satisfied with current household waste management </a:t>
          </a:r>
          <a:r>
            <a:rPr lang="en-US" sz="2000" b="0" kern="1200" dirty="0">
              <a:latin typeface="Calibri (body)"/>
            </a:rPr>
            <a:t>services. People new to the area made favorable comparisons to other councils.</a:t>
          </a:r>
          <a:endParaRPr lang="en-US" sz="2000" b="0" kern="1200" dirty="0">
            <a:latin typeface="Calibri (body)"/>
            <a:cs typeface="Calibri"/>
          </a:endParaRPr>
        </a:p>
      </dsp:txBody>
      <dsp:txXfrm>
        <a:off x="69680" y="593517"/>
        <a:ext cx="4986347" cy="1288040"/>
      </dsp:txXfrm>
    </dsp:sp>
    <dsp:sp modelId="{C6E6E56F-57CB-4D1D-9A5B-81720922AA08}">
      <dsp:nvSpPr>
        <dsp:cNvPr id="0" name=""/>
        <dsp:cNvSpPr/>
      </dsp:nvSpPr>
      <dsp:spPr>
        <a:xfrm>
          <a:off x="0" y="2008838"/>
          <a:ext cx="5125707" cy="1427400"/>
        </a:xfrm>
        <a:prstGeom prst="roundRect">
          <a:avLst/>
        </a:prstGeom>
        <a:solidFill>
          <a:srgbClr val="F32BAC"/>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0" kern="1200" dirty="0"/>
            <a:t>Capacity was however considered at its max now. </a:t>
          </a:r>
          <a:r>
            <a:rPr lang="en-US" sz="2000" b="1" kern="1200" dirty="0"/>
            <a:t>Any less frequent collections would be unacceptable</a:t>
          </a:r>
          <a:r>
            <a:rPr lang="en-US" sz="2000" b="0" kern="1200" dirty="0"/>
            <a:t>. This was a unanimous view.</a:t>
          </a:r>
        </a:p>
      </dsp:txBody>
      <dsp:txXfrm>
        <a:off x="69680" y="2078518"/>
        <a:ext cx="4986347" cy="1288040"/>
      </dsp:txXfrm>
    </dsp:sp>
    <dsp:sp modelId="{5CD3C4B2-9693-4817-B770-E6822C82705D}">
      <dsp:nvSpPr>
        <dsp:cNvPr id="0" name=""/>
        <dsp:cNvSpPr/>
      </dsp:nvSpPr>
      <dsp:spPr>
        <a:xfrm>
          <a:off x="0" y="3493838"/>
          <a:ext cx="5125707" cy="1427400"/>
        </a:xfrm>
        <a:prstGeom prst="roundRect">
          <a:avLst/>
        </a:prstGeom>
        <a:solidFill>
          <a:srgbClr val="3AC69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tabLst>
              <a:tab pos="2687638" algn="l"/>
            </a:tabLst>
          </a:pPr>
          <a:r>
            <a:rPr lang="en-US" sz="2000" b="0" kern="1200" dirty="0"/>
            <a:t>Not everyone had garden waste bins, and this was </a:t>
          </a:r>
          <a:r>
            <a:rPr lang="en-US" sz="2000" b="1" kern="1200" dirty="0"/>
            <a:t>largely attributed to additional cost</a:t>
          </a:r>
          <a:r>
            <a:rPr lang="en-US" sz="2000" b="0" kern="1200" dirty="0"/>
            <a:t>. </a:t>
          </a:r>
          <a:r>
            <a:rPr lang="en-US" sz="2000" b="1" kern="1200" dirty="0"/>
            <a:t>Food waste bins were not popular </a:t>
          </a:r>
          <a:r>
            <a:rPr lang="en-US" sz="2000" b="0" kern="1200" dirty="0"/>
            <a:t>largely due to smell.</a:t>
          </a:r>
          <a:endParaRPr lang="en-US" sz="2000" b="1" kern="1200" dirty="0">
            <a:latin typeface="+mn-lt"/>
            <a:cs typeface="Calibri" panose="020F0502020204030204" pitchFamily="34" charset="0"/>
          </a:endParaRPr>
        </a:p>
      </dsp:txBody>
      <dsp:txXfrm>
        <a:off x="69680" y="3563518"/>
        <a:ext cx="4986347" cy="12880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2E47D-67CA-4E06-96D8-78B738BD1868}">
      <dsp:nvSpPr>
        <dsp:cNvPr id="0" name=""/>
        <dsp:cNvSpPr/>
      </dsp:nvSpPr>
      <dsp:spPr>
        <a:xfrm>
          <a:off x="0" y="252680"/>
          <a:ext cx="5605102" cy="1393820"/>
        </a:xfrm>
        <a:prstGeom prst="roundRect">
          <a:avLst/>
        </a:prstGeom>
        <a:solidFill>
          <a:srgbClr val="E39F3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0" kern="1200" dirty="0">
              <a:latin typeface="Calibri (body)"/>
            </a:rPr>
            <a:t>Recycling and carbon waste is considered important for wider society and for Councils. </a:t>
          </a:r>
          <a:r>
            <a:rPr lang="en-US" sz="2000" b="1" kern="1200" dirty="0">
              <a:latin typeface="Calibri (body)"/>
            </a:rPr>
            <a:t>Reluctance from residents to do more.</a:t>
          </a:r>
          <a:endParaRPr lang="en-US" sz="2000" b="1" kern="1200" dirty="0">
            <a:latin typeface="Calibri (body)"/>
            <a:cs typeface="Calibri"/>
          </a:endParaRPr>
        </a:p>
      </dsp:txBody>
      <dsp:txXfrm>
        <a:off x="68041" y="320721"/>
        <a:ext cx="5469020" cy="1257738"/>
      </dsp:txXfrm>
    </dsp:sp>
    <dsp:sp modelId="{F33F00CD-83EC-4CC5-BE56-6B6FF1BB75D4}">
      <dsp:nvSpPr>
        <dsp:cNvPr id="0" name=""/>
        <dsp:cNvSpPr/>
      </dsp:nvSpPr>
      <dsp:spPr>
        <a:xfrm>
          <a:off x="0" y="1733338"/>
          <a:ext cx="5605102" cy="1474299"/>
        </a:xfrm>
        <a:prstGeom prst="roundRect">
          <a:avLst/>
        </a:prstGeom>
        <a:solidFill>
          <a:srgbClr val="F32BA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t>Cynicism expressed by residents</a:t>
          </a:r>
          <a:r>
            <a:rPr lang="en-US" sz="2000" b="0" kern="1200" dirty="0"/>
            <a:t>. Things feel like they are costing more and require more individual responsibility and result in less services</a:t>
          </a:r>
        </a:p>
      </dsp:txBody>
      <dsp:txXfrm>
        <a:off x="71969" y="1805307"/>
        <a:ext cx="5461164" cy="1330361"/>
      </dsp:txXfrm>
    </dsp:sp>
    <dsp:sp modelId="{6754AC28-C4D7-44FE-ABC1-A7F62CA2115E}">
      <dsp:nvSpPr>
        <dsp:cNvPr id="0" name=""/>
        <dsp:cNvSpPr/>
      </dsp:nvSpPr>
      <dsp:spPr>
        <a:xfrm>
          <a:off x="0" y="3294476"/>
          <a:ext cx="5605102" cy="1291389"/>
        </a:xfrm>
        <a:prstGeom prst="roundRect">
          <a:avLst/>
        </a:prstGeom>
        <a:solidFill>
          <a:srgbClr val="3AC6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tabLst>
              <a:tab pos="2687638" algn="l"/>
            </a:tabLst>
          </a:pPr>
          <a:r>
            <a:rPr lang="en-US" sz="2000" b="0" kern="1200" dirty="0">
              <a:latin typeface="+mn-lt"/>
              <a:cs typeface="Calibri" panose="020F0502020204030204" pitchFamily="34" charset="0"/>
            </a:rPr>
            <a:t>Need to find solutions to recycling beyond more pressure, inconvenience  and responsibility on households. </a:t>
          </a:r>
          <a:r>
            <a:rPr lang="en-US" sz="2000" b="1" kern="1200" dirty="0">
              <a:latin typeface="+mn-lt"/>
              <a:cs typeface="Calibri" panose="020F0502020204030204" pitchFamily="34" charset="0"/>
            </a:rPr>
            <a:t>Desire for wider initiatives.</a:t>
          </a:r>
        </a:p>
      </dsp:txBody>
      <dsp:txXfrm>
        <a:off x="63040" y="3357516"/>
        <a:ext cx="5479022" cy="11653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FF5FD-575F-42BD-B84D-CD6EF8AD684A}">
      <dsp:nvSpPr>
        <dsp:cNvPr id="0" name=""/>
        <dsp:cNvSpPr/>
      </dsp:nvSpPr>
      <dsp:spPr>
        <a:xfrm>
          <a:off x="0" y="38968"/>
          <a:ext cx="5019175" cy="1498770"/>
        </a:xfrm>
        <a:prstGeom prst="roundRect">
          <a:avLst/>
        </a:prstGeom>
        <a:solidFill>
          <a:srgbClr val="E39F3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b="1" kern="1200" dirty="0">
              <a:latin typeface="Calibri (body)"/>
              <a:cs typeface="Calibri"/>
            </a:rPr>
            <a:t>Largely satisfied </a:t>
          </a:r>
          <a:r>
            <a:rPr lang="en-US" sz="2100" b="0" kern="1200" dirty="0">
              <a:latin typeface="Calibri (body)"/>
              <a:cs typeface="Calibri"/>
            </a:rPr>
            <a:t>with current levels of street cleaning although some confusion regarding who responsible for cleaning streets (council, maintenance, volunteers).</a:t>
          </a:r>
        </a:p>
      </dsp:txBody>
      <dsp:txXfrm>
        <a:off x="73164" y="112132"/>
        <a:ext cx="4872847" cy="1352442"/>
      </dsp:txXfrm>
    </dsp:sp>
    <dsp:sp modelId="{0FADA8A4-2F7D-4CC9-90F0-3A8055E94066}">
      <dsp:nvSpPr>
        <dsp:cNvPr id="0" name=""/>
        <dsp:cNvSpPr/>
      </dsp:nvSpPr>
      <dsp:spPr>
        <a:xfrm>
          <a:off x="0" y="1598219"/>
          <a:ext cx="5019175" cy="1498770"/>
        </a:xfrm>
        <a:prstGeom prst="roundRect">
          <a:avLst/>
        </a:prstGeom>
        <a:solidFill>
          <a:srgbClr val="F32BA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b="1" kern="1200" dirty="0"/>
            <a:t>Mixed views regarding any potential changes </a:t>
          </a:r>
          <a:r>
            <a:rPr lang="en-US" sz="2100" b="0" kern="1200" dirty="0"/>
            <a:t>to rotas or reduction of bins provided.</a:t>
          </a:r>
        </a:p>
      </dsp:txBody>
      <dsp:txXfrm>
        <a:off x="73164" y="1671383"/>
        <a:ext cx="4872847" cy="1352442"/>
      </dsp:txXfrm>
    </dsp:sp>
    <dsp:sp modelId="{C0C75629-38FE-4216-BF12-120C2F07BD84}">
      <dsp:nvSpPr>
        <dsp:cNvPr id="0" name=""/>
        <dsp:cNvSpPr/>
      </dsp:nvSpPr>
      <dsp:spPr>
        <a:xfrm>
          <a:off x="0" y="3157469"/>
          <a:ext cx="5019175" cy="1498770"/>
        </a:xfrm>
        <a:prstGeom prst="roundRect">
          <a:avLst/>
        </a:prstGeom>
        <a:solidFill>
          <a:srgbClr val="3AC69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tabLst>
              <a:tab pos="2687638" algn="l"/>
            </a:tabLst>
          </a:pPr>
          <a:r>
            <a:rPr lang="en-US" sz="2100" b="1" kern="1200" dirty="0"/>
            <a:t>Attitudes</a:t>
          </a:r>
          <a:r>
            <a:rPr lang="en-US" sz="2100" b="0" kern="1200" dirty="0"/>
            <a:t> to littering need to be addressed</a:t>
          </a:r>
          <a:endParaRPr lang="en-US" sz="2100" b="1" kern="1200" dirty="0">
            <a:latin typeface="+mn-lt"/>
            <a:cs typeface="Calibri" panose="020F0502020204030204" pitchFamily="34" charset="0"/>
          </a:endParaRPr>
        </a:p>
      </dsp:txBody>
      <dsp:txXfrm>
        <a:off x="73164" y="3230633"/>
        <a:ext cx="4872847" cy="13524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60A7C9-EC17-4E92-8188-05CA75B3FB39}">
      <dsp:nvSpPr>
        <dsp:cNvPr id="0" name=""/>
        <dsp:cNvSpPr/>
      </dsp:nvSpPr>
      <dsp:spPr>
        <a:xfrm>
          <a:off x="2186758" y="1840139"/>
          <a:ext cx="679012" cy="404644"/>
        </a:xfrm>
        <a:custGeom>
          <a:avLst/>
          <a:gdLst/>
          <a:ahLst/>
          <a:cxnLst/>
          <a:rect l="0" t="0" r="0" b="0"/>
          <a:pathLst>
            <a:path>
              <a:moveTo>
                <a:pt x="0" y="0"/>
              </a:moveTo>
              <a:lnTo>
                <a:pt x="0" y="219422"/>
              </a:lnTo>
              <a:lnTo>
                <a:pt x="679012" y="219422"/>
              </a:lnTo>
              <a:lnTo>
                <a:pt x="679012" y="404644"/>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06101" y="2038940"/>
        <a:ext cx="40326" cy="7041"/>
      </dsp:txXfrm>
    </dsp:sp>
    <dsp:sp modelId="{19D5A785-C310-4132-A93B-E0BDBC042696}">
      <dsp:nvSpPr>
        <dsp:cNvPr id="0" name=""/>
        <dsp:cNvSpPr/>
      </dsp:nvSpPr>
      <dsp:spPr>
        <a:xfrm>
          <a:off x="303618" y="6729"/>
          <a:ext cx="3766279" cy="1835210"/>
        </a:xfrm>
        <a:prstGeom prst="rect">
          <a:avLst/>
        </a:prstGeom>
        <a:solidFill>
          <a:schemeClr val="accent1">
            <a:lumMod val="20000"/>
            <a:lumOff val="8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878" tIns="157323" rIns="149878" bIns="157323"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2"/>
              </a:solidFill>
            </a:rPr>
            <a:t>There needs to be greater awareness of the need for local recycling, household responsibility and recycling management processes</a:t>
          </a:r>
        </a:p>
      </dsp:txBody>
      <dsp:txXfrm>
        <a:off x="303618" y="6729"/>
        <a:ext cx="3766279" cy="1835210"/>
      </dsp:txXfrm>
    </dsp:sp>
    <dsp:sp modelId="{FD37DA33-93F1-4E07-9A1A-3A17F42D9B52}">
      <dsp:nvSpPr>
        <dsp:cNvPr id="0" name=""/>
        <dsp:cNvSpPr/>
      </dsp:nvSpPr>
      <dsp:spPr>
        <a:xfrm>
          <a:off x="303618" y="2277183"/>
          <a:ext cx="5124304" cy="2707852"/>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878" tIns="157323" rIns="149878" bIns="157323"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2"/>
              </a:solidFill>
            </a:rPr>
            <a:t>There does seem to be some reluctance to ‘do more’ when it comes to household recycling</a:t>
          </a:r>
        </a:p>
        <a:p>
          <a:pPr marL="0" lvl="0" indent="0" algn="ctr" defTabSz="889000">
            <a:lnSpc>
              <a:spcPct val="90000"/>
            </a:lnSpc>
            <a:spcBef>
              <a:spcPct val="0"/>
            </a:spcBef>
            <a:spcAft>
              <a:spcPct val="35000"/>
            </a:spcAft>
            <a:buNone/>
          </a:pPr>
          <a:r>
            <a:rPr lang="en-US" sz="2000" kern="1200" dirty="0">
              <a:solidFill>
                <a:schemeClr val="tx2"/>
              </a:solidFill>
            </a:rPr>
            <a:t>Further recycling asks could risk more landfill waste as people place things in general waste out of confusion and inconvenience</a:t>
          </a:r>
        </a:p>
        <a:p>
          <a:pPr marL="0" lvl="0" indent="0" algn="ctr" defTabSz="889000">
            <a:lnSpc>
              <a:spcPct val="90000"/>
            </a:lnSpc>
            <a:spcBef>
              <a:spcPct val="0"/>
            </a:spcBef>
            <a:spcAft>
              <a:spcPct val="35000"/>
            </a:spcAft>
            <a:buNone/>
          </a:pPr>
          <a:r>
            <a:rPr lang="en-US" sz="2000" kern="1200" dirty="0">
              <a:solidFill>
                <a:schemeClr val="tx2"/>
              </a:solidFill>
            </a:rPr>
            <a:t>Individuals are interested in this topic and want to help, but they also want to know more</a:t>
          </a:r>
        </a:p>
      </dsp:txBody>
      <dsp:txXfrm>
        <a:off x="303618" y="2277183"/>
        <a:ext cx="5124304" cy="27078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60A7C9-EC17-4E92-8188-05CA75B3FB39}">
      <dsp:nvSpPr>
        <dsp:cNvPr id="0" name=""/>
        <dsp:cNvSpPr/>
      </dsp:nvSpPr>
      <dsp:spPr>
        <a:xfrm>
          <a:off x="2389528" y="1901543"/>
          <a:ext cx="476242" cy="419762"/>
        </a:xfrm>
        <a:custGeom>
          <a:avLst/>
          <a:gdLst/>
          <a:ahLst/>
          <a:cxnLst/>
          <a:rect l="0" t="0" r="0" b="0"/>
          <a:pathLst>
            <a:path>
              <a:moveTo>
                <a:pt x="0" y="0"/>
              </a:moveTo>
              <a:lnTo>
                <a:pt x="0" y="226981"/>
              </a:lnTo>
              <a:lnTo>
                <a:pt x="476242" y="226981"/>
              </a:lnTo>
              <a:lnTo>
                <a:pt x="476242" y="419762"/>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11263" y="2107781"/>
        <a:ext cx="32773" cy="7286"/>
      </dsp:txXfrm>
    </dsp:sp>
    <dsp:sp modelId="{19D5A785-C310-4132-A93B-E0BDBC042696}">
      <dsp:nvSpPr>
        <dsp:cNvPr id="0" name=""/>
        <dsp:cNvSpPr/>
      </dsp:nvSpPr>
      <dsp:spPr>
        <a:xfrm>
          <a:off x="571848" y="4387"/>
          <a:ext cx="3635361" cy="1898955"/>
        </a:xfrm>
        <a:prstGeom prst="rect">
          <a:avLst/>
        </a:prstGeom>
        <a:solidFill>
          <a:schemeClr val="accent2">
            <a:lumMod val="20000"/>
            <a:lumOff val="8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5084" tIns="162788" rIns="155084" bIns="162788"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2"/>
              </a:solidFill>
            </a:rPr>
            <a:t>A public campaign on the role and purpose of reducing landfill would help motivate</a:t>
          </a:r>
        </a:p>
      </dsp:txBody>
      <dsp:txXfrm>
        <a:off x="571848" y="4387"/>
        <a:ext cx="3635361" cy="1898955"/>
      </dsp:txXfrm>
    </dsp:sp>
    <dsp:sp modelId="{FD37DA33-93F1-4E07-9A1A-3A17F42D9B52}">
      <dsp:nvSpPr>
        <dsp:cNvPr id="0" name=""/>
        <dsp:cNvSpPr/>
      </dsp:nvSpPr>
      <dsp:spPr>
        <a:xfrm>
          <a:off x="412050" y="2353705"/>
          <a:ext cx="4907440" cy="2801909"/>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5084" tIns="162788" rIns="155084" bIns="162788"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tx2"/>
            </a:solidFill>
          </a:endParaRPr>
        </a:p>
        <a:p>
          <a:pPr marL="0" lvl="0" indent="0" algn="ctr" defTabSz="889000">
            <a:lnSpc>
              <a:spcPct val="90000"/>
            </a:lnSpc>
            <a:spcBef>
              <a:spcPct val="0"/>
            </a:spcBef>
            <a:spcAft>
              <a:spcPct val="35000"/>
            </a:spcAft>
            <a:buNone/>
          </a:pPr>
          <a:r>
            <a:rPr lang="en-US" sz="2000" kern="1200" dirty="0">
              <a:solidFill>
                <a:schemeClr val="tx2"/>
              </a:solidFill>
            </a:rPr>
            <a:t>Individuals are more motivated when they feel part of something and understand the greater purpose.</a:t>
          </a:r>
        </a:p>
        <a:p>
          <a:pPr marL="0" lvl="0" indent="0" algn="ctr" defTabSz="889000">
            <a:lnSpc>
              <a:spcPct val="90000"/>
            </a:lnSpc>
            <a:spcBef>
              <a:spcPct val="0"/>
            </a:spcBef>
            <a:spcAft>
              <a:spcPct val="35000"/>
            </a:spcAft>
            <a:buNone/>
          </a:pPr>
          <a:r>
            <a:rPr lang="en-US" sz="2000" kern="1200" dirty="0">
              <a:solidFill>
                <a:schemeClr val="tx2"/>
              </a:solidFill>
            </a:rPr>
            <a:t>Reducing landfill and carbon can feel abstract for families struggling in the cost-of-living crisis.</a:t>
          </a:r>
        </a:p>
        <a:p>
          <a:pPr marL="0" lvl="0" indent="0" algn="ctr" defTabSz="889000">
            <a:lnSpc>
              <a:spcPct val="90000"/>
            </a:lnSpc>
            <a:spcBef>
              <a:spcPct val="0"/>
            </a:spcBef>
            <a:spcAft>
              <a:spcPct val="35000"/>
            </a:spcAft>
            <a:buNone/>
          </a:pPr>
          <a:r>
            <a:rPr lang="en-US" sz="2000" kern="1200" dirty="0">
              <a:solidFill>
                <a:schemeClr val="tx2"/>
              </a:solidFill>
            </a:rPr>
            <a:t>Young people were mentioned as being less likely to recycle and more likely to litter. </a:t>
          </a:r>
        </a:p>
        <a:p>
          <a:pPr marL="0" lvl="0" indent="0" algn="ctr" defTabSz="889000">
            <a:lnSpc>
              <a:spcPct val="90000"/>
            </a:lnSpc>
            <a:spcBef>
              <a:spcPct val="0"/>
            </a:spcBef>
            <a:spcAft>
              <a:spcPct val="35000"/>
            </a:spcAft>
            <a:buNone/>
          </a:pPr>
          <a:endParaRPr lang="en-US" sz="2000" kern="1200" dirty="0">
            <a:solidFill>
              <a:schemeClr val="tx2"/>
            </a:solidFill>
          </a:endParaRPr>
        </a:p>
      </dsp:txBody>
      <dsp:txXfrm>
        <a:off x="412050" y="2353705"/>
        <a:ext cx="4907440" cy="280190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6C67E6-21F0-46C3-8CEC-C8C1BADC1C76}" type="datetimeFigureOut">
              <a:rPr lang="en-GB" smtClean="0"/>
              <a:t>08/01/2024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B23015-048D-4954-B56E-0DB92C465A9C}" type="slidenum">
              <a:rPr lang="en-GB" smtClean="0"/>
              <a:t>‹#›</a:t>
            </a:fld>
            <a:endParaRPr lang="en-GB"/>
          </a:p>
        </p:txBody>
      </p:sp>
    </p:spTree>
    <p:extLst>
      <p:ext uri="{BB962C8B-B14F-4D97-AF65-F5344CB8AC3E}">
        <p14:creationId xmlns:p14="http://schemas.microsoft.com/office/powerpoint/2010/main" val="967629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B23015-048D-4954-B56E-0DB92C465A9C}" type="slidenum">
              <a:rPr lang="en-GB" smtClean="0"/>
              <a:t>7</a:t>
            </a:fld>
            <a:endParaRPr lang="en-GB"/>
          </a:p>
        </p:txBody>
      </p:sp>
    </p:spTree>
    <p:extLst>
      <p:ext uri="{BB962C8B-B14F-4D97-AF65-F5344CB8AC3E}">
        <p14:creationId xmlns:p14="http://schemas.microsoft.com/office/powerpoint/2010/main" val="4040558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10</a:t>
            </a:fld>
            <a:endParaRPr lang="en-US"/>
          </a:p>
        </p:txBody>
      </p:sp>
    </p:spTree>
    <p:extLst>
      <p:ext uri="{BB962C8B-B14F-4D97-AF65-F5344CB8AC3E}">
        <p14:creationId xmlns:p14="http://schemas.microsoft.com/office/powerpoint/2010/main" val="2049551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13</a:t>
            </a:fld>
            <a:endParaRPr lang="en-US"/>
          </a:p>
        </p:txBody>
      </p:sp>
    </p:spTree>
    <p:extLst>
      <p:ext uri="{BB962C8B-B14F-4D97-AF65-F5344CB8AC3E}">
        <p14:creationId xmlns:p14="http://schemas.microsoft.com/office/powerpoint/2010/main" val="108286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17</a:t>
            </a:fld>
            <a:endParaRPr lang="en-US"/>
          </a:p>
        </p:txBody>
      </p:sp>
    </p:spTree>
    <p:extLst>
      <p:ext uri="{BB962C8B-B14F-4D97-AF65-F5344CB8AC3E}">
        <p14:creationId xmlns:p14="http://schemas.microsoft.com/office/powerpoint/2010/main" val="646304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F585B-4703-A5A0-3138-DF548B342D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1998372-07F6-BC53-2E96-2183D4C50C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E3A3C00-D9E6-A353-CF1F-8299724144AB}"/>
              </a:ext>
            </a:extLst>
          </p:cNvPr>
          <p:cNvSpPr>
            <a:spLocks noGrp="1"/>
          </p:cNvSpPr>
          <p:nvPr>
            <p:ph type="dt" sz="half" idx="10"/>
          </p:nvPr>
        </p:nvSpPr>
        <p:spPr/>
        <p:txBody>
          <a:bodyPr/>
          <a:lstStyle/>
          <a:p>
            <a:fld id="{7D91D4FE-48DC-4A3E-ADED-2B211461F203}" type="datetimeFigureOut">
              <a:rPr lang="en-GB" smtClean="0"/>
              <a:t>08/01/2024</a:t>
            </a:fld>
            <a:endParaRPr lang="en-GB"/>
          </a:p>
        </p:txBody>
      </p:sp>
      <p:sp>
        <p:nvSpPr>
          <p:cNvPr id="5" name="Footer Placeholder 4">
            <a:extLst>
              <a:ext uri="{FF2B5EF4-FFF2-40B4-BE49-F238E27FC236}">
                <a16:creationId xmlns:a16="http://schemas.microsoft.com/office/drawing/2014/main" id="{22B9AA7F-3906-E9F1-295C-E0E861C9BC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C88EEE-F9E3-6791-2322-53DF41E21AC3}"/>
              </a:ext>
            </a:extLst>
          </p:cNvPr>
          <p:cNvSpPr>
            <a:spLocks noGrp="1"/>
          </p:cNvSpPr>
          <p:nvPr>
            <p:ph type="sldNum" sz="quarter" idx="12"/>
          </p:nvPr>
        </p:nvSpPr>
        <p:spPr/>
        <p:txBody>
          <a:bodyPr/>
          <a:lstStyle/>
          <a:p>
            <a:fld id="{FBAECBC5-037A-4521-9382-C63208D07805}" type="slidenum">
              <a:rPr lang="en-GB" smtClean="0"/>
              <a:t>‹#›</a:t>
            </a:fld>
            <a:endParaRPr lang="en-GB"/>
          </a:p>
        </p:txBody>
      </p:sp>
    </p:spTree>
    <p:extLst>
      <p:ext uri="{BB962C8B-B14F-4D97-AF65-F5344CB8AC3E}">
        <p14:creationId xmlns:p14="http://schemas.microsoft.com/office/powerpoint/2010/main" val="3410255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39285-321F-68EB-EC52-3AE53E78F3A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753962C-0465-DE99-384F-EBD82E9CB3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C9E4B5-2BC4-EEC6-D3E7-BBCEF842D171}"/>
              </a:ext>
            </a:extLst>
          </p:cNvPr>
          <p:cNvSpPr>
            <a:spLocks noGrp="1"/>
          </p:cNvSpPr>
          <p:nvPr>
            <p:ph type="dt" sz="half" idx="10"/>
          </p:nvPr>
        </p:nvSpPr>
        <p:spPr/>
        <p:txBody>
          <a:bodyPr/>
          <a:lstStyle/>
          <a:p>
            <a:fld id="{7D91D4FE-48DC-4A3E-ADED-2B211461F203}" type="datetimeFigureOut">
              <a:rPr lang="en-GB" smtClean="0"/>
              <a:t>08/01/2024</a:t>
            </a:fld>
            <a:endParaRPr lang="en-GB"/>
          </a:p>
        </p:txBody>
      </p:sp>
      <p:sp>
        <p:nvSpPr>
          <p:cNvPr id="5" name="Footer Placeholder 4">
            <a:extLst>
              <a:ext uri="{FF2B5EF4-FFF2-40B4-BE49-F238E27FC236}">
                <a16:creationId xmlns:a16="http://schemas.microsoft.com/office/drawing/2014/main" id="{01A4D934-C8E0-4B0C-55C1-DD9042AB35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83F0AE-F194-D182-BC4A-9328CA4E9934}"/>
              </a:ext>
            </a:extLst>
          </p:cNvPr>
          <p:cNvSpPr>
            <a:spLocks noGrp="1"/>
          </p:cNvSpPr>
          <p:nvPr>
            <p:ph type="sldNum" sz="quarter" idx="12"/>
          </p:nvPr>
        </p:nvSpPr>
        <p:spPr/>
        <p:txBody>
          <a:bodyPr/>
          <a:lstStyle/>
          <a:p>
            <a:fld id="{FBAECBC5-037A-4521-9382-C63208D07805}" type="slidenum">
              <a:rPr lang="en-GB" smtClean="0"/>
              <a:t>‹#›</a:t>
            </a:fld>
            <a:endParaRPr lang="en-GB"/>
          </a:p>
        </p:txBody>
      </p:sp>
    </p:spTree>
    <p:extLst>
      <p:ext uri="{BB962C8B-B14F-4D97-AF65-F5344CB8AC3E}">
        <p14:creationId xmlns:p14="http://schemas.microsoft.com/office/powerpoint/2010/main" val="452855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FC5458-2E8E-1FF2-54B3-FDE354F161A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D78A5D7-91FB-9277-51DB-B99A71A30A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B17864-045A-75C2-0321-D98365E83964}"/>
              </a:ext>
            </a:extLst>
          </p:cNvPr>
          <p:cNvSpPr>
            <a:spLocks noGrp="1"/>
          </p:cNvSpPr>
          <p:nvPr>
            <p:ph type="dt" sz="half" idx="10"/>
          </p:nvPr>
        </p:nvSpPr>
        <p:spPr/>
        <p:txBody>
          <a:bodyPr/>
          <a:lstStyle/>
          <a:p>
            <a:fld id="{7D91D4FE-48DC-4A3E-ADED-2B211461F203}" type="datetimeFigureOut">
              <a:rPr lang="en-GB" smtClean="0"/>
              <a:t>08/01/2024</a:t>
            </a:fld>
            <a:endParaRPr lang="en-GB"/>
          </a:p>
        </p:txBody>
      </p:sp>
      <p:sp>
        <p:nvSpPr>
          <p:cNvPr id="5" name="Footer Placeholder 4">
            <a:extLst>
              <a:ext uri="{FF2B5EF4-FFF2-40B4-BE49-F238E27FC236}">
                <a16:creationId xmlns:a16="http://schemas.microsoft.com/office/drawing/2014/main" id="{0B566D6D-9F2D-211E-2905-CC44078188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29D15F-A7D7-F8D5-8755-E677E5A4CA4E}"/>
              </a:ext>
            </a:extLst>
          </p:cNvPr>
          <p:cNvSpPr>
            <a:spLocks noGrp="1"/>
          </p:cNvSpPr>
          <p:nvPr>
            <p:ph type="sldNum" sz="quarter" idx="12"/>
          </p:nvPr>
        </p:nvSpPr>
        <p:spPr/>
        <p:txBody>
          <a:bodyPr/>
          <a:lstStyle/>
          <a:p>
            <a:fld id="{FBAECBC5-037A-4521-9382-C63208D07805}" type="slidenum">
              <a:rPr lang="en-GB" smtClean="0"/>
              <a:t>‹#›</a:t>
            </a:fld>
            <a:endParaRPr lang="en-GB"/>
          </a:p>
        </p:txBody>
      </p:sp>
    </p:spTree>
    <p:extLst>
      <p:ext uri="{BB962C8B-B14F-4D97-AF65-F5344CB8AC3E}">
        <p14:creationId xmlns:p14="http://schemas.microsoft.com/office/powerpoint/2010/main" val="3553963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grayscl/>
            <a:extLst>
              <a:ext uri="{28A0092B-C50C-407E-A947-70E740481C1C}">
                <a14:useLocalDpi xmlns:a14="http://schemas.microsoft.com/office/drawing/2010/main" val="0"/>
              </a:ext>
            </a:extLst>
          </a:blip>
          <a:srcRect l="2" r="-2" b="12778"/>
          <a:stretch/>
        </p:blipFill>
        <p:spPr>
          <a:xfrm>
            <a:off x="8390541" y="487747"/>
            <a:ext cx="3814064" cy="5580000"/>
          </a:xfrm>
          <a:prstGeom prst="rect">
            <a:avLst/>
          </a:prstGeom>
        </p:spPr>
      </p:pic>
      <p:sp>
        <p:nvSpPr>
          <p:cNvPr id="11" name="TextBox 10"/>
          <p:cNvSpPr txBox="1"/>
          <p:nvPr userDrawn="1"/>
        </p:nvSpPr>
        <p:spPr>
          <a:xfrm>
            <a:off x="0" y="6362164"/>
            <a:ext cx="12204605" cy="523220"/>
          </a:xfrm>
          <a:prstGeom prst="rect">
            <a:avLst/>
          </a:prstGeom>
          <a:solidFill>
            <a:srgbClr val="00B3BE"/>
          </a:solidFill>
          <a:ln>
            <a:noFill/>
          </a:ln>
        </p:spPr>
        <p:txBody>
          <a:bodyPr wrap="square" rtlCol="0">
            <a:spAutoFit/>
          </a:bodyPr>
          <a:lstStyle/>
          <a:p>
            <a:pPr algn="ctr"/>
            <a:r>
              <a:rPr lang="de-DE" sz="1400" b="1">
                <a:solidFill>
                  <a:schemeClr val="bg1"/>
                </a:solidFill>
              </a:rPr>
              <a:t>tel. 0121 604 4664 </a:t>
            </a:r>
            <a:r>
              <a:rPr lang="de-DE" sz="1400">
                <a:solidFill>
                  <a:schemeClr val="bg1"/>
                </a:solidFill>
              </a:rPr>
              <a:t>| </a:t>
            </a:r>
            <a:r>
              <a:rPr lang="de-DE" sz="1400" b="1">
                <a:solidFill>
                  <a:schemeClr val="bg1"/>
                </a:solidFill>
              </a:rPr>
              <a:t>sam.jones@melresearch.co.uk </a:t>
            </a:r>
            <a:r>
              <a:rPr lang="de-DE" sz="1400">
                <a:solidFill>
                  <a:schemeClr val="bg1"/>
                </a:solidFill>
              </a:rPr>
              <a:t>| </a:t>
            </a:r>
            <a:r>
              <a:rPr lang="de-DE" sz="1400" b="1">
                <a:solidFill>
                  <a:schemeClr val="bg1"/>
                </a:solidFill>
              </a:rPr>
              <a:t>www.melresearch.co.uk</a:t>
            </a:r>
            <a:endParaRPr lang="en-GB" sz="1400">
              <a:solidFill>
                <a:schemeClr val="bg1"/>
              </a:solidFill>
            </a:endParaRPr>
          </a:p>
          <a:p>
            <a:pPr algn="ctr"/>
            <a:r>
              <a:rPr lang="en-US" sz="1400">
                <a:solidFill>
                  <a:schemeClr val="bg1"/>
                </a:solidFill>
              </a:rPr>
              <a:t>Somerset House, 37 Temple Street, Birmingham, B2 5DP</a:t>
            </a:r>
            <a:endParaRPr lang="en-GB" sz="1400">
              <a:solidFill>
                <a:schemeClr val="bg1"/>
              </a:solidFill>
            </a:endParaRPr>
          </a:p>
        </p:txBody>
      </p:sp>
      <p:sp>
        <p:nvSpPr>
          <p:cNvPr id="6" name="Content Placeholder 5"/>
          <p:cNvSpPr>
            <a:spLocks noGrp="1"/>
          </p:cNvSpPr>
          <p:nvPr>
            <p:ph sz="quarter" idx="10" hasCustomPrompt="1"/>
          </p:nvPr>
        </p:nvSpPr>
        <p:spPr>
          <a:xfrm>
            <a:off x="912284" y="2060774"/>
            <a:ext cx="7103533" cy="792163"/>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sz="3600" b="0">
                <a:solidFill>
                  <a:schemeClr val="tx1">
                    <a:lumMod val="75000"/>
                    <a:lumOff val="25000"/>
                  </a:schemeClr>
                </a:solidFill>
              </a:defRPr>
            </a:lvl1pPr>
            <a:lvl3pPr>
              <a:defRPr>
                <a:solidFill>
                  <a:schemeClr val="tx1">
                    <a:lumMod val="50000"/>
                    <a:lumOff val="50000"/>
                  </a:schemeClr>
                </a:solidFill>
              </a:defRPr>
            </a:lvl3pPr>
            <a:lvl4pPr marL="1600200" indent="-228600">
              <a:buClr>
                <a:schemeClr val="tx1">
                  <a:lumMod val="50000"/>
                  <a:lumOff val="50000"/>
                </a:schemeClr>
              </a:buClr>
              <a:buFont typeface="Wingdings" panose="05000000000000000000" pitchFamily="2" charset="2"/>
              <a:buChar char="§"/>
              <a:defRPr>
                <a:solidFill>
                  <a:schemeClr val="tx1">
                    <a:lumMod val="50000"/>
                    <a:lumOff val="50000"/>
                  </a:schemeClr>
                </a:solidFill>
              </a:defRPr>
            </a:lvl4pPr>
            <a:lvl5pPr marL="2057400" indent="-228600">
              <a:buClr>
                <a:schemeClr val="tx1">
                  <a:lumMod val="50000"/>
                  <a:lumOff val="50000"/>
                </a:schemeClr>
              </a:buClr>
              <a:buFont typeface="Wingdings" panose="05000000000000000000" pitchFamily="2" charset="2"/>
              <a:buChar char="§"/>
              <a:defRPr>
                <a:solidFill>
                  <a:schemeClr val="tx1">
                    <a:lumMod val="50000"/>
                    <a:lumOff val="50000"/>
                  </a:schemeClr>
                </a:solidFill>
              </a:defRPr>
            </a:lvl5pPr>
          </a:lstStyle>
          <a:p>
            <a:pPr lvl="0"/>
            <a:r>
              <a:rPr lang="en-US"/>
              <a:t>Title</a:t>
            </a:r>
            <a:endParaRPr lang="en-GB"/>
          </a:p>
        </p:txBody>
      </p:sp>
      <p:sp>
        <p:nvSpPr>
          <p:cNvPr id="9" name="Content Placeholder 5"/>
          <p:cNvSpPr>
            <a:spLocks noGrp="1"/>
          </p:cNvSpPr>
          <p:nvPr>
            <p:ph sz="quarter" idx="11" hasCustomPrompt="1"/>
          </p:nvPr>
        </p:nvSpPr>
        <p:spPr>
          <a:xfrm>
            <a:off x="911424" y="3140968"/>
            <a:ext cx="7103533" cy="792163"/>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sz="2800" b="0">
                <a:solidFill>
                  <a:schemeClr val="tx1">
                    <a:lumMod val="50000"/>
                    <a:lumOff val="50000"/>
                  </a:schemeClr>
                </a:solidFill>
              </a:defRPr>
            </a:lvl1pPr>
            <a:lvl3pPr>
              <a:defRPr>
                <a:solidFill>
                  <a:schemeClr val="tx1">
                    <a:lumMod val="50000"/>
                    <a:lumOff val="50000"/>
                  </a:schemeClr>
                </a:solidFill>
              </a:defRPr>
            </a:lvl3pPr>
            <a:lvl4pPr marL="1600200" indent="-228600">
              <a:buClr>
                <a:schemeClr val="tx1">
                  <a:lumMod val="50000"/>
                  <a:lumOff val="50000"/>
                </a:schemeClr>
              </a:buClr>
              <a:buFont typeface="Wingdings" panose="05000000000000000000" pitchFamily="2" charset="2"/>
              <a:buChar char="§"/>
              <a:defRPr>
                <a:solidFill>
                  <a:schemeClr val="tx1">
                    <a:lumMod val="50000"/>
                    <a:lumOff val="50000"/>
                  </a:schemeClr>
                </a:solidFill>
              </a:defRPr>
            </a:lvl4pPr>
            <a:lvl5pPr marL="2057400" indent="-228600">
              <a:buClr>
                <a:schemeClr val="tx1">
                  <a:lumMod val="50000"/>
                  <a:lumOff val="50000"/>
                </a:schemeClr>
              </a:buClr>
              <a:buFont typeface="Wingdings" panose="05000000000000000000" pitchFamily="2" charset="2"/>
              <a:buChar char="§"/>
              <a:defRPr>
                <a:solidFill>
                  <a:schemeClr val="tx1">
                    <a:lumMod val="50000"/>
                    <a:lumOff val="50000"/>
                  </a:schemeClr>
                </a:solidFill>
              </a:defRPr>
            </a:lvl5pPr>
          </a:lstStyle>
          <a:p>
            <a:pPr lvl="0"/>
            <a:r>
              <a:rPr lang="en-US"/>
              <a:t>Client</a:t>
            </a:r>
          </a:p>
        </p:txBody>
      </p:sp>
      <p:pic>
        <p:nvPicPr>
          <p:cNvPr id="3" name="Picture 2" descr="A picture containing drawing, clock&#10;&#10;Description automatically generated">
            <a:extLst>
              <a:ext uri="{FF2B5EF4-FFF2-40B4-BE49-F238E27FC236}">
                <a16:creationId xmlns:a16="http://schemas.microsoft.com/office/drawing/2014/main" id="{C80E2642-B7D1-4D41-A617-3C26FFA8BC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7408" y="379532"/>
            <a:ext cx="2610214" cy="828791"/>
          </a:xfrm>
          <a:prstGeom prst="rect">
            <a:avLst/>
          </a:prstGeom>
        </p:spPr>
      </p:pic>
    </p:spTree>
    <p:extLst>
      <p:ext uri="{BB962C8B-B14F-4D97-AF65-F5344CB8AC3E}">
        <p14:creationId xmlns:p14="http://schemas.microsoft.com/office/powerpoint/2010/main" val="1657377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B2B7-0ED0-2135-F384-7537FA625C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F96CF72-243C-B7C2-D423-E6FA09759A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480676F-3476-9659-22BE-B48924ABC614}"/>
              </a:ext>
            </a:extLst>
          </p:cNvPr>
          <p:cNvSpPr>
            <a:spLocks noGrp="1"/>
          </p:cNvSpPr>
          <p:nvPr>
            <p:ph type="dt" sz="half" idx="10"/>
          </p:nvPr>
        </p:nvSpPr>
        <p:spPr/>
        <p:txBody>
          <a:bodyPr/>
          <a:lstStyle/>
          <a:p>
            <a:fld id="{201EB6BB-166E-4B35-A38E-3CAA1989DC37}" type="datetimeFigureOut">
              <a:rPr lang="en-GB" smtClean="0"/>
              <a:t>08/01/2024</a:t>
            </a:fld>
            <a:endParaRPr lang="en-GB"/>
          </a:p>
        </p:txBody>
      </p:sp>
      <p:sp>
        <p:nvSpPr>
          <p:cNvPr id="5" name="Footer Placeholder 4">
            <a:extLst>
              <a:ext uri="{FF2B5EF4-FFF2-40B4-BE49-F238E27FC236}">
                <a16:creationId xmlns:a16="http://schemas.microsoft.com/office/drawing/2014/main" id="{968ABDB3-A5AF-EAC8-5166-46C59B29B4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3A5891-F88A-9F69-CC4B-2AA50F810820}"/>
              </a:ext>
            </a:extLst>
          </p:cNvPr>
          <p:cNvSpPr>
            <a:spLocks noGrp="1"/>
          </p:cNvSpPr>
          <p:nvPr>
            <p:ph type="sldNum" sz="quarter" idx="12"/>
          </p:nvPr>
        </p:nvSpPr>
        <p:spPr/>
        <p:txBody>
          <a:bodyPr/>
          <a:lstStyle/>
          <a:p>
            <a:fld id="{71AEBDA8-406B-4278-ADE3-D388A9A68766}" type="slidenum">
              <a:rPr lang="en-GB" smtClean="0"/>
              <a:t>‹#›</a:t>
            </a:fld>
            <a:endParaRPr lang="en-GB"/>
          </a:p>
        </p:txBody>
      </p:sp>
    </p:spTree>
    <p:extLst>
      <p:ext uri="{BB962C8B-B14F-4D97-AF65-F5344CB8AC3E}">
        <p14:creationId xmlns:p14="http://schemas.microsoft.com/office/powerpoint/2010/main" val="418647692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7A2EB-CAE0-3DC3-1160-3B952DD7324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CFD0F7F-1141-22AE-CE7F-00BC28292E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F6291D-6AE6-857C-8746-018900B80BEA}"/>
              </a:ext>
            </a:extLst>
          </p:cNvPr>
          <p:cNvSpPr>
            <a:spLocks noGrp="1"/>
          </p:cNvSpPr>
          <p:nvPr>
            <p:ph type="dt" sz="half" idx="10"/>
          </p:nvPr>
        </p:nvSpPr>
        <p:spPr/>
        <p:txBody>
          <a:bodyPr/>
          <a:lstStyle/>
          <a:p>
            <a:fld id="{201EB6BB-166E-4B35-A38E-3CAA1989DC37}" type="datetimeFigureOut">
              <a:rPr lang="en-GB" smtClean="0"/>
              <a:t>08/01/2024</a:t>
            </a:fld>
            <a:endParaRPr lang="en-GB"/>
          </a:p>
        </p:txBody>
      </p:sp>
      <p:sp>
        <p:nvSpPr>
          <p:cNvPr id="5" name="Footer Placeholder 4">
            <a:extLst>
              <a:ext uri="{FF2B5EF4-FFF2-40B4-BE49-F238E27FC236}">
                <a16:creationId xmlns:a16="http://schemas.microsoft.com/office/drawing/2014/main" id="{87D69189-4189-8E49-186C-DD240D1F13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9BF8B2-4860-7F11-B010-49D8A4D16D93}"/>
              </a:ext>
            </a:extLst>
          </p:cNvPr>
          <p:cNvSpPr>
            <a:spLocks noGrp="1"/>
          </p:cNvSpPr>
          <p:nvPr>
            <p:ph type="sldNum" sz="quarter" idx="12"/>
          </p:nvPr>
        </p:nvSpPr>
        <p:spPr/>
        <p:txBody>
          <a:bodyPr/>
          <a:lstStyle/>
          <a:p>
            <a:fld id="{71AEBDA8-406B-4278-ADE3-D388A9A68766}" type="slidenum">
              <a:rPr lang="en-GB" smtClean="0"/>
              <a:t>‹#›</a:t>
            </a:fld>
            <a:endParaRPr lang="en-GB"/>
          </a:p>
        </p:txBody>
      </p:sp>
    </p:spTree>
    <p:extLst>
      <p:ext uri="{BB962C8B-B14F-4D97-AF65-F5344CB8AC3E}">
        <p14:creationId xmlns:p14="http://schemas.microsoft.com/office/powerpoint/2010/main" val="187197120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C92D5-3BC1-A0CB-2D77-36BC84D421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0C63A2F-CE9D-A5C7-B435-67E757E3AC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BDE407-3AEF-EB73-99AF-D329021EA333}"/>
              </a:ext>
            </a:extLst>
          </p:cNvPr>
          <p:cNvSpPr>
            <a:spLocks noGrp="1"/>
          </p:cNvSpPr>
          <p:nvPr>
            <p:ph type="dt" sz="half" idx="10"/>
          </p:nvPr>
        </p:nvSpPr>
        <p:spPr/>
        <p:txBody>
          <a:bodyPr/>
          <a:lstStyle/>
          <a:p>
            <a:fld id="{201EB6BB-166E-4B35-A38E-3CAA1989DC37}" type="datetimeFigureOut">
              <a:rPr lang="en-GB" smtClean="0"/>
              <a:t>08/01/2024</a:t>
            </a:fld>
            <a:endParaRPr lang="en-GB"/>
          </a:p>
        </p:txBody>
      </p:sp>
      <p:sp>
        <p:nvSpPr>
          <p:cNvPr id="5" name="Footer Placeholder 4">
            <a:extLst>
              <a:ext uri="{FF2B5EF4-FFF2-40B4-BE49-F238E27FC236}">
                <a16:creationId xmlns:a16="http://schemas.microsoft.com/office/drawing/2014/main" id="{E66287CC-6F9E-4761-516E-EB6B396964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2FF68C-729D-CC35-703B-D468349E7333}"/>
              </a:ext>
            </a:extLst>
          </p:cNvPr>
          <p:cNvSpPr>
            <a:spLocks noGrp="1"/>
          </p:cNvSpPr>
          <p:nvPr>
            <p:ph type="sldNum" sz="quarter" idx="12"/>
          </p:nvPr>
        </p:nvSpPr>
        <p:spPr/>
        <p:txBody>
          <a:bodyPr/>
          <a:lstStyle/>
          <a:p>
            <a:fld id="{71AEBDA8-406B-4278-ADE3-D388A9A68766}" type="slidenum">
              <a:rPr lang="en-GB" smtClean="0"/>
              <a:t>‹#›</a:t>
            </a:fld>
            <a:endParaRPr lang="en-GB"/>
          </a:p>
        </p:txBody>
      </p:sp>
    </p:spTree>
    <p:extLst>
      <p:ext uri="{BB962C8B-B14F-4D97-AF65-F5344CB8AC3E}">
        <p14:creationId xmlns:p14="http://schemas.microsoft.com/office/powerpoint/2010/main" val="423856651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791BC-D28A-ED11-75CC-05D71DD441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B13872-ABFA-ADD8-7BD1-D1CF4ED706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D10F55B-97BC-7BC6-B8AD-FD20ED61D3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2FD07C2-1AD1-BD77-2E4E-5E63DA135CE8}"/>
              </a:ext>
            </a:extLst>
          </p:cNvPr>
          <p:cNvSpPr>
            <a:spLocks noGrp="1"/>
          </p:cNvSpPr>
          <p:nvPr>
            <p:ph type="dt" sz="half" idx="10"/>
          </p:nvPr>
        </p:nvSpPr>
        <p:spPr/>
        <p:txBody>
          <a:bodyPr/>
          <a:lstStyle/>
          <a:p>
            <a:fld id="{201EB6BB-166E-4B35-A38E-3CAA1989DC37}" type="datetimeFigureOut">
              <a:rPr lang="en-GB" smtClean="0"/>
              <a:t>08/01/2024</a:t>
            </a:fld>
            <a:endParaRPr lang="en-GB"/>
          </a:p>
        </p:txBody>
      </p:sp>
      <p:sp>
        <p:nvSpPr>
          <p:cNvPr id="6" name="Footer Placeholder 5">
            <a:extLst>
              <a:ext uri="{FF2B5EF4-FFF2-40B4-BE49-F238E27FC236}">
                <a16:creationId xmlns:a16="http://schemas.microsoft.com/office/drawing/2014/main" id="{EC40DD74-64FC-8972-C1DC-5916609AEE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9A0078-F21C-2117-1E86-314E44226418}"/>
              </a:ext>
            </a:extLst>
          </p:cNvPr>
          <p:cNvSpPr>
            <a:spLocks noGrp="1"/>
          </p:cNvSpPr>
          <p:nvPr>
            <p:ph type="sldNum" sz="quarter" idx="12"/>
          </p:nvPr>
        </p:nvSpPr>
        <p:spPr/>
        <p:txBody>
          <a:bodyPr/>
          <a:lstStyle/>
          <a:p>
            <a:fld id="{71AEBDA8-406B-4278-ADE3-D388A9A68766}" type="slidenum">
              <a:rPr lang="en-GB" smtClean="0"/>
              <a:t>‹#›</a:t>
            </a:fld>
            <a:endParaRPr lang="en-GB"/>
          </a:p>
        </p:txBody>
      </p:sp>
    </p:spTree>
    <p:extLst>
      <p:ext uri="{BB962C8B-B14F-4D97-AF65-F5344CB8AC3E}">
        <p14:creationId xmlns:p14="http://schemas.microsoft.com/office/powerpoint/2010/main" val="174744627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73711-AED5-2B46-D09A-2DEA72EF207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695544A-7DB5-A9D2-3416-C54D0E807E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8F98BD-4203-DF0C-9D4C-E847A43A41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B5CF365-1248-20B0-7804-341489A318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C74B0F-5257-6C5A-532E-1E2D2E1D98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E6D9FA3-0DF9-9303-34F6-352A438D5442}"/>
              </a:ext>
            </a:extLst>
          </p:cNvPr>
          <p:cNvSpPr>
            <a:spLocks noGrp="1"/>
          </p:cNvSpPr>
          <p:nvPr>
            <p:ph type="dt" sz="half" idx="10"/>
          </p:nvPr>
        </p:nvSpPr>
        <p:spPr/>
        <p:txBody>
          <a:bodyPr/>
          <a:lstStyle/>
          <a:p>
            <a:fld id="{201EB6BB-166E-4B35-A38E-3CAA1989DC37}" type="datetimeFigureOut">
              <a:rPr lang="en-GB" smtClean="0"/>
              <a:t>08/01/2024</a:t>
            </a:fld>
            <a:endParaRPr lang="en-GB"/>
          </a:p>
        </p:txBody>
      </p:sp>
      <p:sp>
        <p:nvSpPr>
          <p:cNvPr id="8" name="Footer Placeholder 7">
            <a:extLst>
              <a:ext uri="{FF2B5EF4-FFF2-40B4-BE49-F238E27FC236}">
                <a16:creationId xmlns:a16="http://schemas.microsoft.com/office/drawing/2014/main" id="{86BB7F1D-460B-B0EA-0DF6-2474F4383D7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E4CD759-1D6F-D7CC-F228-9A4AC0708558}"/>
              </a:ext>
            </a:extLst>
          </p:cNvPr>
          <p:cNvSpPr>
            <a:spLocks noGrp="1"/>
          </p:cNvSpPr>
          <p:nvPr>
            <p:ph type="sldNum" sz="quarter" idx="12"/>
          </p:nvPr>
        </p:nvSpPr>
        <p:spPr/>
        <p:txBody>
          <a:bodyPr/>
          <a:lstStyle/>
          <a:p>
            <a:fld id="{71AEBDA8-406B-4278-ADE3-D388A9A68766}" type="slidenum">
              <a:rPr lang="en-GB" smtClean="0"/>
              <a:t>‹#›</a:t>
            </a:fld>
            <a:endParaRPr lang="en-GB"/>
          </a:p>
        </p:txBody>
      </p:sp>
    </p:spTree>
    <p:extLst>
      <p:ext uri="{BB962C8B-B14F-4D97-AF65-F5344CB8AC3E}">
        <p14:creationId xmlns:p14="http://schemas.microsoft.com/office/powerpoint/2010/main" val="231523478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6FB87-3C50-CEC3-5D41-8AEC872A191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BD54A73-E9F5-3D26-FA64-9475D15D4AB8}"/>
              </a:ext>
            </a:extLst>
          </p:cNvPr>
          <p:cNvSpPr>
            <a:spLocks noGrp="1"/>
          </p:cNvSpPr>
          <p:nvPr>
            <p:ph type="dt" sz="half" idx="10"/>
          </p:nvPr>
        </p:nvSpPr>
        <p:spPr/>
        <p:txBody>
          <a:bodyPr/>
          <a:lstStyle/>
          <a:p>
            <a:fld id="{201EB6BB-166E-4B35-A38E-3CAA1989DC37}" type="datetimeFigureOut">
              <a:rPr lang="en-GB" smtClean="0"/>
              <a:t>08/01/2024</a:t>
            </a:fld>
            <a:endParaRPr lang="en-GB"/>
          </a:p>
        </p:txBody>
      </p:sp>
      <p:sp>
        <p:nvSpPr>
          <p:cNvPr id="4" name="Footer Placeholder 3">
            <a:extLst>
              <a:ext uri="{FF2B5EF4-FFF2-40B4-BE49-F238E27FC236}">
                <a16:creationId xmlns:a16="http://schemas.microsoft.com/office/drawing/2014/main" id="{E70DADE5-2C18-E61C-7CC8-B3CA10461EE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F821402-925E-2754-6DD5-6147618A4D94}"/>
              </a:ext>
            </a:extLst>
          </p:cNvPr>
          <p:cNvSpPr>
            <a:spLocks noGrp="1"/>
          </p:cNvSpPr>
          <p:nvPr>
            <p:ph type="sldNum" sz="quarter" idx="12"/>
          </p:nvPr>
        </p:nvSpPr>
        <p:spPr/>
        <p:txBody>
          <a:bodyPr/>
          <a:lstStyle/>
          <a:p>
            <a:fld id="{71AEBDA8-406B-4278-ADE3-D388A9A68766}" type="slidenum">
              <a:rPr lang="en-GB" smtClean="0"/>
              <a:t>‹#›</a:t>
            </a:fld>
            <a:endParaRPr lang="en-GB"/>
          </a:p>
        </p:txBody>
      </p:sp>
    </p:spTree>
    <p:extLst>
      <p:ext uri="{BB962C8B-B14F-4D97-AF65-F5344CB8AC3E}">
        <p14:creationId xmlns:p14="http://schemas.microsoft.com/office/powerpoint/2010/main" val="383521727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4B54E8-10F2-266F-BF1A-C571EC56E168}"/>
              </a:ext>
            </a:extLst>
          </p:cNvPr>
          <p:cNvSpPr>
            <a:spLocks noGrp="1"/>
          </p:cNvSpPr>
          <p:nvPr>
            <p:ph type="dt" sz="half" idx="10"/>
          </p:nvPr>
        </p:nvSpPr>
        <p:spPr/>
        <p:txBody>
          <a:bodyPr/>
          <a:lstStyle/>
          <a:p>
            <a:fld id="{201EB6BB-166E-4B35-A38E-3CAA1989DC37}" type="datetimeFigureOut">
              <a:rPr lang="en-GB" smtClean="0"/>
              <a:t>08/01/2024</a:t>
            </a:fld>
            <a:endParaRPr lang="en-GB"/>
          </a:p>
        </p:txBody>
      </p:sp>
      <p:sp>
        <p:nvSpPr>
          <p:cNvPr id="3" name="Footer Placeholder 2">
            <a:extLst>
              <a:ext uri="{FF2B5EF4-FFF2-40B4-BE49-F238E27FC236}">
                <a16:creationId xmlns:a16="http://schemas.microsoft.com/office/drawing/2014/main" id="{A84E447D-2704-0F1B-04DC-0F2F2B7044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9FE831E-F092-C23F-F736-AE4111AE348F}"/>
              </a:ext>
            </a:extLst>
          </p:cNvPr>
          <p:cNvSpPr>
            <a:spLocks noGrp="1"/>
          </p:cNvSpPr>
          <p:nvPr>
            <p:ph type="sldNum" sz="quarter" idx="12"/>
          </p:nvPr>
        </p:nvSpPr>
        <p:spPr/>
        <p:txBody>
          <a:bodyPr/>
          <a:lstStyle/>
          <a:p>
            <a:fld id="{71AEBDA8-406B-4278-ADE3-D388A9A68766}" type="slidenum">
              <a:rPr lang="en-GB" smtClean="0"/>
              <a:t>‹#›</a:t>
            </a:fld>
            <a:endParaRPr lang="en-GB"/>
          </a:p>
        </p:txBody>
      </p:sp>
    </p:spTree>
    <p:extLst>
      <p:ext uri="{BB962C8B-B14F-4D97-AF65-F5344CB8AC3E}">
        <p14:creationId xmlns:p14="http://schemas.microsoft.com/office/powerpoint/2010/main" val="122429996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151AD-D015-613A-7AB1-10FF9AC10D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8C24610-E4ED-57A0-E79F-5E94A94DEC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15DCB9-CB5E-30CD-7830-C4A691035F44}"/>
              </a:ext>
            </a:extLst>
          </p:cNvPr>
          <p:cNvSpPr>
            <a:spLocks noGrp="1"/>
          </p:cNvSpPr>
          <p:nvPr>
            <p:ph type="dt" sz="half" idx="10"/>
          </p:nvPr>
        </p:nvSpPr>
        <p:spPr/>
        <p:txBody>
          <a:bodyPr/>
          <a:lstStyle/>
          <a:p>
            <a:fld id="{7D91D4FE-48DC-4A3E-ADED-2B211461F203}" type="datetimeFigureOut">
              <a:rPr lang="en-GB" smtClean="0"/>
              <a:t>08/01/2024</a:t>
            </a:fld>
            <a:endParaRPr lang="en-GB"/>
          </a:p>
        </p:txBody>
      </p:sp>
      <p:sp>
        <p:nvSpPr>
          <p:cNvPr id="5" name="Footer Placeholder 4">
            <a:extLst>
              <a:ext uri="{FF2B5EF4-FFF2-40B4-BE49-F238E27FC236}">
                <a16:creationId xmlns:a16="http://schemas.microsoft.com/office/drawing/2014/main" id="{BBFAA00E-596B-708A-1047-3410F0FF99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E1F092-80A8-D528-B534-0752B123BEC9}"/>
              </a:ext>
            </a:extLst>
          </p:cNvPr>
          <p:cNvSpPr>
            <a:spLocks noGrp="1"/>
          </p:cNvSpPr>
          <p:nvPr>
            <p:ph type="sldNum" sz="quarter" idx="12"/>
          </p:nvPr>
        </p:nvSpPr>
        <p:spPr/>
        <p:txBody>
          <a:bodyPr/>
          <a:lstStyle/>
          <a:p>
            <a:fld id="{FBAECBC5-037A-4521-9382-C63208D07805}" type="slidenum">
              <a:rPr lang="en-GB" smtClean="0"/>
              <a:t>‹#›</a:t>
            </a:fld>
            <a:endParaRPr lang="en-GB"/>
          </a:p>
        </p:txBody>
      </p:sp>
    </p:spTree>
    <p:extLst>
      <p:ext uri="{BB962C8B-B14F-4D97-AF65-F5344CB8AC3E}">
        <p14:creationId xmlns:p14="http://schemas.microsoft.com/office/powerpoint/2010/main" val="37205861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D7D9-2F6E-ABF7-8F6B-7CE87609E6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0D546DB-C46D-7FDE-F4A0-188E4AD165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18784F0-A7FB-8198-DB29-DFF942BAF2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474EBA-7819-A38E-55EC-4B3BD378D6B6}"/>
              </a:ext>
            </a:extLst>
          </p:cNvPr>
          <p:cNvSpPr>
            <a:spLocks noGrp="1"/>
          </p:cNvSpPr>
          <p:nvPr>
            <p:ph type="dt" sz="half" idx="10"/>
          </p:nvPr>
        </p:nvSpPr>
        <p:spPr/>
        <p:txBody>
          <a:bodyPr/>
          <a:lstStyle/>
          <a:p>
            <a:fld id="{201EB6BB-166E-4B35-A38E-3CAA1989DC37}" type="datetimeFigureOut">
              <a:rPr lang="en-GB" smtClean="0"/>
              <a:t>08/01/2024</a:t>
            </a:fld>
            <a:endParaRPr lang="en-GB"/>
          </a:p>
        </p:txBody>
      </p:sp>
      <p:sp>
        <p:nvSpPr>
          <p:cNvPr id="6" name="Footer Placeholder 5">
            <a:extLst>
              <a:ext uri="{FF2B5EF4-FFF2-40B4-BE49-F238E27FC236}">
                <a16:creationId xmlns:a16="http://schemas.microsoft.com/office/drawing/2014/main" id="{FBFD8289-191C-C487-3D2B-061E77E58F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D4AB22-AAC6-5B30-D2DD-9EB43837DE49}"/>
              </a:ext>
            </a:extLst>
          </p:cNvPr>
          <p:cNvSpPr>
            <a:spLocks noGrp="1"/>
          </p:cNvSpPr>
          <p:nvPr>
            <p:ph type="sldNum" sz="quarter" idx="12"/>
          </p:nvPr>
        </p:nvSpPr>
        <p:spPr/>
        <p:txBody>
          <a:bodyPr/>
          <a:lstStyle/>
          <a:p>
            <a:fld id="{71AEBDA8-406B-4278-ADE3-D388A9A68766}" type="slidenum">
              <a:rPr lang="en-GB" smtClean="0"/>
              <a:t>‹#›</a:t>
            </a:fld>
            <a:endParaRPr lang="en-GB"/>
          </a:p>
        </p:txBody>
      </p:sp>
    </p:spTree>
    <p:extLst>
      <p:ext uri="{BB962C8B-B14F-4D97-AF65-F5344CB8AC3E}">
        <p14:creationId xmlns:p14="http://schemas.microsoft.com/office/powerpoint/2010/main" val="1545038621"/>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D700E-E7B0-9918-DCDF-ACA070025C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1BB3F90-C9D7-61C8-433B-5B8153F3D9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CC394A0-0402-BB7F-368E-A2E8EB69E3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9F6465-2B0E-1E66-B714-5414A76F6E0E}"/>
              </a:ext>
            </a:extLst>
          </p:cNvPr>
          <p:cNvSpPr>
            <a:spLocks noGrp="1"/>
          </p:cNvSpPr>
          <p:nvPr>
            <p:ph type="dt" sz="half" idx="10"/>
          </p:nvPr>
        </p:nvSpPr>
        <p:spPr/>
        <p:txBody>
          <a:bodyPr/>
          <a:lstStyle/>
          <a:p>
            <a:fld id="{201EB6BB-166E-4B35-A38E-3CAA1989DC37}" type="datetimeFigureOut">
              <a:rPr lang="en-GB" smtClean="0"/>
              <a:t>08/01/2024</a:t>
            </a:fld>
            <a:endParaRPr lang="en-GB"/>
          </a:p>
        </p:txBody>
      </p:sp>
      <p:sp>
        <p:nvSpPr>
          <p:cNvPr id="6" name="Footer Placeholder 5">
            <a:extLst>
              <a:ext uri="{FF2B5EF4-FFF2-40B4-BE49-F238E27FC236}">
                <a16:creationId xmlns:a16="http://schemas.microsoft.com/office/drawing/2014/main" id="{09CE1040-A93C-A012-39E0-96302FF3FA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5327711-DF56-D2F3-B5FD-245375F23F83}"/>
              </a:ext>
            </a:extLst>
          </p:cNvPr>
          <p:cNvSpPr>
            <a:spLocks noGrp="1"/>
          </p:cNvSpPr>
          <p:nvPr>
            <p:ph type="sldNum" sz="quarter" idx="12"/>
          </p:nvPr>
        </p:nvSpPr>
        <p:spPr/>
        <p:txBody>
          <a:bodyPr/>
          <a:lstStyle/>
          <a:p>
            <a:fld id="{71AEBDA8-406B-4278-ADE3-D388A9A68766}" type="slidenum">
              <a:rPr lang="en-GB" smtClean="0"/>
              <a:t>‹#›</a:t>
            </a:fld>
            <a:endParaRPr lang="en-GB"/>
          </a:p>
        </p:txBody>
      </p:sp>
    </p:spTree>
    <p:extLst>
      <p:ext uri="{BB962C8B-B14F-4D97-AF65-F5344CB8AC3E}">
        <p14:creationId xmlns:p14="http://schemas.microsoft.com/office/powerpoint/2010/main" val="3394587389"/>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336D1-8A65-45D9-32A2-6D27B17026C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AE4E4C-69A1-342D-C065-600DD18C93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64440C-1C12-1AFE-9FB1-18AE433B5994}"/>
              </a:ext>
            </a:extLst>
          </p:cNvPr>
          <p:cNvSpPr>
            <a:spLocks noGrp="1"/>
          </p:cNvSpPr>
          <p:nvPr>
            <p:ph type="dt" sz="half" idx="10"/>
          </p:nvPr>
        </p:nvSpPr>
        <p:spPr/>
        <p:txBody>
          <a:bodyPr/>
          <a:lstStyle/>
          <a:p>
            <a:fld id="{201EB6BB-166E-4B35-A38E-3CAA1989DC37}" type="datetimeFigureOut">
              <a:rPr lang="en-GB" smtClean="0"/>
              <a:t>08/01/2024</a:t>
            </a:fld>
            <a:endParaRPr lang="en-GB"/>
          </a:p>
        </p:txBody>
      </p:sp>
      <p:sp>
        <p:nvSpPr>
          <p:cNvPr id="5" name="Footer Placeholder 4">
            <a:extLst>
              <a:ext uri="{FF2B5EF4-FFF2-40B4-BE49-F238E27FC236}">
                <a16:creationId xmlns:a16="http://schemas.microsoft.com/office/drawing/2014/main" id="{F0533704-0FCB-67C0-2018-740B5D1DB6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B331AE-5176-E430-CB40-191A11E9F155}"/>
              </a:ext>
            </a:extLst>
          </p:cNvPr>
          <p:cNvSpPr>
            <a:spLocks noGrp="1"/>
          </p:cNvSpPr>
          <p:nvPr>
            <p:ph type="sldNum" sz="quarter" idx="12"/>
          </p:nvPr>
        </p:nvSpPr>
        <p:spPr/>
        <p:txBody>
          <a:bodyPr/>
          <a:lstStyle/>
          <a:p>
            <a:fld id="{71AEBDA8-406B-4278-ADE3-D388A9A68766}" type="slidenum">
              <a:rPr lang="en-GB" smtClean="0"/>
              <a:t>‹#›</a:t>
            </a:fld>
            <a:endParaRPr lang="en-GB"/>
          </a:p>
        </p:txBody>
      </p:sp>
    </p:spTree>
    <p:extLst>
      <p:ext uri="{BB962C8B-B14F-4D97-AF65-F5344CB8AC3E}">
        <p14:creationId xmlns:p14="http://schemas.microsoft.com/office/powerpoint/2010/main" val="1851417400"/>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C8A556-4665-691B-2736-82631664972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79604F4-7875-9D3B-ABA0-7892B83B8B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1034F6-637B-BCC5-866D-0B9AC82A227C}"/>
              </a:ext>
            </a:extLst>
          </p:cNvPr>
          <p:cNvSpPr>
            <a:spLocks noGrp="1"/>
          </p:cNvSpPr>
          <p:nvPr>
            <p:ph type="dt" sz="half" idx="10"/>
          </p:nvPr>
        </p:nvSpPr>
        <p:spPr/>
        <p:txBody>
          <a:bodyPr/>
          <a:lstStyle/>
          <a:p>
            <a:fld id="{201EB6BB-166E-4B35-A38E-3CAA1989DC37}" type="datetimeFigureOut">
              <a:rPr lang="en-GB" smtClean="0"/>
              <a:t>08/01/2024</a:t>
            </a:fld>
            <a:endParaRPr lang="en-GB"/>
          </a:p>
        </p:txBody>
      </p:sp>
      <p:sp>
        <p:nvSpPr>
          <p:cNvPr id="5" name="Footer Placeholder 4">
            <a:extLst>
              <a:ext uri="{FF2B5EF4-FFF2-40B4-BE49-F238E27FC236}">
                <a16:creationId xmlns:a16="http://schemas.microsoft.com/office/drawing/2014/main" id="{70327FF4-D6C5-1948-B15F-F636EDC7FD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602510-68B0-2460-B982-AF35439EE2DE}"/>
              </a:ext>
            </a:extLst>
          </p:cNvPr>
          <p:cNvSpPr>
            <a:spLocks noGrp="1"/>
          </p:cNvSpPr>
          <p:nvPr>
            <p:ph type="sldNum" sz="quarter" idx="12"/>
          </p:nvPr>
        </p:nvSpPr>
        <p:spPr/>
        <p:txBody>
          <a:bodyPr/>
          <a:lstStyle/>
          <a:p>
            <a:fld id="{71AEBDA8-406B-4278-ADE3-D388A9A68766}" type="slidenum">
              <a:rPr lang="en-GB" smtClean="0"/>
              <a:t>‹#›</a:t>
            </a:fld>
            <a:endParaRPr lang="en-GB"/>
          </a:p>
        </p:txBody>
      </p:sp>
    </p:spTree>
    <p:extLst>
      <p:ext uri="{BB962C8B-B14F-4D97-AF65-F5344CB8AC3E}">
        <p14:creationId xmlns:p14="http://schemas.microsoft.com/office/powerpoint/2010/main" val="1671600548"/>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grayscl/>
            <a:extLst>
              <a:ext uri="{28A0092B-C50C-407E-A947-70E740481C1C}">
                <a14:useLocalDpi xmlns:a14="http://schemas.microsoft.com/office/drawing/2010/main" val="0"/>
              </a:ext>
            </a:extLst>
          </a:blip>
          <a:srcRect l="2" r="-2" b="12778"/>
          <a:stretch/>
        </p:blipFill>
        <p:spPr>
          <a:xfrm>
            <a:off x="8339265" y="487747"/>
            <a:ext cx="3814064" cy="5580000"/>
          </a:xfrm>
          <a:prstGeom prst="rect">
            <a:avLst/>
          </a:prstGeom>
        </p:spPr>
      </p:pic>
      <p:sp>
        <p:nvSpPr>
          <p:cNvPr id="11" name="TextBox 10"/>
          <p:cNvSpPr txBox="1"/>
          <p:nvPr userDrawn="1"/>
        </p:nvSpPr>
        <p:spPr>
          <a:xfrm>
            <a:off x="0" y="6362164"/>
            <a:ext cx="12240683" cy="523220"/>
          </a:xfrm>
          <a:prstGeom prst="rect">
            <a:avLst/>
          </a:prstGeom>
          <a:solidFill>
            <a:srgbClr val="4D4D4D"/>
          </a:solidFill>
          <a:ln>
            <a:noFill/>
          </a:ln>
        </p:spPr>
        <p:txBody>
          <a:bodyPr wrap="square" rtlCol="0">
            <a:spAutoFit/>
          </a:bodyPr>
          <a:lstStyle/>
          <a:p>
            <a:pPr algn="ctr"/>
            <a:r>
              <a:rPr lang="de-DE" sz="1400" b="1">
                <a:solidFill>
                  <a:schemeClr val="bg1"/>
                </a:solidFill>
              </a:rPr>
              <a:t>tel. 0121 604 4664 </a:t>
            </a:r>
            <a:r>
              <a:rPr lang="de-DE" sz="1400">
                <a:solidFill>
                  <a:schemeClr val="bg1"/>
                </a:solidFill>
              </a:rPr>
              <a:t>| </a:t>
            </a:r>
            <a:r>
              <a:rPr lang="de-DE" sz="1400" b="1">
                <a:solidFill>
                  <a:schemeClr val="bg1"/>
                </a:solidFill>
              </a:rPr>
              <a:t>karen.etheridge@melresearch.co.uk </a:t>
            </a:r>
            <a:r>
              <a:rPr lang="de-DE" sz="1400">
                <a:solidFill>
                  <a:schemeClr val="bg1"/>
                </a:solidFill>
              </a:rPr>
              <a:t>| </a:t>
            </a:r>
            <a:r>
              <a:rPr lang="de-DE" sz="1400" b="1">
                <a:solidFill>
                  <a:schemeClr val="bg1"/>
                </a:solidFill>
              </a:rPr>
              <a:t>www.melresearch.co.uk</a:t>
            </a:r>
            <a:endParaRPr lang="en-GB" sz="1400">
              <a:solidFill>
                <a:schemeClr val="bg1"/>
              </a:solidFill>
            </a:endParaRPr>
          </a:p>
          <a:p>
            <a:pPr algn="ctr"/>
            <a:r>
              <a:rPr lang="en-US" sz="1400">
                <a:solidFill>
                  <a:schemeClr val="bg1"/>
                </a:solidFill>
              </a:rPr>
              <a:t>Somerset House, 37 Temple Street, Birmingham, B2 5DP</a:t>
            </a:r>
            <a:endParaRPr lang="en-GB" sz="1400">
              <a:solidFill>
                <a:schemeClr val="bg1"/>
              </a:solidFill>
            </a:endParaRPr>
          </a:p>
        </p:txBody>
      </p:sp>
      <p:sp>
        <p:nvSpPr>
          <p:cNvPr id="6" name="Content Placeholder 5"/>
          <p:cNvSpPr>
            <a:spLocks noGrp="1"/>
          </p:cNvSpPr>
          <p:nvPr>
            <p:ph sz="quarter" idx="10" hasCustomPrompt="1"/>
          </p:nvPr>
        </p:nvSpPr>
        <p:spPr>
          <a:xfrm>
            <a:off x="912284" y="2060774"/>
            <a:ext cx="7103533" cy="792163"/>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sz="3600" b="0">
                <a:solidFill>
                  <a:schemeClr val="tx1">
                    <a:lumMod val="75000"/>
                    <a:lumOff val="25000"/>
                  </a:schemeClr>
                </a:solidFill>
              </a:defRPr>
            </a:lvl1pPr>
            <a:lvl3pPr>
              <a:defRPr>
                <a:solidFill>
                  <a:schemeClr val="tx1">
                    <a:lumMod val="50000"/>
                    <a:lumOff val="50000"/>
                  </a:schemeClr>
                </a:solidFill>
              </a:defRPr>
            </a:lvl3pPr>
            <a:lvl4pPr marL="1600200" indent="-228600">
              <a:buClr>
                <a:schemeClr val="tx1">
                  <a:lumMod val="50000"/>
                  <a:lumOff val="50000"/>
                </a:schemeClr>
              </a:buClr>
              <a:buFont typeface="Wingdings" panose="05000000000000000000" pitchFamily="2" charset="2"/>
              <a:buChar char="§"/>
              <a:defRPr>
                <a:solidFill>
                  <a:schemeClr val="tx1">
                    <a:lumMod val="50000"/>
                    <a:lumOff val="50000"/>
                  </a:schemeClr>
                </a:solidFill>
              </a:defRPr>
            </a:lvl4pPr>
            <a:lvl5pPr marL="2057400" indent="-228600">
              <a:buClr>
                <a:schemeClr val="tx1">
                  <a:lumMod val="50000"/>
                  <a:lumOff val="50000"/>
                </a:schemeClr>
              </a:buClr>
              <a:buFont typeface="Wingdings" panose="05000000000000000000" pitchFamily="2" charset="2"/>
              <a:buChar char="§"/>
              <a:defRPr>
                <a:solidFill>
                  <a:schemeClr val="tx1">
                    <a:lumMod val="50000"/>
                    <a:lumOff val="50000"/>
                  </a:schemeClr>
                </a:solidFill>
              </a:defRPr>
            </a:lvl5pPr>
          </a:lstStyle>
          <a:p>
            <a:pPr lvl="0"/>
            <a:r>
              <a:rPr lang="en-US"/>
              <a:t>Title</a:t>
            </a:r>
            <a:endParaRPr lang="en-GB"/>
          </a:p>
        </p:txBody>
      </p:sp>
      <p:sp>
        <p:nvSpPr>
          <p:cNvPr id="9" name="Content Placeholder 5"/>
          <p:cNvSpPr>
            <a:spLocks noGrp="1"/>
          </p:cNvSpPr>
          <p:nvPr>
            <p:ph sz="quarter" idx="11" hasCustomPrompt="1"/>
          </p:nvPr>
        </p:nvSpPr>
        <p:spPr>
          <a:xfrm>
            <a:off x="911424" y="3140968"/>
            <a:ext cx="7103533" cy="792163"/>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sz="2800" b="0">
                <a:solidFill>
                  <a:schemeClr val="tx1">
                    <a:lumMod val="50000"/>
                    <a:lumOff val="50000"/>
                  </a:schemeClr>
                </a:solidFill>
              </a:defRPr>
            </a:lvl1pPr>
            <a:lvl3pPr>
              <a:defRPr>
                <a:solidFill>
                  <a:schemeClr val="tx1">
                    <a:lumMod val="50000"/>
                    <a:lumOff val="50000"/>
                  </a:schemeClr>
                </a:solidFill>
              </a:defRPr>
            </a:lvl3pPr>
            <a:lvl4pPr marL="1600200" indent="-228600">
              <a:buClr>
                <a:schemeClr val="tx1">
                  <a:lumMod val="50000"/>
                  <a:lumOff val="50000"/>
                </a:schemeClr>
              </a:buClr>
              <a:buFont typeface="Wingdings" panose="05000000000000000000" pitchFamily="2" charset="2"/>
              <a:buChar char="§"/>
              <a:defRPr>
                <a:solidFill>
                  <a:schemeClr val="tx1">
                    <a:lumMod val="50000"/>
                    <a:lumOff val="50000"/>
                  </a:schemeClr>
                </a:solidFill>
              </a:defRPr>
            </a:lvl4pPr>
            <a:lvl5pPr marL="2057400" indent="-228600">
              <a:buClr>
                <a:schemeClr val="tx1">
                  <a:lumMod val="50000"/>
                  <a:lumOff val="50000"/>
                </a:schemeClr>
              </a:buClr>
              <a:buFont typeface="Wingdings" panose="05000000000000000000" pitchFamily="2" charset="2"/>
              <a:buChar char="§"/>
              <a:defRPr>
                <a:solidFill>
                  <a:schemeClr val="tx1">
                    <a:lumMod val="50000"/>
                    <a:lumOff val="50000"/>
                  </a:schemeClr>
                </a:solidFill>
              </a:defRPr>
            </a:lvl5pPr>
          </a:lstStyle>
          <a:p>
            <a:pPr lvl="0"/>
            <a:r>
              <a:rPr lang="en-US"/>
              <a:t>Client</a:t>
            </a:r>
          </a:p>
        </p:txBody>
      </p:sp>
      <p:pic>
        <p:nvPicPr>
          <p:cNvPr id="3" name="Picture 2" descr="A picture containing drawing, clock&#10;&#10;Description automatically generated">
            <a:extLst>
              <a:ext uri="{FF2B5EF4-FFF2-40B4-BE49-F238E27FC236}">
                <a16:creationId xmlns:a16="http://schemas.microsoft.com/office/drawing/2014/main" id="{C80E2642-B7D1-4D41-A617-3C26FFA8BC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7408" y="379532"/>
            <a:ext cx="2610214" cy="828791"/>
          </a:xfrm>
          <a:prstGeom prst="rect">
            <a:avLst/>
          </a:prstGeom>
        </p:spPr>
      </p:pic>
    </p:spTree>
    <p:extLst>
      <p:ext uri="{BB962C8B-B14F-4D97-AF65-F5344CB8AC3E}">
        <p14:creationId xmlns:p14="http://schemas.microsoft.com/office/powerpoint/2010/main" val="1188181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Title 11"/>
          <p:cNvSpPr>
            <a:spLocks noGrp="1"/>
          </p:cNvSpPr>
          <p:nvPr>
            <p:ph type="title" hasCustomPrompt="1"/>
          </p:nvPr>
        </p:nvSpPr>
        <p:spPr>
          <a:xfrm>
            <a:off x="609600" y="418654"/>
            <a:ext cx="10972800" cy="706090"/>
          </a:xfrm>
          <a:prstGeom prst="rect">
            <a:avLst/>
          </a:prstGeom>
        </p:spPr>
        <p:txBody>
          <a:bodyPr/>
          <a:lstStyle>
            <a:lvl1pPr>
              <a:defRPr sz="4000" b="1" baseline="0">
                <a:solidFill>
                  <a:schemeClr val="tx1">
                    <a:lumMod val="75000"/>
                    <a:lumOff val="25000"/>
                  </a:schemeClr>
                </a:solidFill>
              </a:defRPr>
            </a:lvl1pPr>
          </a:lstStyle>
          <a:p>
            <a:r>
              <a:rPr lang="en-US"/>
              <a:t>Insert title</a:t>
            </a:r>
            <a:endParaRPr lang="en-GB"/>
          </a:p>
        </p:txBody>
      </p:sp>
      <p:sp>
        <p:nvSpPr>
          <p:cNvPr id="11" name="Content Placeholder 10"/>
          <p:cNvSpPr>
            <a:spLocks noGrp="1"/>
          </p:cNvSpPr>
          <p:nvPr>
            <p:ph sz="quarter" idx="10"/>
          </p:nvPr>
        </p:nvSpPr>
        <p:spPr>
          <a:xfrm>
            <a:off x="654051" y="1341439"/>
            <a:ext cx="10913533" cy="4535487"/>
          </a:xfrm>
        </p:spPr>
        <p:txBody>
          <a:bodyPr/>
          <a:lstStyle>
            <a:lvl1pPr marL="457200" indent="-457200">
              <a:buFont typeface="Wingdings" panose="05000000000000000000" pitchFamily="2" charset="2"/>
              <a:buChar char="§"/>
              <a:defRPr/>
            </a:lvl1pPr>
            <a:lvl2pPr>
              <a:buClr>
                <a:srgbClr val="CBBB9F"/>
              </a:buClr>
              <a:defRPr/>
            </a:lvl2pPr>
            <a:lvl3pPr>
              <a:buClr>
                <a:srgbClr val="CBBB9F"/>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descr="A picture containing drawing, clock&#10;&#10;Description automatically generated">
            <a:extLst>
              <a:ext uri="{FF2B5EF4-FFF2-40B4-BE49-F238E27FC236}">
                <a16:creationId xmlns:a16="http://schemas.microsoft.com/office/drawing/2014/main" id="{E84D752A-3AA1-42D8-9454-964B129AD3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80" y="6096611"/>
            <a:ext cx="1918373" cy="609119"/>
          </a:xfrm>
          <a:prstGeom prst="rect">
            <a:avLst/>
          </a:prstGeom>
        </p:spPr>
      </p:pic>
    </p:spTree>
    <p:extLst>
      <p:ext uri="{BB962C8B-B14F-4D97-AF65-F5344CB8AC3E}">
        <p14:creationId xmlns:p14="http://schemas.microsoft.com/office/powerpoint/2010/main" val="595792280"/>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A7CC1BD0-BE1C-FB4A-A293-7B8225521FCA}"/>
              </a:ext>
            </a:extLst>
          </p:cNvPr>
          <p:cNvSpPr>
            <a:spLocks noGrp="1"/>
          </p:cNvSpPr>
          <p:nvPr>
            <p:ph type="pic" sz="quarter" idx="16"/>
          </p:nvPr>
        </p:nvSpPr>
        <p:spPr>
          <a:xfrm>
            <a:off x="857473" y="1616529"/>
            <a:ext cx="5238527" cy="2759528"/>
          </a:xfrm>
          <a:prstGeom prst="rect">
            <a:avLst/>
          </a:prstGeom>
          <a:solidFill>
            <a:schemeClr val="bg1">
              <a:lumMod val="95000"/>
            </a:schemeClr>
          </a:solidFill>
        </p:spPr>
        <p:txBody>
          <a:bodyPr>
            <a:normAutofit/>
          </a:bodyPr>
          <a:lstStyle>
            <a:lvl1pPr>
              <a:defRPr sz="1051"/>
            </a:lvl1pPr>
          </a:lstStyle>
          <a:p>
            <a:endParaRPr lang="en-US" dirty="0"/>
          </a:p>
        </p:txBody>
      </p:sp>
      <p:sp>
        <p:nvSpPr>
          <p:cNvPr id="5" name="Picture Placeholder 8">
            <a:extLst>
              <a:ext uri="{FF2B5EF4-FFF2-40B4-BE49-F238E27FC236}">
                <a16:creationId xmlns:a16="http://schemas.microsoft.com/office/drawing/2014/main" id="{17FBE218-B3E5-C443-992C-52EB98D9DC3E}"/>
              </a:ext>
            </a:extLst>
          </p:cNvPr>
          <p:cNvSpPr>
            <a:spLocks noGrp="1"/>
          </p:cNvSpPr>
          <p:nvPr>
            <p:ph type="pic" sz="quarter" idx="15"/>
          </p:nvPr>
        </p:nvSpPr>
        <p:spPr>
          <a:xfrm>
            <a:off x="6096000" y="2481943"/>
            <a:ext cx="5238527" cy="2759528"/>
          </a:xfrm>
          <a:prstGeom prst="rect">
            <a:avLst/>
          </a:prstGeom>
          <a:solidFill>
            <a:schemeClr val="bg1">
              <a:lumMod val="95000"/>
            </a:schemeClr>
          </a:solidFill>
        </p:spPr>
        <p:txBody>
          <a:bodyPr>
            <a:normAutofit/>
          </a:bodyPr>
          <a:lstStyle>
            <a:lvl1pPr>
              <a:defRPr sz="1051"/>
            </a:lvl1pPr>
          </a:lstStyle>
          <a:p>
            <a:endParaRPr lang="en-US" dirty="0"/>
          </a:p>
        </p:txBody>
      </p:sp>
    </p:spTree>
    <p:extLst>
      <p:ext uri="{BB962C8B-B14F-4D97-AF65-F5344CB8AC3E}">
        <p14:creationId xmlns:p14="http://schemas.microsoft.com/office/powerpoint/2010/main" val="271259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7A165-81B9-8825-D697-72CD5B9B5D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65BE55-4902-E0B8-D678-01A8E09AC5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3E8A16-7262-54A5-C16E-649DD2C30465}"/>
              </a:ext>
            </a:extLst>
          </p:cNvPr>
          <p:cNvSpPr>
            <a:spLocks noGrp="1"/>
          </p:cNvSpPr>
          <p:nvPr>
            <p:ph type="dt" sz="half" idx="10"/>
          </p:nvPr>
        </p:nvSpPr>
        <p:spPr/>
        <p:txBody>
          <a:bodyPr/>
          <a:lstStyle/>
          <a:p>
            <a:fld id="{7D91D4FE-48DC-4A3E-ADED-2B211461F203}" type="datetimeFigureOut">
              <a:rPr lang="en-GB" smtClean="0"/>
              <a:t>08/01/2024</a:t>
            </a:fld>
            <a:endParaRPr lang="en-GB"/>
          </a:p>
        </p:txBody>
      </p:sp>
      <p:sp>
        <p:nvSpPr>
          <p:cNvPr id="5" name="Footer Placeholder 4">
            <a:extLst>
              <a:ext uri="{FF2B5EF4-FFF2-40B4-BE49-F238E27FC236}">
                <a16:creationId xmlns:a16="http://schemas.microsoft.com/office/drawing/2014/main" id="{BCF1748C-E3D3-E18C-493F-5BB3C898F2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DD83EA-213A-E741-BAC4-E0CBF85E762D}"/>
              </a:ext>
            </a:extLst>
          </p:cNvPr>
          <p:cNvSpPr>
            <a:spLocks noGrp="1"/>
          </p:cNvSpPr>
          <p:nvPr>
            <p:ph type="sldNum" sz="quarter" idx="12"/>
          </p:nvPr>
        </p:nvSpPr>
        <p:spPr/>
        <p:txBody>
          <a:bodyPr/>
          <a:lstStyle/>
          <a:p>
            <a:fld id="{FBAECBC5-037A-4521-9382-C63208D07805}" type="slidenum">
              <a:rPr lang="en-GB" smtClean="0"/>
              <a:t>‹#›</a:t>
            </a:fld>
            <a:endParaRPr lang="en-GB"/>
          </a:p>
        </p:txBody>
      </p:sp>
    </p:spTree>
    <p:extLst>
      <p:ext uri="{BB962C8B-B14F-4D97-AF65-F5344CB8AC3E}">
        <p14:creationId xmlns:p14="http://schemas.microsoft.com/office/powerpoint/2010/main" val="384933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0673C-9EB8-6164-AB53-EB1643B120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17A961-47FC-D256-E2B4-3C38110E6C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D8325BD-B656-2A60-49B1-5E958659C2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FC0927D-D397-897E-F552-A7FEAA6B3156}"/>
              </a:ext>
            </a:extLst>
          </p:cNvPr>
          <p:cNvSpPr>
            <a:spLocks noGrp="1"/>
          </p:cNvSpPr>
          <p:nvPr>
            <p:ph type="dt" sz="half" idx="10"/>
          </p:nvPr>
        </p:nvSpPr>
        <p:spPr/>
        <p:txBody>
          <a:bodyPr/>
          <a:lstStyle/>
          <a:p>
            <a:fld id="{7D91D4FE-48DC-4A3E-ADED-2B211461F203}" type="datetimeFigureOut">
              <a:rPr lang="en-GB" smtClean="0"/>
              <a:t>08/01/2024</a:t>
            </a:fld>
            <a:endParaRPr lang="en-GB"/>
          </a:p>
        </p:txBody>
      </p:sp>
      <p:sp>
        <p:nvSpPr>
          <p:cNvPr id="6" name="Footer Placeholder 5">
            <a:extLst>
              <a:ext uri="{FF2B5EF4-FFF2-40B4-BE49-F238E27FC236}">
                <a16:creationId xmlns:a16="http://schemas.microsoft.com/office/drawing/2014/main" id="{4D5A16B9-497C-A052-14D2-067CD1371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4F2127-5E63-AC34-6C50-972AAB762729}"/>
              </a:ext>
            </a:extLst>
          </p:cNvPr>
          <p:cNvSpPr>
            <a:spLocks noGrp="1"/>
          </p:cNvSpPr>
          <p:nvPr>
            <p:ph type="sldNum" sz="quarter" idx="12"/>
          </p:nvPr>
        </p:nvSpPr>
        <p:spPr/>
        <p:txBody>
          <a:bodyPr/>
          <a:lstStyle/>
          <a:p>
            <a:fld id="{FBAECBC5-037A-4521-9382-C63208D07805}" type="slidenum">
              <a:rPr lang="en-GB" smtClean="0"/>
              <a:t>‹#›</a:t>
            </a:fld>
            <a:endParaRPr lang="en-GB"/>
          </a:p>
        </p:txBody>
      </p:sp>
    </p:spTree>
    <p:extLst>
      <p:ext uri="{BB962C8B-B14F-4D97-AF65-F5344CB8AC3E}">
        <p14:creationId xmlns:p14="http://schemas.microsoft.com/office/powerpoint/2010/main" val="448292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1669F-07A5-32F6-1758-C7BBEAD80F0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3AAF34-E48C-AC7E-6638-331FA5A11C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9EC7AB-FDA8-6E5B-61C3-5C86DACA99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CC411E4-D030-127B-E33F-A10FD374B5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37A60B-682E-5AFD-75DC-EB4361FE64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ED9ADA4-DB33-08E0-B22B-8916149104B3}"/>
              </a:ext>
            </a:extLst>
          </p:cNvPr>
          <p:cNvSpPr>
            <a:spLocks noGrp="1"/>
          </p:cNvSpPr>
          <p:nvPr>
            <p:ph type="dt" sz="half" idx="10"/>
          </p:nvPr>
        </p:nvSpPr>
        <p:spPr/>
        <p:txBody>
          <a:bodyPr/>
          <a:lstStyle/>
          <a:p>
            <a:fld id="{7D91D4FE-48DC-4A3E-ADED-2B211461F203}" type="datetimeFigureOut">
              <a:rPr lang="en-GB" smtClean="0"/>
              <a:t>08/01/2024</a:t>
            </a:fld>
            <a:endParaRPr lang="en-GB"/>
          </a:p>
        </p:txBody>
      </p:sp>
      <p:sp>
        <p:nvSpPr>
          <p:cNvPr id="8" name="Footer Placeholder 7">
            <a:extLst>
              <a:ext uri="{FF2B5EF4-FFF2-40B4-BE49-F238E27FC236}">
                <a16:creationId xmlns:a16="http://schemas.microsoft.com/office/drawing/2014/main" id="{140D4585-1A89-6F39-5144-22C2DAB41FA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2BE668F-9E5B-523C-1FEF-8457A9AF9D17}"/>
              </a:ext>
            </a:extLst>
          </p:cNvPr>
          <p:cNvSpPr>
            <a:spLocks noGrp="1"/>
          </p:cNvSpPr>
          <p:nvPr>
            <p:ph type="sldNum" sz="quarter" idx="12"/>
          </p:nvPr>
        </p:nvSpPr>
        <p:spPr/>
        <p:txBody>
          <a:bodyPr/>
          <a:lstStyle/>
          <a:p>
            <a:fld id="{FBAECBC5-037A-4521-9382-C63208D07805}" type="slidenum">
              <a:rPr lang="en-GB" smtClean="0"/>
              <a:t>‹#›</a:t>
            </a:fld>
            <a:endParaRPr lang="en-GB"/>
          </a:p>
        </p:txBody>
      </p:sp>
    </p:spTree>
    <p:extLst>
      <p:ext uri="{BB962C8B-B14F-4D97-AF65-F5344CB8AC3E}">
        <p14:creationId xmlns:p14="http://schemas.microsoft.com/office/powerpoint/2010/main" val="1024789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2F5C3-5277-6293-653D-09050B7EC72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F955A7C-8CE1-B0D6-61C3-D532E1378471}"/>
              </a:ext>
            </a:extLst>
          </p:cNvPr>
          <p:cNvSpPr>
            <a:spLocks noGrp="1"/>
          </p:cNvSpPr>
          <p:nvPr>
            <p:ph type="dt" sz="half" idx="10"/>
          </p:nvPr>
        </p:nvSpPr>
        <p:spPr/>
        <p:txBody>
          <a:bodyPr/>
          <a:lstStyle/>
          <a:p>
            <a:fld id="{7D91D4FE-48DC-4A3E-ADED-2B211461F203}" type="datetimeFigureOut">
              <a:rPr lang="en-GB" smtClean="0"/>
              <a:t>08/01/2024</a:t>
            </a:fld>
            <a:endParaRPr lang="en-GB"/>
          </a:p>
        </p:txBody>
      </p:sp>
      <p:sp>
        <p:nvSpPr>
          <p:cNvPr id="4" name="Footer Placeholder 3">
            <a:extLst>
              <a:ext uri="{FF2B5EF4-FFF2-40B4-BE49-F238E27FC236}">
                <a16:creationId xmlns:a16="http://schemas.microsoft.com/office/drawing/2014/main" id="{519AA88E-2AFD-FFD2-E219-B976C0D6B11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A0F8C15-97D3-CFA0-8609-45AB923A4FAB}"/>
              </a:ext>
            </a:extLst>
          </p:cNvPr>
          <p:cNvSpPr>
            <a:spLocks noGrp="1"/>
          </p:cNvSpPr>
          <p:nvPr>
            <p:ph type="sldNum" sz="quarter" idx="12"/>
          </p:nvPr>
        </p:nvSpPr>
        <p:spPr/>
        <p:txBody>
          <a:bodyPr/>
          <a:lstStyle/>
          <a:p>
            <a:fld id="{FBAECBC5-037A-4521-9382-C63208D07805}" type="slidenum">
              <a:rPr lang="en-GB" smtClean="0"/>
              <a:t>‹#›</a:t>
            </a:fld>
            <a:endParaRPr lang="en-GB"/>
          </a:p>
        </p:txBody>
      </p:sp>
    </p:spTree>
    <p:extLst>
      <p:ext uri="{BB962C8B-B14F-4D97-AF65-F5344CB8AC3E}">
        <p14:creationId xmlns:p14="http://schemas.microsoft.com/office/powerpoint/2010/main" val="2882936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0319D4-4DE3-C479-62A3-97CAF0ABB591}"/>
              </a:ext>
            </a:extLst>
          </p:cNvPr>
          <p:cNvSpPr>
            <a:spLocks noGrp="1"/>
          </p:cNvSpPr>
          <p:nvPr>
            <p:ph type="dt" sz="half" idx="10"/>
          </p:nvPr>
        </p:nvSpPr>
        <p:spPr/>
        <p:txBody>
          <a:bodyPr/>
          <a:lstStyle/>
          <a:p>
            <a:fld id="{7D91D4FE-48DC-4A3E-ADED-2B211461F203}" type="datetimeFigureOut">
              <a:rPr lang="en-GB" smtClean="0"/>
              <a:t>08/01/2024</a:t>
            </a:fld>
            <a:endParaRPr lang="en-GB"/>
          </a:p>
        </p:txBody>
      </p:sp>
      <p:sp>
        <p:nvSpPr>
          <p:cNvPr id="3" name="Footer Placeholder 2">
            <a:extLst>
              <a:ext uri="{FF2B5EF4-FFF2-40B4-BE49-F238E27FC236}">
                <a16:creationId xmlns:a16="http://schemas.microsoft.com/office/drawing/2014/main" id="{9454D31F-A984-6DF2-6BF5-47C667F5CA8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D32C1E2-2F26-9827-BE85-21B346AB484B}"/>
              </a:ext>
            </a:extLst>
          </p:cNvPr>
          <p:cNvSpPr>
            <a:spLocks noGrp="1"/>
          </p:cNvSpPr>
          <p:nvPr>
            <p:ph type="sldNum" sz="quarter" idx="12"/>
          </p:nvPr>
        </p:nvSpPr>
        <p:spPr/>
        <p:txBody>
          <a:bodyPr/>
          <a:lstStyle/>
          <a:p>
            <a:fld id="{FBAECBC5-037A-4521-9382-C63208D07805}" type="slidenum">
              <a:rPr lang="en-GB" smtClean="0"/>
              <a:t>‹#›</a:t>
            </a:fld>
            <a:endParaRPr lang="en-GB"/>
          </a:p>
        </p:txBody>
      </p:sp>
    </p:spTree>
    <p:extLst>
      <p:ext uri="{BB962C8B-B14F-4D97-AF65-F5344CB8AC3E}">
        <p14:creationId xmlns:p14="http://schemas.microsoft.com/office/powerpoint/2010/main" val="4051699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90851-6D30-D3D6-62E5-C841CFAD25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6F3398B-F857-E7E7-4AA6-C81788518C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824D833-90C6-E1D9-C0EE-D0CE31206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96C078-FD1A-082F-FB2B-0928F804C026}"/>
              </a:ext>
            </a:extLst>
          </p:cNvPr>
          <p:cNvSpPr>
            <a:spLocks noGrp="1"/>
          </p:cNvSpPr>
          <p:nvPr>
            <p:ph type="dt" sz="half" idx="10"/>
          </p:nvPr>
        </p:nvSpPr>
        <p:spPr/>
        <p:txBody>
          <a:bodyPr/>
          <a:lstStyle/>
          <a:p>
            <a:fld id="{7D91D4FE-48DC-4A3E-ADED-2B211461F203}" type="datetimeFigureOut">
              <a:rPr lang="en-GB" smtClean="0"/>
              <a:t>08/01/2024</a:t>
            </a:fld>
            <a:endParaRPr lang="en-GB"/>
          </a:p>
        </p:txBody>
      </p:sp>
      <p:sp>
        <p:nvSpPr>
          <p:cNvPr id="6" name="Footer Placeholder 5">
            <a:extLst>
              <a:ext uri="{FF2B5EF4-FFF2-40B4-BE49-F238E27FC236}">
                <a16:creationId xmlns:a16="http://schemas.microsoft.com/office/drawing/2014/main" id="{435BA9D2-5C2D-58D3-44E4-35B8E9D28F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A32548-5993-7BE4-AE2C-3E46950739DA}"/>
              </a:ext>
            </a:extLst>
          </p:cNvPr>
          <p:cNvSpPr>
            <a:spLocks noGrp="1"/>
          </p:cNvSpPr>
          <p:nvPr>
            <p:ph type="sldNum" sz="quarter" idx="12"/>
          </p:nvPr>
        </p:nvSpPr>
        <p:spPr/>
        <p:txBody>
          <a:bodyPr/>
          <a:lstStyle/>
          <a:p>
            <a:fld id="{FBAECBC5-037A-4521-9382-C63208D07805}" type="slidenum">
              <a:rPr lang="en-GB" smtClean="0"/>
              <a:t>‹#›</a:t>
            </a:fld>
            <a:endParaRPr lang="en-GB"/>
          </a:p>
        </p:txBody>
      </p:sp>
    </p:spTree>
    <p:extLst>
      <p:ext uri="{BB962C8B-B14F-4D97-AF65-F5344CB8AC3E}">
        <p14:creationId xmlns:p14="http://schemas.microsoft.com/office/powerpoint/2010/main" val="3146732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D76F8-3BAE-E478-6912-1424949A52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EFED735-ED5D-562A-215B-F7C4274732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53BB36C-637F-AF8A-E58D-25DBFB9A67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80B9DF-9226-4DB5-5D2B-A4AE45EC26E2}"/>
              </a:ext>
            </a:extLst>
          </p:cNvPr>
          <p:cNvSpPr>
            <a:spLocks noGrp="1"/>
          </p:cNvSpPr>
          <p:nvPr>
            <p:ph type="dt" sz="half" idx="10"/>
          </p:nvPr>
        </p:nvSpPr>
        <p:spPr/>
        <p:txBody>
          <a:bodyPr/>
          <a:lstStyle/>
          <a:p>
            <a:fld id="{7D91D4FE-48DC-4A3E-ADED-2B211461F203}" type="datetimeFigureOut">
              <a:rPr lang="en-GB" smtClean="0"/>
              <a:t>08/01/2024</a:t>
            </a:fld>
            <a:endParaRPr lang="en-GB"/>
          </a:p>
        </p:txBody>
      </p:sp>
      <p:sp>
        <p:nvSpPr>
          <p:cNvPr id="6" name="Footer Placeholder 5">
            <a:extLst>
              <a:ext uri="{FF2B5EF4-FFF2-40B4-BE49-F238E27FC236}">
                <a16:creationId xmlns:a16="http://schemas.microsoft.com/office/drawing/2014/main" id="{2EAF6335-AD98-906C-2A04-8C86A4557E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64F8BD-2C44-47A9-4ECB-74A5C185E49B}"/>
              </a:ext>
            </a:extLst>
          </p:cNvPr>
          <p:cNvSpPr>
            <a:spLocks noGrp="1"/>
          </p:cNvSpPr>
          <p:nvPr>
            <p:ph type="sldNum" sz="quarter" idx="12"/>
          </p:nvPr>
        </p:nvSpPr>
        <p:spPr/>
        <p:txBody>
          <a:bodyPr/>
          <a:lstStyle/>
          <a:p>
            <a:fld id="{FBAECBC5-037A-4521-9382-C63208D07805}" type="slidenum">
              <a:rPr lang="en-GB" smtClean="0"/>
              <a:t>‹#›</a:t>
            </a:fld>
            <a:endParaRPr lang="en-GB"/>
          </a:p>
        </p:txBody>
      </p:sp>
    </p:spTree>
    <p:extLst>
      <p:ext uri="{BB962C8B-B14F-4D97-AF65-F5344CB8AC3E}">
        <p14:creationId xmlns:p14="http://schemas.microsoft.com/office/powerpoint/2010/main" val="1216556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7D2506-3415-D76F-2232-29C3F70612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0029EF5-652F-02A5-EBE3-484CC23429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9AEBF8-1BF0-17D3-F5D2-81FD22F091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91D4FE-48DC-4A3E-ADED-2B211461F203}" type="datetimeFigureOut">
              <a:rPr lang="en-GB" smtClean="0"/>
              <a:t>08/01/2024</a:t>
            </a:fld>
            <a:endParaRPr lang="en-GB"/>
          </a:p>
        </p:txBody>
      </p:sp>
      <p:sp>
        <p:nvSpPr>
          <p:cNvPr id="5" name="Footer Placeholder 4">
            <a:extLst>
              <a:ext uri="{FF2B5EF4-FFF2-40B4-BE49-F238E27FC236}">
                <a16:creationId xmlns:a16="http://schemas.microsoft.com/office/drawing/2014/main" id="{7456C7A7-3D9E-187F-EE1B-E0C5728FC3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52FF914-7648-88CE-BFF0-4043AD9864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AECBC5-037A-4521-9382-C63208D07805}" type="slidenum">
              <a:rPr lang="en-GB" smtClean="0"/>
              <a:t>‹#›</a:t>
            </a:fld>
            <a:endParaRPr lang="en-GB"/>
          </a:p>
        </p:txBody>
      </p:sp>
    </p:spTree>
    <p:extLst>
      <p:ext uri="{BB962C8B-B14F-4D97-AF65-F5344CB8AC3E}">
        <p14:creationId xmlns:p14="http://schemas.microsoft.com/office/powerpoint/2010/main" val="2144116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84085C-E5E6-59DF-0B63-7253AE76EB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CBCF4BA-A202-EC9C-3E5F-701C07D69F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1FAF19-91BB-7523-AB94-42BA41A3D1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1EB6BB-166E-4B35-A38E-3CAA1989DC37}" type="datetimeFigureOut">
              <a:rPr lang="en-GB" smtClean="0"/>
              <a:t>08/01/2024</a:t>
            </a:fld>
            <a:endParaRPr lang="en-GB"/>
          </a:p>
        </p:txBody>
      </p:sp>
      <p:sp>
        <p:nvSpPr>
          <p:cNvPr id="5" name="Footer Placeholder 4">
            <a:extLst>
              <a:ext uri="{FF2B5EF4-FFF2-40B4-BE49-F238E27FC236}">
                <a16:creationId xmlns:a16="http://schemas.microsoft.com/office/drawing/2014/main" id="{B336709B-1542-15C7-C929-7718BDED2E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82F7422-8F35-5036-42D7-5B5E7A0F16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AEBDA8-406B-4278-ADE3-D388A9A68766}" type="slidenum">
              <a:rPr lang="en-GB" smtClean="0"/>
              <a:t>‹#›</a:t>
            </a:fld>
            <a:endParaRPr lang="en-GB"/>
          </a:p>
        </p:txBody>
      </p:sp>
      <p:sp>
        <p:nvSpPr>
          <p:cNvPr id="7" name="Slide Number Placeholder 5">
            <a:extLst>
              <a:ext uri="{FF2B5EF4-FFF2-40B4-BE49-F238E27FC236}">
                <a16:creationId xmlns:a16="http://schemas.microsoft.com/office/drawing/2014/main" id="{CAE3F511-0340-B858-E8B4-5927CE3E6366}"/>
              </a:ext>
            </a:extLst>
          </p:cNvPr>
          <p:cNvSpPr txBox="1">
            <a:spLocks/>
          </p:cNvSpPr>
          <p:nvPr userDrawn="1"/>
        </p:nvSpPr>
        <p:spPr>
          <a:xfrm>
            <a:off x="8786283" y="6508751"/>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800"/>
          </a:p>
        </p:txBody>
      </p:sp>
    </p:spTree>
    <p:extLst>
      <p:ext uri="{BB962C8B-B14F-4D97-AF65-F5344CB8AC3E}">
        <p14:creationId xmlns:p14="http://schemas.microsoft.com/office/powerpoint/2010/main" val="371696669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theferret.scot/bin-lorry-crash-glasgow-braking/" TargetMode="External"/><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hyperlink" Target="https://freepngimg.com/png/76718-recycling-bin-waste-container-recycle-download-free-image" TargetMode="External"/><Relationship Id="rId7" Type="http://schemas.openxmlformats.org/officeDocument/2006/relationships/diagramQuickStyle" Target="../diagrams/quickStyle6.xm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6.png"/><Relationship Id="rId9" Type="http://schemas.microsoft.com/office/2007/relationships/diagramDrawing" Target="../diagrams/drawing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odfreephotos.com/other-photos/batteries-in-package.jpg.php" TargetMode="External"/><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hyperlink" Target="https://www.pexels.com/photo/assorted-plastic-bottles-802221/" TargetMode="External"/><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hyperlink" Target="https://www.publicdomainpictures.net/view-image.php?image=27013&amp;picture=street-sweeper" TargetMode="External"/><Relationship Id="rId7" Type="http://schemas.openxmlformats.org/officeDocument/2006/relationships/diagramQuickStyle" Target="../diagrams/quickStyle7.xml"/><Relationship Id="rId2" Type="http://schemas.openxmlformats.org/officeDocument/2006/relationships/image" Target="../media/image30.jpg"/><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6.png"/><Relationship Id="rId9" Type="http://schemas.microsoft.com/office/2007/relationships/diagramDrawing" Target="../diagrams/drawing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freeimageslive.co.uk/free_stock_image/litter-bin-jpg" TargetMode="External"/><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www.flickr.com/photos/pinkmoose/3162376811/" TargetMode="External"/><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6.png"/><Relationship Id="rId2" Type="http://schemas.openxmlformats.org/officeDocument/2006/relationships/diagramData" Target="../diagrams/data8.xml"/><Relationship Id="rId1" Type="http://schemas.openxmlformats.org/officeDocument/2006/relationships/slideLayout" Target="../slideLayouts/slideLayout2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6.png"/><Relationship Id="rId2" Type="http://schemas.openxmlformats.org/officeDocument/2006/relationships/diagramData" Target="../diagrams/data9.xml"/><Relationship Id="rId1" Type="http://schemas.openxmlformats.org/officeDocument/2006/relationships/slideLayout" Target="../slideLayouts/slideLayout2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6.png"/><Relationship Id="rId2" Type="http://schemas.openxmlformats.org/officeDocument/2006/relationships/diagramData" Target="../diagrams/data10.xml"/><Relationship Id="rId1" Type="http://schemas.openxmlformats.org/officeDocument/2006/relationships/slideLayout" Target="../slideLayouts/slideLayout20.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6.png"/><Relationship Id="rId2" Type="http://schemas.openxmlformats.org/officeDocument/2006/relationships/diagramData" Target="../diagrams/data11.xml"/><Relationship Id="rId1" Type="http://schemas.openxmlformats.org/officeDocument/2006/relationships/slideLayout" Target="../slideLayouts/slideLayout20.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6.png"/><Relationship Id="rId1" Type="http://schemas.openxmlformats.org/officeDocument/2006/relationships/slideLayout" Target="../slideLayouts/slideLayout20.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publicdomainpictures.net/view-image.php?image=10554" TargetMode="External"/><Relationship Id="rId2" Type="http://schemas.openxmlformats.org/officeDocument/2006/relationships/image" Target="../media/image33.jpg"/><Relationship Id="rId1" Type="http://schemas.openxmlformats.org/officeDocument/2006/relationships/slideLayout" Target="../slideLayouts/slideLayout26.xml"/><Relationship Id="rId5" Type="http://schemas.openxmlformats.org/officeDocument/2006/relationships/hyperlink" Target="http://opentextbc.ca/geology/chapter/14-4-groundwater-quality" TargetMode="Externa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hyperlink" Target="https://pxhere.com/en/photo/986918" TargetMode="External"/><Relationship Id="rId7" Type="http://schemas.openxmlformats.org/officeDocument/2006/relationships/diagramQuickStyle" Target="../diagrams/quickStyle5.xml"/><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6.png"/><Relationship Id="rId9" Type="http://schemas.microsoft.com/office/2007/relationships/diagramDrawing" Target="../diagrams/drawing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9C3458-D93C-49D6-BDF0-7D278AA2435C}"/>
              </a:ext>
            </a:extLst>
          </p:cNvPr>
          <p:cNvSpPr>
            <a:spLocks noGrp="1"/>
          </p:cNvSpPr>
          <p:nvPr>
            <p:ph sz="quarter" idx="11"/>
          </p:nvPr>
        </p:nvSpPr>
        <p:spPr>
          <a:xfrm>
            <a:off x="694540" y="4725218"/>
            <a:ext cx="7103533" cy="792163"/>
          </a:xfrm>
        </p:spPr>
        <p:txBody>
          <a:bodyPr>
            <a:normAutofit/>
          </a:bodyPr>
          <a:lstStyle/>
          <a:p>
            <a:r>
              <a:rPr lang="en-GB"/>
              <a:t>January 2024</a:t>
            </a:r>
            <a:endParaRPr lang="en-GB" dirty="0"/>
          </a:p>
        </p:txBody>
      </p:sp>
      <p:sp>
        <p:nvSpPr>
          <p:cNvPr id="7" name="Content Placeholder 6">
            <a:extLst>
              <a:ext uri="{FF2B5EF4-FFF2-40B4-BE49-F238E27FC236}">
                <a16:creationId xmlns:a16="http://schemas.microsoft.com/office/drawing/2014/main" id="{94503F27-27AD-4BD2-B7D6-FCD21AB63FD6}"/>
              </a:ext>
            </a:extLst>
          </p:cNvPr>
          <p:cNvSpPr>
            <a:spLocks noGrp="1"/>
          </p:cNvSpPr>
          <p:nvPr>
            <p:ph sz="quarter" idx="10"/>
          </p:nvPr>
        </p:nvSpPr>
        <p:spPr>
          <a:xfrm>
            <a:off x="683389" y="2649873"/>
            <a:ext cx="8147517" cy="1615928"/>
          </a:xfrm>
          <a:ln>
            <a:solidFill>
              <a:schemeClr val="bg1"/>
            </a:solidFill>
          </a:ln>
        </p:spPr>
        <p:txBody>
          <a:bodyPr anchor="ctr">
            <a:normAutofit fontScale="92500" lnSpcReduction="20000"/>
          </a:bodyPr>
          <a:lstStyle/>
          <a:p>
            <a:r>
              <a:rPr lang="en-US" dirty="0"/>
              <a:t>South Oxfordshire and Vale of White Horse:</a:t>
            </a:r>
          </a:p>
          <a:p>
            <a:r>
              <a:rPr lang="en-US" dirty="0"/>
              <a:t>Resident Views on Waste Management</a:t>
            </a:r>
          </a:p>
          <a:p>
            <a:r>
              <a:rPr lang="en-US" dirty="0"/>
              <a:t>Final Report</a:t>
            </a:r>
            <a:endParaRPr lang="en-GB" dirty="0"/>
          </a:p>
        </p:txBody>
      </p:sp>
      <p:pic>
        <p:nvPicPr>
          <p:cNvPr id="2" name="Content Placeholder 2" descr="Graphical user interface, text&#10;&#10;Description automatically generated">
            <a:extLst>
              <a:ext uri="{FF2B5EF4-FFF2-40B4-BE49-F238E27FC236}">
                <a16:creationId xmlns:a16="http://schemas.microsoft.com/office/drawing/2014/main" id="{3CC10B8F-52E3-EBC7-27D9-9F66306C18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8125" y="5486400"/>
            <a:ext cx="3458805" cy="874599"/>
          </a:xfrm>
          <a:prstGeom prst="rect">
            <a:avLst/>
          </a:prstGeom>
        </p:spPr>
      </p:pic>
      <p:sp>
        <p:nvSpPr>
          <p:cNvPr id="6" name="Rectangle 5">
            <a:extLst>
              <a:ext uri="{FF2B5EF4-FFF2-40B4-BE49-F238E27FC236}">
                <a16:creationId xmlns:a16="http://schemas.microsoft.com/office/drawing/2014/main" id="{26556B20-DAB8-08BA-C7E3-6B18710EEC85}"/>
              </a:ext>
            </a:extLst>
          </p:cNvPr>
          <p:cNvSpPr/>
          <p:nvPr/>
        </p:nvSpPr>
        <p:spPr>
          <a:xfrm>
            <a:off x="1" y="6255834"/>
            <a:ext cx="12522820" cy="7025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close-up of a logo&#10;&#10;Description automatically generated">
            <a:extLst>
              <a:ext uri="{FF2B5EF4-FFF2-40B4-BE49-F238E27FC236}">
                <a16:creationId xmlns:a16="http://schemas.microsoft.com/office/drawing/2014/main" id="{C1B332E9-EADC-A373-6C46-3542A7D28C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1764" y="390293"/>
            <a:ext cx="5492724" cy="1167594"/>
          </a:xfrm>
          <a:prstGeom prst="rect">
            <a:avLst/>
          </a:prstGeom>
        </p:spPr>
      </p:pic>
    </p:spTree>
    <p:extLst>
      <p:ext uri="{BB962C8B-B14F-4D97-AF65-F5344CB8AC3E}">
        <p14:creationId xmlns:p14="http://schemas.microsoft.com/office/powerpoint/2010/main" val="1547730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adroTexto 350">
            <a:extLst>
              <a:ext uri="{FF2B5EF4-FFF2-40B4-BE49-F238E27FC236}">
                <a16:creationId xmlns:a16="http://schemas.microsoft.com/office/drawing/2014/main" id="{EB85846B-B4DD-D346-BE0C-37F878C3F360}"/>
              </a:ext>
            </a:extLst>
          </p:cNvPr>
          <p:cNvSpPr txBox="1"/>
          <p:nvPr/>
        </p:nvSpPr>
        <p:spPr>
          <a:xfrm>
            <a:off x="4205958" y="519973"/>
            <a:ext cx="3780202" cy="707886"/>
          </a:xfrm>
          <a:prstGeom prst="rect">
            <a:avLst/>
          </a:prstGeom>
          <a:noFill/>
        </p:spPr>
        <p:txBody>
          <a:bodyPr wrap="none" rtlCol="0">
            <a:spAutoFit/>
          </a:bodyPr>
          <a:lstStyle/>
          <a:p>
            <a:pPr algn="ctr"/>
            <a:r>
              <a:rPr lang="en-US" sz="4000" b="1" dirty="0">
                <a:solidFill>
                  <a:schemeClr val="tx2"/>
                </a:solidFill>
                <a:latin typeface="Poppins" pitchFamily="2" charset="77"/>
                <a:ea typeface="Lato Heavy" charset="0"/>
                <a:cs typeface="Poppins" pitchFamily="2" charset="77"/>
              </a:rPr>
              <a:t>Views on bins</a:t>
            </a:r>
          </a:p>
        </p:txBody>
      </p:sp>
      <p:sp>
        <p:nvSpPr>
          <p:cNvPr id="45" name="CuadroTexto 351">
            <a:extLst>
              <a:ext uri="{FF2B5EF4-FFF2-40B4-BE49-F238E27FC236}">
                <a16:creationId xmlns:a16="http://schemas.microsoft.com/office/drawing/2014/main" id="{14CCF53B-4E8A-804A-9EAC-C1FF6A3EC7E9}"/>
              </a:ext>
            </a:extLst>
          </p:cNvPr>
          <p:cNvSpPr txBox="1"/>
          <p:nvPr/>
        </p:nvSpPr>
        <p:spPr>
          <a:xfrm>
            <a:off x="1324590" y="1470436"/>
            <a:ext cx="9570151" cy="369332"/>
          </a:xfrm>
          <a:prstGeom prst="rect">
            <a:avLst/>
          </a:prstGeom>
          <a:noFill/>
        </p:spPr>
        <p:txBody>
          <a:bodyPr wrap="square" rtlCol="0">
            <a:spAutoFit/>
          </a:bodyPr>
          <a:lstStyle/>
          <a:p>
            <a:pPr algn="ctr"/>
            <a:r>
              <a:rPr lang="en-US" dirty="0">
                <a:ea typeface="Lato Light" panose="020F0502020204030203" pitchFamily="34" charset="0"/>
                <a:cs typeface="Lato Light" panose="020F0502020204030203" pitchFamily="34" charset="0"/>
              </a:rPr>
              <a:t>This section covers key thoughts, issues and challenges people have around Kurbside collection</a:t>
            </a:r>
            <a:r>
              <a:rPr lang="en-US" sz="900" dirty="0">
                <a:ea typeface="Lato Light" panose="020F0502020204030203" pitchFamily="34" charset="0"/>
                <a:cs typeface="Lato Light" panose="020F0502020204030203" pitchFamily="34" charset="0"/>
              </a:rPr>
              <a:t>.</a:t>
            </a:r>
          </a:p>
        </p:txBody>
      </p:sp>
      <p:grpSp>
        <p:nvGrpSpPr>
          <p:cNvPr id="10" name="Group 9">
            <a:extLst>
              <a:ext uri="{FF2B5EF4-FFF2-40B4-BE49-F238E27FC236}">
                <a16:creationId xmlns:a16="http://schemas.microsoft.com/office/drawing/2014/main" id="{6E03570B-C4EE-9549-836C-A5CD568AB2A5}"/>
              </a:ext>
            </a:extLst>
          </p:cNvPr>
          <p:cNvGrpSpPr/>
          <p:nvPr/>
        </p:nvGrpSpPr>
        <p:grpSpPr>
          <a:xfrm>
            <a:off x="568713" y="2302725"/>
            <a:ext cx="10874604" cy="4388007"/>
            <a:chOff x="2245569" y="4959812"/>
            <a:chExt cx="19963736" cy="8776012"/>
          </a:xfrm>
        </p:grpSpPr>
        <p:sp>
          <p:nvSpPr>
            <p:cNvPr id="2" name="Rounded Rectangle 1">
              <a:extLst>
                <a:ext uri="{FF2B5EF4-FFF2-40B4-BE49-F238E27FC236}">
                  <a16:creationId xmlns:a16="http://schemas.microsoft.com/office/drawing/2014/main" id="{F5690F9E-FDCD-FB4B-A042-4A19641720B7}"/>
                </a:ext>
              </a:extLst>
            </p:cNvPr>
            <p:cNvSpPr/>
            <p:nvPr/>
          </p:nvSpPr>
          <p:spPr>
            <a:xfrm>
              <a:off x="2668306" y="4959812"/>
              <a:ext cx="3796376" cy="3796376"/>
            </a:xfrm>
            <a:prstGeom prst="roundRect">
              <a:avLst/>
            </a:prstGeom>
            <a:solidFill>
              <a:srgbClr val="E39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 name="Rounded Rectangle 30">
              <a:extLst>
                <a:ext uri="{FF2B5EF4-FFF2-40B4-BE49-F238E27FC236}">
                  <a16:creationId xmlns:a16="http://schemas.microsoft.com/office/drawing/2014/main" id="{2A8E9785-A701-2E49-A4CB-C566FD976BCE}"/>
                </a:ext>
              </a:extLst>
            </p:cNvPr>
            <p:cNvSpPr/>
            <p:nvPr/>
          </p:nvSpPr>
          <p:spPr>
            <a:xfrm>
              <a:off x="7749860" y="4959812"/>
              <a:ext cx="3796376" cy="3796376"/>
            </a:xfrm>
            <a:prstGeom prst="roundRect">
              <a:avLst/>
            </a:prstGeom>
            <a:solidFill>
              <a:srgbClr val="F32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Rounded Rectangle 31">
              <a:extLst>
                <a:ext uri="{FF2B5EF4-FFF2-40B4-BE49-F238E27FC236}">
                  <a16:creationId xmlns:a16="http://schemas.microsoft.com/office/drawing/2014/main" id="{F012E79D-DB77-E845-834F-68B7F0D73185}"/>
                </a:ext>
              </a:extLst>
            </p:cNvPr>
            <p:cNvSpPr/>
            <p:nvPr/>
          </p:nvSpPr>
          <p:spPr>
            <a:xfrm>
              <a:off x="12831414" y="4959812"/>
              <a:ext cx="3796376" cy="3796376"/>
            </a:xfrm>
            <a:prstGeom prst="roundRect">
              <a:avLst/>
            </a:prstGeom>
            <a:solidFill>
              <a:srgbClr val="6DD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 name="Rounded Rectangle 32">
              <a:extLst>
                <a:ext uri="{FF2B5EF4-FFF2-40B4-BE49-F238E27FC236}">
                  <a16:creationId xmlns:a16="http://schemas.microsoft.com/office/drawing/2014/main" id="{32F09AD2-774A-3B4D-9ABD-FCF6A1F4D7BB}"/>
                </a:ext>
              </a:extLst>
            </p:cNvPr>
            <p:cNvSpPr/>
            <p:nvPr/>
          </p:nvSpPr>
          <p:spPr>
            <a:xfrm>
              <a:off x="17912968" y="4959812"/>
              <a:ext cx="3796376" cy="3796376"/>
            </a:xfrm>
            <a:prstGeom prst="roundRect">
              <a:avLst/>
            </a:prstGeom>
            <a:solidFill>
              <a:srgbClr val="3AC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 name="CuadroTexto 395">
              <a:extLst>
                <a:ext uri="{FF2B5EF4-FFF2-40B4-BE49-F238E27FC236}">
                  <a16:creationId xmlns:a16="http://schemas.microsoft.com/office/drawing/2014/main" id="{A7DDF72F-ECD6-2945-89EE-B3A2792DFF2D}"/>
                </a:ext>
              </a:extLst>
            </p:cNvPr>
            <p:cNvSpPr txBox="1"/>
            <p:nvPr/>
          </p:nvSpPr>
          <p:spPr>
            <a:xfrm>
              <a:off x="2765524" y="6356186"/>
              <a:ext cx="3421630" cy="800220"/>
            </a:xfrm>
            <a:prstGeom prst="rect">
              <a:avLst/>
            </a:prstGeom>
            <a:noFill/>
          </p:spPr>
          <p:txBody>
            <a:bodyPr wrap="square" rtlCol="0">
              <a:spAutoFit/>
            </a:bodyPr>
            <a:lstStyle/>
            <a:p>
              <a:pPr algn="ctr"/>
              <a:r>
                <a:rPr lang="en-US" sz="2000" dirty="0">
                  <a:solidFill>
                    <a:schemeClr val="bg1"/>
                  </a:solidFill>
                  <a:ea typeface="Lato Semibold" panose="020F0502020204030203" pitchFamily="34" charset="0"/>
                  <a:cs typeface="Poppins Medium" pitchFamily="2" charset="77"/>
                </a:rPr>
                <a:t>Collection</a:t>
              </a:r>
            </a:p>
          </p:txBody>
        </p:sp>
        <p:sp>
          <p:nvSpPr>
            <p:cNvPr id="43" name="CuadroTexto 395">
              <a:extLst>
                <a:ext uri="{FF2B5EF4-FFF2-40B4-BE49-F238E27FC236}">
                  <a16:creationId xmlns:a16="http://schemas.microsoft.com/office/drawing/2014/main" id="{2F8A56C1-69F3-A948-B9AA-71EF82B45E03}"/>
                </a:ext>
              </a:extLst>
            </p:cNvPr>
            <p:cNvSpPr txBox="1"/>
            <p:nvPr/>
          </p:nvSpPr>
          <p:spPr>
            <a:xfrm>
              <a:off x="7913986" y="6088558"/>
              <a:ext cx="3421630" cy="1107996"/>
            </a:xfrm>
            <a:prstGeom prst="rect">
              <a:avLst/>
            </a:prstGeom>
            <a:noFill/>
          </p:spPr>
          <p:txBody>
            <a:bodyPr wrap="square" rtlCol="0">
              <a:spAutoFit/>
            </a:bodyPr>
            <a:lstStyle/>
            <a:p>
              <a:pPr algn="ctr"/>
              <a:r>
                <a:rPr lang="en-US" sz="2000" dirty="0">
                  <a:solidFill>
                    <a:schemeClr val="bg1"/>
                  </a:solidFill>
                  <a:ea typeface="Lato Semibold" panose="020F0502020204030203" pitchFamily="34" charset="0"/>
                  <a:cs typeface="Poppins Medium" pitchFamily="2" charset="77"/>
                </a:rPr>
                <a:t>Larger bins</a:t>
              </a:r>
              <a:r>
                <a:rPr lang="en-US" sz="3000" dirty="0">
                  <a:solidFill>
                    <a:schemeClr val="bg1"/>
                  </a:solidFill>
                  <a:ea typeface="Lato Semibold" panose="020F0502020204030203" pitchFamily="34" charset="0"/>
                  <a:cs typeface="Poppins Medium" pitchFamily="2" charset="77"/>
                </a:rPr>
                <a:t> </a:t>
              </a:r>
            </a:p>
          </p:txBody>
        </p:sp>
        <p:sp>
          <p:nvSpPr>
            <p:cNvPr id="48" name="CuadroTexto 395">
              <a:extLst>
                <a:ext uri="{FF2B5EF4-FFF2-40B4-BE49-F238E27FC236}">
                  <a16:creationId xmlns:a16="http://schemas.microsoft.com/office/drawing/2014/main" id="{9BECE1F2-8A77-A24A-A51B-EBF71C054453}"/>
                </a:ext>
              </a:extLst>
            </p:cNvPr>
            <p:cNvSpPr txBox="1"/>
            <p:nvPr/>
          </p:nvSpPr>
          <p:spPr>
            <a:xfrm>
              <a:off x="13017842" y="6311582"/>
              <a:ext cx="3421630" cy="800220"/>
            </a:xfrm>
            <a:prstGeom prst="rect">
              <a:avLst/>
            </a:prstGeom>
            <a:noFill/>
          </p:spPr>
          <p:txBody>
            <a:bodyPr wrap="square" rtlCol="0">
              <a:spAutoFit/>
            </a:bodyPr>
            <a:lstStyle/>
            <a:p>
              <a:pPr algn="ctr"/>
              <a:r>
                <a:rPr lang="en-US" sz="2000" dirty="0">
                  <a:solidFill>
                    <a:schemeClr val="bg1"/>
                  </a:solidFill>
                  <a:ea typeface="Lato Semibold" panose="020F0502020204030203" pitchFamily="34" charset="0"/>
                  <a:cs typeface="Poppins Medium" pitchFamily="2" charset="77"/>
                </a:rPr>
                <a:t>More bins</a:t>
              </a:r>
            </a:p>
          </p:txBody>
        </p:sp>
        <p:sp>
          <p:nvSpPr>
            <p:cNvPr id="51" name="CuadroTexto 395">
              <a:extLst>
                <a:ext uri="{FF2B5EF4-FFF2-40B4-BE49-F238E27FC236}">
                  <a16:creationId xmlns:a16="http://schemas.microsoft.com/office/drawing/2014/main" id="{432BBB83-1A2E-C24F-AA62-94247466B33A}"/>
                </a:ext>
              </a:extLst>
            </p:cNvPr>
            <p:cNvSpPr txBox="1"/>
            <p:nvPr/>
          </p:nvSpPr>
          <p:spPr>
            <a:xfrm>
              <a:off x="18144000" y="6333886"/>
              <a:ext cx="3421630" cy="800220"/>
            </a:xfrm>
            <a:prstGeom prst="rect">
              <a:avLst/>
            </a:prstGeom>
            <a:noFill/>
          </p:spPr>
          <p:txBody>
            <a:bodyPr wrap="square" rtlCol="0">
              <a:spAutoFit/>
            </a:bodyPr>
            <a:lstStyle/>
            <a:p>
              <a:pPr algn="ctr"/>
              <a:r>
                <a:rPr lang="en-US" sz="2000" dirty="0">
                  <a:solidFill>
                    <a:schemeClr val="bg1"/>
                  </a:solidFill>
                  <a:ea typeface="Lato Semibold" panose="020F0502020204030203" pitchFamily="34" charset="0"/>
                  <a:cs typeface="Poppins Medium" pitchFamily="2" charset="77"/>
                </a:rPr>
                <a:t>Sorting</a:t>
              </a:r>
            </a:p>
          </p:txBody>
        </p:sp>
        <p:sp>
          <p:nvSpPr>
            <p:cNvPr id="61" name="Rectangle 56">
              <a:extLst>
                <a:ext uri="{FF2B5EF4-FFF2-40B4-BE49-F238E27FC236}">
                  <a16:creationId xmlns:a16="http://schemas.microsoft.com/office/drawing/2014/main" id="{65785431-72E8-4A48-B866-A2D00401E750}"/>
                </a:ext>
              </a:extLst>
            </p:cNvPr>
            <p:cNvSpPr/>
            <p:nvPr/>
          </p:nvSpPr>
          <p:spPr>
            <a:xfrm>
              <a:off x="2245569" y="9145927"/>
              <a:ext cx="4299666" cy="3508651"/>
            </a:xfrm>
            <a:prstGeom prst="rect">
              <a:avLst/>
            </a:prstGeom>
          </p:spPr>
          <p:txBody>
            <a:bodyPr wrap="square">
              <a:spAutoFit/>
            </a:bodyPr>
            <a:lstStyle/>
            <a:p>
              <a:pPr algn="ctr"/>
              <a:r>
                <a:rPr lang="en-US" dirty="0">
                  <a:ea typeface="Lato Light" panose="020F0502020204030203" pitchFamily="34" charset="0"/>
                  <a:cs typeface="Lato Light" panose="020F0502020204030203" pitchFamily="34" charset="0"/>
                </a:rPr>
                <a:t>Residents feel they are at </a:t>
              </a:r>
              <a:r>
                <a:rPr lang="en-US" b="1" dirty="0">
                  <a:ea typeface="Lato Light" panose="020F0502020204030203" pitchFamily="34" charset="0"/>
                  <a:cs typeface="Lato Light" panose="020F0502020204030203" pitchFamily="34" charset="0"/>
                </a:rPr>
                <a:t>full capacity </a:t>
              </a:r>
              <a:r>
                <a:rPr lang="en-US" dirty="0">
                  <a:ea typeface="Lato Light" panose="020F0502020204030203" pitchFamily="34" charset="0"/>
                  <a:cs typeface="Lato Light" panose="020F0502020204030203" pitchFamily="34" charset="0"/>
                </a:rPr>
                <a:t>– especially larger households. Any reduced collection would not be popular</a:t>
              </a:r>
            </a:p>
          </p:txBody>
        </p:sp>
        <p:sp>
          <p:nvSpPr>
            <p:cNvPr id="64" name="Rectangle 56">
              <a:extLst>
                <a:ext uri="{FF2B5EF4-FFF2-40B4-BE49-F238E27FC236}">
                  <a16:creationId xmlns:a16="http://schemas.microsoft.com/office/drawing/2014/main" id="{6295DC11-728F-BD48-9EAD-B9CBEA795BC1}"/>
                </a:ext>
              </a:extLst>
            </p:cNvPr>
            <p:cNvSpPr/>
            <p:nvPr/>
          </p:nvSpPr>
          <p:spPr>
            <a:xfrm>
              <a:off x="6961524" y="9119177"/>
              <a:ext cx="5267079" cy="4616647"/>
            </a:xfrm>
            <a:prstGeom prst="rect">
              <a:avLst/>
            </a:prstGeom>
          </p:spPr>
          <p:txBody>
            <a:bodyPr wrap="square">
              <a:spAutoFit/>
            </a:bodyPr>
            <a:lstStyle/>
            <a:p>
              <a:pPr algn="ctr"/>
              <a:r>
                <a:rPr lang="en-US" dirty="0">
                  <a:ea typeface="Lato Light" panose="020F0502020204030203" pitchFamily="34" charset="0"/>
                  <a:cs typeface="Lato Light" panose="020F0502020204030203" pitchFamily="34" charset="0"/>
                </a:rPr>
                <a:t>Increasing bin size is </a:t>
              </a:r>
              <a:r>
                <a:rPr lang="en-US" b="1" dirty="0">
                  <a:ea typeface="Lato Light" panose="020F0502020204030203" pitchFamily="34" charset="0"/>
                  <a:cs typeface="Lato Light" panose="020F0502020204030203" pitchFamily="34" charset="0"/>
                </a:rPr>
                <a:t>not a popular</a:t>
              </a:r>
              <a:r>
                <a:rPr lang="en-US" dirty="0">
                  <a:ea typeface="Lato Light" panose="020F0502020204030203" pitchFamily="34" charset="0"/>
                  <a:cs typeface="Lato Light" panose="020F0502020204030203" pitchFamily="34" charset="0"/>
                </a:rPr>
                <a:t> alternative to current fortnightly collection.</a:t>
              </a:r>
            </a:p>
            <a:p>
              <a:pPr algn="ctr"/>
              <a:r>
                <a:rPr lang="en-US" dirty="0">
                  <a:ea typeface="Lato Light" panose="020F0502020204030203" pitchFamily="34" charset="0"/>
                  <a:cs typeface="Lato Light" panose="020F0502020204030203" pitchFamily="34" charset="0"/>
                </a:rPr>
                <a:t>Practical concerns regarding storage, movement, smell (food, dog waste &amp;  summer)</a:t>
              </a:r>
            </a:p>
          </p:txBody>
        </p:sp>
        <p:sp>
          <p:nvSpPr>
            <p:cNvPr id="68" name="Rectangle 56">
              <a:extLst>
                <a:ext uri="{FF2B5EF4-FFF2-40B4-BE49-F238E27FC236}">
                  <a16:creationId xmlns:a16="http://schemas.microsoft.com/office/drawing/2014/main" id="{AC91F3B2-F2AB-CA42-B9A8-A5ED9B5F874C}"/>
                </a:ext>
              </a:extLst>
            </p:cNvPr>
            <p:cNvSpPr/>
            <p:nvPr/>
          </p:nvSpPr>
          <p:spPr>
            <a:xfrm>
              <a:off x="12117587" y="9319899"/>
              <a:ext cx="5267081" cy="4062649"/>
            </a:xfrm>
            <a:prstGeom prst="rect">
              <a:avLst/>
            </a:prstGeom>
          </p:spPr>
          <p:txBody>
            <a:bodyPr wrap="square">
              <a:spAutoFit/>
            </a:bodyPr>
            <a:lstStyle/>
            <a:p>
              <a:pPr algn="ctr"/>
              <a:r>
                <a:rPr lang="en-US" dirty="0">
                  <a:ea typeface="Lato Light" panose="020F0502020204030203" pitchFamily="34" charset="0"/>
                  <a:cs typeface="Lato Light" panose="020F0502020204030203" pitchFamily="34" charset="0"/>
                </a:rPr>
                <a:t>More bins </a:t>
              </a:r>
            </a:p>
            <a:p>
              <a:pPr algn="ctr"/>
              <a:r>
                <a:rPr lang="en-US" dirty="0">
                  <a:ea typeface="Lato Light" panose="020F0502020204030203" pitchFamily="34" charset="0"/>
                  <a:cs typeface="Lato Light" panose="020F0502020204030203" pitchFamily="34" charset="0"/>
                </a:rPr>
                <a:t>unpopular. </a:t>
              </a:r>
              <a:r>
                <a:rPr lang="en-US" b="1" dirty="0">
                  <a:ea typeface="Lato Light" panose="020F0502020204030203" pitchFamily="34" charset="0"/>
                  <a:cs typeface="Lato Light" panose="020F0502020204030203" pitchFamily="34" charset="0"/>
                </a:rPr>
                <a:t>Confusion already existed </a:t>
              </a:r>
              <a:r>
                <a:rPr lang="en-US" dirty="0">
                  <a:ea typeface="Lato Light" panose="020F0502020204030203" pitchFamily="34" charset="0"/>
                  <a:cs typeface="Lato Light" panose="020F0502020204030203" pitchFamily="34" charset="0"/>
                </a:rPr>
                <a:t>regarding what goes where especially with children. Food waste was smelly. Additional space was also a barrier.</a:t>
              </a:r>
            </a:p>
          </p:txBody>
        </p:sp>
        <p:sp>
          <p:nvSpPr>
            <p:cNvPr id="70" name="Rectangle 56">
              <a:extLst>
                <a:ext uri="{FF2B5EF4-FFF2-40B4-BE49-F238E27FC236}">
                  <a16:creationId xmlns:a16="http://schemas.microsoft.com/office/drawing/2014/main" id="{9FE004CE-B53E-1A46-8432-BEB027D0B790}"/>
                </a:ext>
              </a:extLst>
            </p:cNvPr>
            <p:cNvSpPr/>
            <p:nvPr/>
          </p:nvSpPr>
          <p:spPr>
            <a:xfrm>
              <a:off x="17515053" y="9502767"/>
              <a:ext cx="4694252" cy="3508651"/>
            </a:xfrm>
            <a:prstGeom prst="rect">
              <a:avLst/>
            </a:prstGeom>
          </p:spPr>
          <p:txBody>
            <a:bodyPr wrap="square">
              <a:spAutoFit/>
            </a:bodyPr>
            <a:lstStyle/>
            <a:p>
              <a:pPr algn="ctr"/>
              <a:r>
                <a:rPr lang="en-US" dirty="0">
                  <a:ea typeface="Lato Light" panose="020F0502020204030203" pitchFamily="34" charset="0"/>
                  <a:cs typeface="Lato Light" panose="020F0502020204030203" pitchFamily="34" charset="0"/>
                </a:rPr>
                <a:t>More responsibility on households to sort waste was unpopular.</a:t>
              </a:r>
            </a:p>
            <a:p>
              <a:pPr algn="ctr"/>
              <a:r>
                <a:rPr lang="en-US" b="1" dirty="0">
                  <a:ea typeface="Lato Light" panose="020F0502020204030203" pitchFamily="34" charset="0"/>
                  <a:cs typeface="Lato Light" panose="020F0502020204030203" pitchFamily="34" charset="0"/>
                </a:rPr>
                <a:t>Concerns this would demotivate </a:t>
              </a:r>
              <a:r>
                <a:rPr lang="en-US" dirty="0">
                  <a:ea typeface="Lato Light" panose="020F0502020204030203" pitchFamily="34" charset="0"/>
                  <a:cs typeface="Lato Light" panose="020F0502020204030203" pitchFamily="34" charset="0"/>
                </a:rPr>
                <a:t>and frustrate people. </a:t>
              </a:r>
            </a:p>
          </p:txBody>
        </p:sp>
      </p:grpSp>
    </p:spTree>
    <p:extLst>
      <p:ext uri="{BB962C8B-B14F-4D97-AF65-F5344CB8AC3E}">
        <p14:creationId xmlns:p14="http://schemas.microsoft.com/office/powerpoint/2010/main" val="1839252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881FC20B-C074-F4DA-7253-64F2FB8D714B}"/>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7796" b="7796"/>
          <a:stretch/>
        </p:blipFill>
        <p:spPr>
          <a:xfrm>
            <a:off x="-7853" y="10"/>
            <a:ext cx="12191980" cy="6857990"/>
          </a:xfrm>
          <a:prstGeom prst="rect">
            <a:avLst/>
          </a:prstGeom>
          <a:effectLst>
            <a:reflection blurRad="127000" stA="45000" endPos="65000" dist="50800" dir="5400000" sy="-100000" algn="bl" rotWithShape="0"/>
          </a:effectLst>
        </p:spPr>
      </p:pic>
      <p:sp>
        <p:nvSpPr>
          <p:cNvPr id="2" name="Title 1">
            <a:extLst>
              <a:ext uri="{FF2B5EF4-FFF2-40B4-BE49-F238E27FC236}">
                <a16:creationId xmlns:a16="http://schemas.microsoft.com/office/drawing/2014/main" id="{4AFFE60E-E253-F8BE-8D27-017BB1945B6E}"/>
              </a:ext>
            </a:extLst>
          </p:cNvPr>
          <p:cNvSpPr>
            <a:spLocks noGrp="1"/>
          </p:cNvSpPr>
          <p:nvPr>
            <p:ph type="title"/>
          </p:nvPr>
        </p:nvSpPr>
        <p:spPr>
          <a:xfrm>
            <a:off x="838200" y="365125"/>
            <a:ext cx="6688873" cy="1207197"/>
          </a:xfrm>
          <a:solidFill>
            <a:schemeClr val="bg1">
              <a:lumMod val="65000"/>
            </a:schemeClr>
          </a:solidFill>
        </p:spPr>
        <p:txBody>
          <a:bodyPr vert="horz" lIns="91440" tIns="45720" rIns="91440" bIns="45720" rtlCol="0">
            <a:normAutofit/>
          </a:bodyPr>
          <a:lstStyle/>
          <a:p>
            <a:r>
              <a:rPr lang="en-US" b="1" dirty="0">
                <a:solidFill>
                  <a:schemeClr val="bg1"/>
                </a:solidFill>
              </a:rPr>
              <a:t>Kerbside Collection</a:t>
            </a:r>
          </a:p>
        </p:txBody>
      </p:sp>
      <p:pic>
        <p:nvPicPr>
          <p:cNvPr id="8" name="Picture 7" descr="A picture containing logo&#10;&#10;Description automatically generated">
            <a:extLst>
              <a:ext uri="{FF2B5EF4-FFF2-40B4-BE49-F238E27FC236}">
                <a16:creationId xmlns:a16="http://schemas.microsoft.com/office/drawing/2014/main" id="{1DBD6358-9085-AC6A-2545-1A6844891B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7940" y="6134063"/>
            <a:ext cx="1981302" cy="723937"/>
          </a:xfrm>
          <a:prstGeom prst="rect">
            <a:avLst/>
          </a:prstGeom>
        </p:spPr>
      </p:pic>
      <p:sp>
        <p:nvSpPr>
          <p:cNvPr id="36" name="Speech Bubble: Rectangle with Corners Rounded 35">
            <a:extLst>
              <a:ext uri="{FF2B5EF4-FFF2-40B4-BE49-F238E27FC236}">
                <a16:creationId xmlns:a16="http://schemas.microsoft.com/office/drawing/2014/main" id="{DEC04C0B-8498-6B77-2117-C70C986C1770}"/>
              </a:ext>
            </a:extLst>
          </p:cNvPr>
          <p:cNvSpPr/>
          <p:nvPr/>
        </p:nvSpPr>
        <p:spPr>
          <a:xfrm>
            <a:off x="457880" y="1784682"/>
            <a:ext cx="2329925" cy="2040185"/>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Every week I have to literally climb in our bin to try and get more in… we’re full  </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[Male, 50s]</a:t>
            </a:r>
            <a:endParaRPr lang="en-GB" dirty="0">
              <a:solidFill>
                <a:schemeClr val="tx1"/>
              </a:solidFill>
            </a:endParaRPr>
          </a:p>
        </p:txBody>
      </p:sp>
      <p:sp>
        <p:nvSpPr>
          <p:cNvPr id="4" name="Speech Bubble: Rectangle with Corners Rounded 3">
            <a:extLst>
              <a:ext uri="{FF2B5EF4-FFF2-40B4-BE49-F238E27FC236}">
                <a16:creationId xmlns:a16="http://schemas.microsoft.com/office/drawing/2014/main" id="{C0F3EB0D-D367-FBDB-FBF4-AB06B2B1A54F}"/>
              </a:ext>
            </a:extLst>
          </p:cNvPr>
          <p:cNvSpPr/>
          <p:nvPr/>
        </p:nvSpPr>
        <p:spPr>
          <a:xfrm>
            <a:off x="3601845" y="4003288"/>
            <a:ext cx="5386039" cy="1918012"/>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 don’t think bigger bins wouldn’t work… they are quite heavy to move now so people might struggle taking it down the drive. Also, our bin is under the window and fits nicely, a bigger bin wouldn’t fit there </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Female 40s]</a:t>
            </a:r>
            <a:endParaRPr lang="en-GB" dirty="0">
              <a:solidFill>
                <a:schemeClr val="tx1"/>
              </a:solidFill>
            </a:endParaRPr>
          </a:p>
        </p:txBody>
      </p:sp>
      <p:sp>
        <p:nvSpPr>
          <p:cNvPr id="6" name="Speech Bubble: Rectangle with Corners Rounded 5">
            <a:extLst>
              <a:ext uri="{FF2B5EF4-FFF2-40B4-BE49-F238E27FC236}">
                <a16:creationId xmlns:a16="http://schemas.microsoft.com/office/drawing/2014/main" id="{89546F3E-0245-C1B2-0997-35111CBB28F2}"/>
              </a:ext>
            </a:extLst>
          </p:cNvPr>
          <p:cNvSpPr/>
          <p:nvPr/>
        </p:nvSpPr>
        <p:spPr>
          <a:xfrm>
            <a:off x="398407" y="4211930"/>
            <a:ext cx="2300189" cy="2066205"/>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 were really pleased when we moved here as the bins are so much better </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[Female, 30s]</a:t>
            </a:r>
            <a:endParaRPr lang="en-GB" dirty="0">
              <a:solidFill>
                <a:schemeClr val="tx1"/>
              </a:solidFill>
            </a:endParaRPr>
          </a:p>
        </p:txBody>
      </p:sp>
      <p:sp>
        <p:nvSpPr>
          <p:cNvPr id="7" name="Speech Bubble: Rectangle with Corners Rounded 6">
            <a:extLst>
              <a:ext uri="{FF2B5EF4-FFF2-40B4-BE49-F238E27FC236}">
                <a16:creationId xmlns:a16="http://schemas.microsoft.com/office/drawing/2014/main" id="{ED54CD95-D339-4995-1420-28D78F225550}"/>
              </a:ext>
            </a:extLst>
          </p:cNvPr>
          <p:cNvSpPr/>
          <p:nvPr/>
        </p:nvSpPr>
        <p:spPr>
          <a:xfrm>
            <a:off x="9634655" y="617521"/>
            <a:ext cx="2308302" cy="2337552"/>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I’ll be honest with you, I only used the food waste bin once. It was horrible and smelled</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[Male, 40s]</a:t>
            </a:r>
            <a:endParaRPr lang="en-GB" dirty="0">
              <a:solidFill>
                <a:schemeClr val="tx1"/>
              </a:solidFill>
            </a:endParaRPr>
          </a:p>
        </p:txBody>
      </p:sp>
      <p:sp>
        <p:nvSpPr>
          <p:cNvPr id="11" name="Speech Bubble: Rectangle with Corners Rounded 10">
            <a:extLst>
              <a:ext uri="{FF2B5EF4-FFF2-40B4-BE49-F238E27FC236}">
                <a16:creationId xmlns:a16="http://schemas.microsoft.com/office/drawing/2014/main" id="{C1593A4A-031B-5AD4-2D89-9E22233A019F}"/>
              </a:ext>
            </a:extLst>
          </p:cNvPr>
          <p:cNvSpPr/>
          <p:nvPr/>
        </p:nvSpPr>
        <p:spPr>
          <a:xfrm>
            <a:off x="3211551" y="1806984"/>
            <a:ext cx="6077415" cy="1750255"/>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 don’t have a brown bin as its expensive and I don’t think our garden rubbish warrants it .. We tend to just put it in general waste </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[Female, 30s]</a:t>
            </a:r>
            <a:endParaRPr lang="en-GB" dirty="0">
              <a:solidFill>
                <a:schemeClr val="tx1"/>
              </a:solidFill>
            </a:endParaRPr>
          </a:p>
        </p:txBody>
      </p:sp>
      <p:sp>
        <p:nvSpPr>
          <p:cNvPr id="12" name="Speech Bubble: Rectangle with Corners Rounded 11">
            <a:extLst>
              <a:ext uri="{FF2B5EF4-FFF2-40B4-BE49-F238E27FC236}">
                <a16:creationId xmlns:a16="http://schemas.microsoft.com/office/drawing/2014/main" id="{7458E909-3D63-F532-862D-78894C695BA9}"/>
              </a:ext>
            </a:extLst>
          </p:cNvPr>
          <p:cNvSpPr/>
          <p:nvPr/>
        </p:nvSpPr>
        <p:spPr>
          <a:xfrm>
            <a:off x="9634654" y="3490330"/>
            <a:ext cx="2338041" cy="2070409"/>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More bins would put people off, they’d just put it in the big bin </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[Female, 60s]</a:t>
            </a:r>
            <a:endParaRPr lang="en-GB" dirty="0">
              <a:solidFill>
                <a:schemeClr val="tx1"/>
              </a:solidFill>
            </a:endParaRPr>
          </a:p>
        </p:txBody>
      </p:sp>
      <p:sp>
        <p:nvSpPr>
          <p:cNvPr id="13" name="TextBox 12">
            <a:extLst>
              <a:ext uri="{FF2B5EF4-FFF2-40B4-BE49-F238E27FC236}">
                <a16:creationId xmlns:a16="http://schemas.microsoft.com/office/drawing/2014/main" id="{2814BB93-9CBD-5CDD-D7D0-67970A78BB16}"/>
              </a:ext>
            </a:extLst>
          </p:cNvPr>
          <p:cNvSpPr txBox="1"/>
          <p:nvPr/>
        </p:nvSpPr>
        <p:spPr>
          <a:xfrm>
            <a:off x="-7853" y="6858000"/>
            <a:ext cx="12191980" cy="230832"/>
          </a:xfrm>
          <a:prstGeom prst="rect">
            <a:avLst/>
          </a:prstGeom>
          <a:noFill/>
        </p:spPr>
        <p:txBody>
          <a:bodyPr wrap="square" rtlCol="0">
            <a:spAutoFit/>
          </a:bodyPr>
          <a:lstStyle/>
          <a:p>
            <a:r>
              <a:rPr lang="en-GB" sz="900">
                <a:hlinkClick r:id="rId3" tooltip="https://theferret.scot/bin-lorry-crash-glasgow-braking/"/>
              </a:rPr>
              <a:t>This Photo</a:t>
            </a:r>
            <a:r>
              <a:rPr lang="en-GB" sz="900"/>
              <a:t> by Unknown Author is licensed under </a:t>
            </a:r>
            <a:r>
              <a:rPr lang="en-GB" sz="900">
                <a:hlinkClick r:id="rId5" tooltip="https://creativecommons.org/licenses/by-sa/3.0/"/>
              </a:rPr>
              <a:t>CC BY-SA</a:t>
            </a:r>
            <a:endParaRPr lang="en-GB" sz="900"/>
          </a:p>
        </p:txBody>
      </p:sp>
    </p:spTree>
    <p:extLst>
      <p:ext uri="{BB962C8B-B14F-4D97-AF65-F5344CB8AC3E}">
        <p14:creationId xmlns:p14="http://schemas.microsoft.com/office/powerpoint/2010/main" val="2822430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256EE7-005C-9193-BF63-7D68E4AA7F48}"/>
              </a:ext>
            </a:extLst>
          </p:cNvPr>
          <p:cNvSpPr>
            <a:spLocks noGrp="1"/>
          </p:cNvSpPr>
          <p:nvPr>
            <p:ph type="title"/>
          </p:nvPr>
        </p:nvSpPr>
        <p:spPr>
          <a:xfrm>
            <a:off x="1137033" y="670559"/>
            <a:ext cx="4683321" cy="2148841"/>
          </a:xfrm>
        </p:spPr>
        <p:txBody>
          <a:bodyPr anchor="t">
            <a:normAutofit/>
          </a:bodyPr>
          <a:lstStyle/>
          <a:p>
            <a:r>
              <a:rPr lang="en-US" dirty="0"/>
              <a:t>Recycling</a:t>
            </a:r>
            <a:endParaRPr lang="en-GB" dirty="0"/>
          </a:p>
        </p:txBody>
      </p:sp>
      <p:pic>
        <p:nvPicPr>
          <p:cNvPr id="4" name="Picture 3">
            <a:extLst>
              <a:ext uri="{FF2B5EF4-FFF2-40B4-BE49-F238E27FC236}">
                <a16:creationId xmlns:a16="http://schemas.microsoft.com/office/drawing/2014/main" id="{7C5FDC05-C678-21BE-CAA7-61F10C88AD6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7013" r="-2" b="27009"/>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pic>
        <p:nvPicPr>
          <p:cNvPr id="12" name="Picture 11" descr="A picture containing logo&#10;&#10;Description automatically generated">
            <a:extLst>
              <a:ext uri="{FF2B5EF4-FFF2-40B4-BE49-F238E27FC236}">
                <a16:creationId xmlns:a16="http://schemas.microsoft.com/office/drawing/2014/main" id="{0FBCA057-7051-D23C-3022-7E6F366B7A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0698" y="6134063"/>
            <a:ext cx="1981302" cy="723937"/>
          </a:xfrm>
          <a:prstGeom prst="rect">
            <a:avLst/>
          </a:prstGeom>
        </p:spPr>
      </p:pic>
      <p:graphicFrame>
        <p:nvGraphicFramePr>
          <p:cNvPr id="18" name="Content Placeholder 2">
            <a:extLst>
              <a:ext uri="{FF2B5EF4-FFF2-40B4-BE49-F238E27FC236}">
                <a16:creationId xmlns:a16="http://schemas.microsoft.com/office/drawing/2014/main" id="{57D7B905-C1BA-C2DB-089B-188150277396}"/>
              </a:ext>
            </a:extLst>
          </p:cNvPr>
          <p:cNvGraphicFramePr>
            <a:graphicFrameLocks/>
          </p:cNvGraphicFramePr>
          <p:nvPr>
            <p:extLst>
              <p:ext uri="{D42A27DB-BD31-4B8C-83A1-F6EECF244321}">
                <p14:modId xmlns:p14="http://schemas.microsoft.com/office/powerpoint/2010/main" val="726072929"/>
              </p:ext>
            </p:extLst>
          </p:nvPr>
        </p:nvGraphicFramePr>
        <p:xfrm>
          <a:off x="6033523" y="1455938"/>
          <a:ext cx="5605102" cy="483854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900527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adroTexto 350">
            <a:extLst>
              <a:ext uri="{FF2B5EF4-FFF2-40B4-BE49-F238E27FC236}">
                <a16:creationId xmlns:a16="http://schemas.microsoft.com/office/drawing/2014/main" id="{EB85846B-B4DD-D346-BE0C-37F878C3F360}"/>
              </a:ext>
            </a:extLst>
          </p:cNvPr>
          <p:cNvSpPr txBox="1"/>
          <p:nvPr/>
        </p:nvSpPr>
        <p:spPr>
          <a:xfrm>
            <a:off x="3533500" y="511095"/>
            <a:ext cx="5125121" cy="707886"/>
          </a:xfrm>
          <a:prstGeom prst="rect">
            <a:avLst/>
          </a:prstGeom>
          <a:noFill/>
        </p:spPr>
        <p:txBody>
          <a:bodyPr wrap="none" rtlCol="0">
            <a:spAutoFit/>
          </a:bodyPr>
          <a:lstStyle/>
          <a:p>
            <a:pPr algn="ctr"/>
            <a:r>
              <a:rPr lang="en-US" sz="4000" b="1" dirty="0">
                <a:solidFill>
                  <a:schemeClr val="tx2"/>
                </a:solidFill>
                <a:latin typeface="Poppins" pitchFamily="2" charset="77"/>
                <a:ea typeface="Lato Heavy" charset="0"/>
                <a:cs typeface="Poppins" pitchFamily="2" charset="77"/>
              </a:rPr>
              <a:t>Views on recycling</a:t>
            </a:r>
          </a:p>
        </p:txBody>
      </p:sp>
      <p:sp>
        <p:nvSpPr>
          <p:cNvPr id="45" name="CuadroTexto 351">
            <a:extLst>
              <a:ext uri="{FF2B5EF4-FFF2-40B4-BE49-F238E27FC236}">
                <a16:creationId xmlns:a16="http://schemas.microsoft.com/office/drawing/2014/main" id="{14CCF53B-4E8A-804A-9EAC-C1FF6A3EC7E9}"/>
              </a:ext>
            </a:extLst>
          </p:cNvPr>
          <p:cNvSpPr txBox="1"/>
          <p:nvPr/>
        </p:nvSpPr>
        <p:spPr>
          <a:xfrm>
            <a:off x="1335741" y="1370075"/>
            <a:ext cx="9570151" cy="646331"/>
          </a:xfrm>
          <a:prstGeom prst="rect">
            <a:avLst/>
          </a:prstGeom>
          <a:noFill/>
        </p:spPr>
        <p:txBody>
          <a:bodyPr wrap="square" rtlCol="0">
            <a:spAutoFit/>
          </a:bodyPr>
          <a:lstStyle/>
          <a:p>
            <a:pPr algn="ctr"/>
            <a:r>
              <a:rPr lang="en-US" dirty="0">
                <a:ea typeface="Lato Light" panose="020F0502020204030203" pitchFamily="34" charset="0"/>
                <a:cs typeface="Lato Light" panose="020F0502020204030203" pitchFamily="34" charset="0"/>
              </a:rPr>
              <a:t>This section</a:t>
            </a:r>
            <a:r>
              <a:rPr lang="en-US" strike="sngStrike" dirty="0">
                <a:solidFill>
                  <a:srgbClr val="FF0000"/>
                </a:solidFill>
                <a:ea typeface="Lato Light" panose="020F0502020204030203" pitchFamily="34" charset="0"/>
                <a:cs typeface="Lato Light" panose="020F0502020204030203" pitchFamily="34" charset="0"/>
              </a:rPr>
              <a:t>s</a:t>
            </a:r>
            <a:r>
              <a:rPr lang="en-US" dirty="0">
                <a:ea typeface="Lato Light" panose="020F0502020204030203" pitchFamily="34" charset="0"/>
                <a:cs typeface="Lato Light" panose="020F0502020204030203" pitchFamily="34" charset="0"/>
              </a:rPr>
              <a:t> draws on the key issues raised in relation to the practicalities, motivations and barriers regarding household recycling</a:t>
            </a:r>
            <a:endParaRPr lang="en-US" sz="900" dirty="0">
              <a:ea typeface="Lato Light" panose="020F0502020204030203" pitchFamily="34" charset="0"/>
              <a:cs typeface="Lato Light" panose="020F0502020204030203" pitchFamily="34" charset="0"/>
            </a:endParaRPr>
          </a:p>
        </p:txBody>
      </p:sp>
      <p:grpSp>
        <p:nvGrpSpPr>
          <p:cNvPr id="10" name="Group 9">
            <a:extLst>
              <a:ext uri="{FF2B5EF4-FFF2-40B4-BE49-F238E27FC236}">
                <a16:creationId xmlns:a16="http://schemas.microsoft.com/office/drawing/2014/main" id="{6E03570B-C4EE-9549-836C-A5CD568AB2A5}"/>
              </a:ext>
            </a:extLst>
          </p:cNvPr>
          <p:cNvGrpSpPr/>
          <p:nvPr/>
        </p:nvGrpSpPr>
        <p:grpSpPr>
          <a:xfrm>
            <a:off x="664344" y="2369632"/>
            <a:ext cx="10761322" cy="4146685"/>
            <a:chOff x="2375682" y="4959812"/>
            <a:chExt cx="19709869" cy="8293368"/>
          </a:xfrm>
        </p:grpSpPr>
        <p:sp>
          <p:nvSpPr>
            <p:cNvPr id="2" name="Rounded Rectangle 1">
              <a:extLst>
                <a:ext uri="{FF2B5EF4-FFF2-40B4-BE49-F238E27FC236}">
                  <a16:creationId xmlns:a16="http://schemas.microsoft.com/office/drawing/2014/main" id="{F5690F9E-FDCD-FB4B-A042-4A19641720B7}"/>
                </a:ext>
              </a:extLst>
            </p:cNvPr>
            <p:cNvSpPr/>
            <p:nvPr/>
          </p:nvSpPr>
          <p:spPr>
            <a:xfrm>
              <a:off x="2668306" y="4959812"/>
              <a:ext cx="3796376" cy="3796376"/>
            </a:xfrm>
            <a:prstGeom prst="roundRect">
              <a:avLst/>
            </a:prstGeom>
            <a:solidFill>
              <a:srgbClr val="E39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 name="Rounded Rectangle 30">
              <a:extLst>
                <a:ext uri="{FF2B5EF4-FFF2-40B4-BE49-F238E27FC236}">
                  <a16:creationId xmlns:a16="http://schemas.microsoft.com/office/drawing/2014/main" id="{2A8E9785-A701-2E49-A4CB-C566FD976BCE}"/>
                </a:ext>
              </a:extLst>
            </p:cNvPr>
            <p:cNvSpPr/>
            <p:nvPr/>
          </p:nvSpPr>
          <p:spPr>
            <a:xfrm>
              <a:off x="7749860" y="4959812"/>
              <a:ext cx="3796376" cy="3796376"/>
            </a:xfrm>
            <a:prstGeom prst="roundRect">
              <a:avLst/>
            </a:prstGeom>
            <a:solidFill>
              <a:srgbClr val="F32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Rounded Rectangle 31">
              <a:extLst>
                <a:ext uri="{FF2B5EF4-FFF2-40B4-BE49-F238E27FC236}">
                  <a16:creationId xmlns:a16="http://schemas.microsoft.com/office/drawing/2014/main" id="{F012E79D-DB77-E845-834F-68B7F0D73185}"/>
                </a:ext>
              </a:extLst>
            </p:cNvPr>
            <p:cNvSpPr/>
            <p:nvPr/>
          </p:nvSpPr>
          <p:spPr>
            <a:xfrm>
              <a:off x="12831414" y="4959812"/>
              <a:ext cx="3796376" cy="3796376"/>
            </a:xfrm>
            <a:prstGeom prst="roundRect">
              <a:avLst/>
            </a:prstGeom>
            <a:solidFill>
              <a:srgbClr val="6DD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 name="Rounded Rectangle 32">
              <a:extLst>
                <a:ext uri="{FF2B5EF4-FFF2-40B4-BE49-F238E27FC236}">
                  <a16:creationId xmlns:a16="http://schemas.microsoft.com/office/drawing/2014/main" id="{32F09AD2-774A-3B4D-9ABD-FCF6A1F4D7BB}"/>
                </a:ext>
              </a:extLst>
            </p:cNvPr>
            <p:cNvSpPr/>
            <p:nvPr/>
          </p:nvSpPr>
          <p:spPr>
            <a:xfrm>
              <a:off x="17912968" y="4959812"/>
              <a:ext cx="3796376" cy="3796376"/>
            </a:xfrm>
            <a:prstGeom prst="roundRect">
              <a:avLst/>
            </a:prstGeom>
            <a:solidFill>
              <a:srgbClr val="3AC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 name="CuadroTexto 395">
              <a:extLst>
                <a:ext uri="{FF2B5EF4-FFF2-40B4-BE49-F238E27FC236}">
                  <a16:creationId xmlns:a16="http://schemas.microsoft.com/office/drawing/2014/main" id="{A7DDF72F-ECD6-2945-89EE-B3A2792DFF2D}"/>
                </a:ext>
              </a:extLst>
            </p:cNvPr>
            <p:cNvSpPr txBox="1"/>
            <p:nvPr/>
          </p:nvSpPr>
          <p:spPr>
            <a:xfrm>
              <a:off x="2650812" y="6356186"/>
              <a:ext cx="3769112" cy="800220"/>
            </a:xfrm>
            <a:prstGeom prst="rect">
              <a:avLst/>
            </a:prstGeom>
            <a:noFill/>
          </p:spPr>
          <p:txBody>
            <a:bodyPr wrap="square" rtlCol="0">
              <a:spAutoFit/>
            </a:bodyPr>
            <a:lstStyle/>
            <a:p>
              <a:pPr algn="ctr"/>
              <a:r>
                <a:rPr lang="en-US" sz="2000" dirty="0">
                  <a:solidFill>
                    <a:schemeClr val="bg1"/>
                  </a:solidFill>
                  <a:ea typeface="Lato Semibold" panose="020F0502020204030203" pitchFamily="34" charset="0"/>
                  <a:cs typeface="Poppins Medium" pitchFamily="2" charset="77"/>
                </a:rPr>
                <a:t>Convenience</a:t>
              </a:r>
            </a:p>
          </p:txBody>
        </p:sp>
        <p:sp>
          <p:nvSpPr>
            <p:cNvPr id="43" name="CuadroTexto 395">
              <a:extLst>
                <a:ext uri="{FF2B5EF4-FFF2-40B4-BE49-F238E27FC236}">
                  <a16:creationId xmlns:a16="http://schemas.microsoft.com/office/drawing/2014/main" id="{2F8A56C1-69F3-A948-B9AA-71EF82B45E03}"/>
                </a:ext>
              </a:extLst>
            </p:cNvPr>
            <p:cNvSpPr txBox="1"/>
            <p:nvPr/>
          </p:nvSpPr>
          <p:spPr>
            <a:xfrm>
              <a:off x="7958590" y="6266976"/>
              <a:ext cx="3421630" cy="800220"/>
            </a:xfrm>
            <a:prstGeom prst="rect">
              <a:avLst/>
            </a:prstGeom>
            <a:noFill/>
          </p:spPr>
          <p:txBody>
            <a:bodyPr wrap="square" rtlCol="0">
              <a:spAutoFit/>
            </a:bodyPr>
            <a:lstStyle/>
            <a:p>
              <a:pPr algn="ctr"/>
              <a:r>
                <a:rPr lang="en-US" sz="2000" dirty="0">
                  <a:solidFill>
                    <a:schemeClr val="bg1"/>
                  </a:solidFill>
                  <a:ea typeface="Lato Semibold" panose="020F0502020204030203" pitchFamily="34" charset="0"/>
                  <a:cs typeface="Poppins Medium" pitchFamily="2" charset="77"/>
                </a:rPr>
                <a:t>Awareness</a:t>
              </a:r>
              <a:endParaRPr lang="en-US" sz="3000" dirty="0">
                <a:solidFill>
                  <a:schemeClr val="bg1"/>
                </a:solidFill>
                <a:ea typeface="Lato Semibold" panose="020F0502020204030203" pitchFamily="34" charset="0"/>
                <a:cs typeface="Poppins Medium" pitchFamily="2" charset="77"/>
              </a:endParaRPr>
            </a:p>
          </p:txBody>
        </p:sp>
        <p:sp>
          <p:nvSpPr>
            <p:cNvPr id="48" name="CuadroTexto 395">
              <a:extLst>
                <a:ext uri="{FF2B5EF4-FFF2-40B4-BE49-F238E27FC236}">
                  <a16:creationId xmlns:a16="http://schemas.microsoft.com/office/drawing/2014/main" id="{9BECE1F2-8A77-A24A-A51B-EBF71C054453}"/>
                </a:ext>
              </a:extLst>
            </p:cNvPr>
            <p:cNvSpPr txBox="1"/>
            <p:nvPr/>
          </p:nvSpPr>
          <p:spPr>
            <a:xfrm>
              <a:off x="12686910" y="6311582"/>
              <a:ext cx="3925230" cy="800220"/>
            </a:xfrm>
            <a:prstGeom prst="rect">
              <a:avLst/>
            </a:prstGeom>
            <a:noFill/>
          </p:spPr>
          <p:txBody>
            <a:bodyPr wrap="square" rtlCol="0">
              <a:spAutoFit/>
            </a:bodyPr>
            <a:lstStyle/>
            <a:p>
              <a:pPr algn="ctr"/>
              <a:r>
                <a:rPr lang="en-US" sz="2000" dirty="0">
                  <a:solidFill>
                    <a:schemeClr val="bg1"/>
                  </a:solidFill>
                  <a:ea typeface="Lato Semibold" panose="020F0502020204030203" pitchFamily="34" charset="0"/>
                  <a:cs typeface="Poppins Medium" pitchFamily="2" charset="77"/>
                </a:rPr>
                <a:t>Responsibility</a:t>
              </a:r>
            </a:p>
          </p:txBody>
        </p:sp>
        <p:sp>
          <p:nvSpPr>
            <p:cNvPr id="51" name="CuadroTexto 395">
              <a:extLst>
                <a:ext uri="{FF2B5EF4-FFF2-40B4-BE49-F238E27FC236}">
                  <a16:creationId xmlns:a16="http://schemas.microsoft.com/office/drawing/2014/main" id="{432BBB83-1A2E-C24F-AA62-94247466B33A}"/>
                </a:ext>
              </a:extLst>
            </p:cNvPr>
            <p:cNvSpPr txBox="1"/>
            <p:nvPr/>
          </p:nvSpPr>
          <p:spPr>
            <a:xfrm>
              <a:off x="17838774" y="6333886"/>
              <a:ext cx="3992136" cy="800220"/>
            </a:xfrm>
            <a:prstGeom prst="rect">
              <a:avLst/>
            </a:prstGeom>
            <a:noFill/>
          </p:spPr>
          <p:txBody>
            <a:bodyPr wrap="square" rtlCol="0">
              <a:spAutoFit/>
            </a:bodyPr>
            <a:lstStyle/>
            <a:p>
              <a:pPr algn="ctr"/>
              <a:r>
                <a:rPr lang="en-US" sz="2000" dirty="0">
                  <a:solidFill>
                    <a:schemeClr val="bg1"/>
                  </a:solidFill>
                  <a:ea typeface="Lato Semibold" panose="020F0502020204030203" pitchFamily="34" charset="0"/>
                  <a:cs typeface="Poppins Medium" pitchFamily="2" charset="77"/>
                </a:rPr>
                <a:t>Ideas</a:t>
              </a:r>
            </a:p>
          </p:txBody>
        </p:sp>
        <p:sp>
          <p:nvSpPr>
            <p:cNvPr id="61" name="Rectangle 56">
              <a:extLst>
                <a:ext uri="{FF2B5EF4-FFF2-40B4-BE49-F238E27FC236}">
                  <a16:creationId xmlns:a16="http://schemas.microsoft.com/office/drawing/2014/main" id="{65785431-72E8-4A48-B866-A2D00401E750}"/>
                </a:ext>
              </a:extLst>
            </p:cNvPr>
            <p:cNvSpPr/>
            <p:nvPr/>
          </p:nvSpPr>
          <p:spPr>
            <a:xfrm>
              <a:off x="2375682" y="9190531"/>
              <a:ext cx="4425397" cy="4062649"/>
            </a:xfrm>
            <a:prstGeom prst="rect">
              <a:avLst/>
            </a:prstGeom>
          </p:spPr>
          <p:txBody>
            <a:bodyPr wrap="square">
              <a:spAutoFit/>
            </a:bodyPr>
            <a:lstStyle/>
            <a:p>
              <a:pPr algn="ctr"/>
              <a:r>
                <a:rPr lang="en-US" dirty="0">
                  <a:ea typeface="Lato Light" panose="020F0502020204030203" pitchFamily="34" charset="0"/>
                  <a:cs typeface="Lato Light" panose="020F0502020204030203" pitchFamily="34" charset="0"/>
                </a:rPr>
                <a:t>The key motivator and barrier to household recycling is </a:t>
              </a:r>
              <a:r>
                <a:rPr lang="en-US" b="1" dirty="0">
                  <a:ea typeface="Lato Light" panose="020F0502020204030203" pitchFamily="34" charset="0"/>
                  <a:cs typeface="Lato Light" panose="020F0502020204030203" pitchFamily="34" charset="0"/>
                </a:rPr>
                <a:t>convenience</a:t>
              </a:r>
              <a:r>
                <a:rPr lang="en-US" dirty="0">
                  <a:ea typeface="Lato Light" panose="020F0502020204030203" pitchFamily="34" charset="0"/>
                  <a:cs typeface="Lato Light" panose="020F0502020204030203" pitchFamily="34" charset="0"/>
                </a:rPr>
                <a:t> for families. The easier and less time consuming the better</a:t>
              </a:r>
            </a:p>
          </p:txBody>
        </p:sp>
        <p:sp>
          <p:nvSpPr>
            <p:cNvPr id="64" name="Rectangle 56">
              <a:extLst>
                <a:ext uri="{FF2B5EF4-FFF2-40B4-BE49-F238E27FC236}">
                  <a16:creationId xmlns:a16="http://schemas.microsoft.com/office/drawing/2014/main" id="{6295DC11-728F-BD48-9EAD-B9CBEA795BC1}"/>
                </a:ext>
              </a:extLst>
            </p:cNvPr>
            <p:cNvSpPr/>
            <p:nvPr/>
          </p:nvSpPr>
          <p:spPr>
            <a:xfrm>
              <a:off x="7358800" y="9324347"/>
              <a:ext cx="4603205" cy="3508651"/>
            </a:xfrm>
            <a:prstGeom prst="rect">
              <a:avLst/>
            </a:prstGeom>
          </p:spPr>
          <p:txBody>
            <a:bodyPr wrap="square">
              <a:spAutoFit/>
            </a:bodyPr>
            <a:lstStyle/>
            <a:p>
              <a:pPr algn="ctr"/>
              <a:r>
                <a:rPr lang="en-US" b="1" dirty="0">
                  <a:ea typeface="Lato Light" panose="020F0502020204030203" pitchFamily="34" charset="0"/>
                  <a:cs typeface="Lato Light" panose="020F0502020204030203" pitchFamily="34" charset="0"/>
                </a:rPr>
                <a:t>Confusion</a:t>
              </a:r>
              <a:r>
                <a:rPr lang="en-US" dirty="0">
                  <a:ea typeface="Lato Light" panose="020F0502020204030203" pitchFamily="34" charset="0"/>
                  <a:cs typeface="Lato Light" panose="020F0502020204030203" pitchFamily="34" charset="0"/>
                </a:rPr>
                <a:t>, myths, misunderstanding, and fear of doing the wrong thing adds to more potential recycling going into household waste</a:t>
              </a:r>
            </a:p>
          </p:txBody>
        </p:sp>
        <p:sp>
          <p:nvSpPr>
            <p:cNvPr id="68" name="Rectangle 56">
              <a:extLst>
                <a:ext uri="{FF2B5EF4-FFF2-40B4-BE49-F238E27FC236}">
                  <a16:creationId xmlns:a16="http://schemas.microsoft.com/office/drawing/2014/main" id="{AC91F3B2-F2AB-CA42-B9A8-A5ED9B5F874C}"/>
                </a:ext>
              </a:extLst>
            </p:cNvPr>
            <p:cNvSpPr/>
            <p:nvPr/>
          </p:nvSpPr>
          <p:spPr>
            <a:xfrm>
              <a:off x="12737499" y="9279741"/>
              <a:ext cx="4035721" cy="2954655"/>
            </a:xfrm>
            <a:prstGeom prst="rect">
              <a:avLst/>
            </a:prstGeom>
          </p:spPr>
          <p:txBody>
            <a:bodyPr wrap="square">
              <a:spAutoFit/>
            </a:bodyPr>
            <a:lstStyle/>
            <a:p>
              <a:pPr algn="ctr"/>
              <a:r>
                <a:rPr lang="en-US" dirty="0">
                  <a:ea typeface="Lato Light" panose="020F0502020204030203" pitchFamily="34" charset="0"/>
                  <a:cs typeface="Lato Light" panose="020F0502020204030203" pitchFamily="34" charset="0"/>
                </a:rPr>
                <a:t>Perception that all the onus and responsibility placed on households. Want this to be </a:t>
              </a:r>
              <a:r>
                <a:rPr lang="en-US" b="1" dirty="0">
                  <a:ea typeface="Lato Light" panose="020F0502020204030203" pitchFamily="34" charset="0"/>
                  <a:cs typeface="Lato Light" panose="020F0502020204030203" pitchFamily="34" charset="0"/>
                </a:rPr>
                <a:t>shared</a:t>
              </a:r>
            </a:p>
          </p:txBody>
        </p:sp>
        <p:sp>
          <p:nvSpPr>
            <p:cNvPr id="70" name="Rectangle 56">
              <a:extLst>
                <a:ext uri="{FF2B5EF4-FFF2-40B4-BE49-F238E27FC236}">
                  <a16:creationId xmlns:a16="http://schemas.microsoft.com/office/drawing/2014/main" id="{9FE004CE-B53E-1A46-8432-BEB027D0B790}"/>
                </a:ext>
              </a:extLst>
            </p:cNvPr>
            <p:cNvSpPr/>
            <p:nvPr/>
          </p:nvSpPr>
          <p:spPr>
            <a:xfrm>
              <a:off x="17584130" y="9047347"/>
              <a:ext cx="4501421" cy="4062649"/>
            </a:xfrm>
            <a:prstGeom prst="rect">
              <a:avLst/>
            </a:prstGeom>
          </p:spPr>
          <p:txBody>
            <a:bodyPr wrap="square">
              <a:spAutoFit/>
            </a:bodyPr>
            <a:lstStyle/>
            <a:p>
              <a:pPr algn="ctr"/>
              <a:r>
                <a:rPr lang="en-US" dirty="0">
                  <a:ea typeface="Lato Light" panose="020F0502020204030203" pitchFamily="34" charset="0"/>
                  <a:cs typeface="Lato Light" panose="020F0502020204030203" pitchFamily="34" charset="0"/>
                </a:rPr>
                <a:t>Want to see more </a:t>
              </a:r>
              <a:r>
                <a:rPr lang="en-US" b="1" dirty="0">
                  <a:ea typeface="Lato Light" panose="020F0502020204030203" pitchFamily="34" charset="0"/>
                  <a:cs typeface="Lato Light" panose="020F0502020204030203" pitchFamily="34" charset="0"/>
                </a:rPr>
                <a:t>shared learning </a:t>
              </a:r>
              <a:r>
                <a:rPr lang="en-US" dirty="0">
                  <a:ea typeface="Lato Light" panose="020F0502020204030203" pitchFamily="34" charset="0"/>
                  <a:cs typeface="Lato Light" panose="020F0502020204030203" pitchFamily="34" charset="0"/>
                </a:rPr>
                <a:t>across Councils, encouragement of better packaging, more local reusing/re-filling options.</a:t>
              </a:r>
            </a:p>
          </p:txBody>
        </p:sp>
      </p:grpSp>
    </p:spTree>
    <p:extLst>
      <p:ext uri="{BB962C8B-B14F-4D97-AF65-F5344CB8AC3E}">
        <p14:creationId xmlns:p14="http://schemas.microsoft.com/office/powerpoint/2010/main" val="2208513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81FC20B-C074-F4DA-7253-64F2FB8D714B}"/>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0" b="20"/>
          <a:stretch/>
        </p:blipFill>
        <p:spPr>
          <a:xfrm>
            <a:off x="20" y="0"/>
            <a:ext cx="12191980" cy="6857990"/>
          </a:xfrm>
          <a:prstGeom prst="rect">
            <a:avLst/>
          </a:prstGeom>
          <a:effectLst>
            <a:reflection blurRad="127000" stA="45000" endPos="65000" dist="50800" dir="5400000" sy="-100000" algn="bl" rotWithShape="0"/>
          </a:effectLst>
        </p:spPr>
      </p:pic>
      <p:pic>
        <p:nvPicPr>
          <p:cNvPr id="8" name="Picture 7" descr="A picture containing logo&#10;&#10;Description automatically generated">
            <a:extLst>
              <a:ext uri="{FF2B5EF4-FFF2-40B4-BE49-F238E27FC236}">
                <a16:creationId xmlns:a16="http://schemas.microsoft.com/office/drawing/2014/main" id="{1DBD6358-9085-AC6A-2545-1A6844891B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7940" y="6134063"/>
            <a:ext cx="1981302" cy="723937"/>
          </a:xfrm>
          <a:prstGeom prst="rect">
            <a:avLst/>
          </a:prstGeom>
        </p:spPr>
      </p:pic>
      <p:sp>
        <p:nvSpPr>
          <p:cNvPr id="36" name="Speech Bubble: Rectangle with Corners Rounded 35">
            <a:extLst>
              <a:ext uri="{FF2B5EF4-FFF2-40B4-BE49-F238E27FC236}">
                <a16:creationId xmlns:a16="http://schemas.microsoft.com/office/drawing/2014/main" id="{DEC04C0B-8498-6B77-2117-C70C986C1770}"/>
              </a:ext>
            </a:extLst>
          </p:cNvPr>
          <p:cNvSpPr/>
          <p:nvPr/>
        </p:nvSpPr>
        <p:spPr>
          <a:xfrm>
            <a:off x="9155151" y="4182154"/>
            <a:ext cx="2626114" cy="1817649"/>
          </a:xfrm>
          <a:prstGeom prst="wedgeRoundRectCallout">
            <a:avLst>
              <a:gd name="adj1" fmla="val -35483"/>
              <a:gd name="adj2" fmla="val 6353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is high value recycling?... They need to keep it [language] simple for people .. it adds to the confusion </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[Male, 50s]</a:t>
            </a:r>
            <a:endParaRPr lang="en-GB" dirty="0">
              <a:solidFill>
                <a:schemeClr val="tx1"/>
              </a:solidFill>
            </a:endParaRPr>
          </a:p>
        </p:txBody>
      </p:sp>
      <p:sp>
        <p:nvSpPr>
          <p:cNvPr id="3" name="Speech Bubble: Rectangle with Corners Rounded 2">
            <a:extLst>
              <a:ext uri="{FF2B5EF4-FFF2-40B4-BE49-F238E27FC236}">
                <a16:creationId xmlns:a16="http://schemas.microsoft.com/office/drawing/2014/main" id="{E74E012B-727F-61AB-3C9E-F919543E53B8}"/>
              </a:ext>
            </a:extLst>
          </p:cNvPr>
          <p:cNvSpPr/>
          <p:nvPr/>
        </p:nvSpPr>
        <p:spPr>
          <a:xfrm>
            <a:off x="2542478" y="1851102"/>
            <a:ext cx="6467707" cy="2331052"/>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800" i="1"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 feel like rules [recycling] are constantly changing as well, like especially around like crisp packets and like packets of chicken and it has to be clean… and it just grosses me out a little bit. I'd rather just put it in the bin and be done with it.. I just don't really have time for that and not really interested in it. </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[Female 20s</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en-GB" dirty="0">
              <a:solidFill>
                <a:schemeClr val="tx1"/>
              </a:solidFill>
            </a:endParaRPr>
          </a:p>
        </p:txBody>
      </p:sp>
      <p:sp>
        <p:nvSpPr>
          <p:cNvPr id="4" name="Speech Bubble: Rectangle with Corners Rounded 3">
            <a:extLst>
              <a:ext uri="{FF2B5EF4-FFF2-40B4-BE49-F238E27FC236}">
                <a16:creationId xmlns:a16="http://schemas.microsoft.com/office/drawing/2014/main" id="{C0F3EB0D-D367-FBDB-FBF4-AB06B2B1A54F}"/>
              </a:ext>
            </a:extLst>
          </p:cNvPr>
          <p:cNvSpPr/>
          <p:nvPr/>
        </p:nvSpPr>
        <p:spPr>
          <a:xfrm>
            <a:off x="3412273" y="4516244"/>
            <a:ext cx="5386039" cy="1918012"/>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a:t>
            </a:r>
            <a:r>
              <a:rPr lang="en-US" i="1" dirty="0">
                <a:solidFill>
                  <a:schemeClr val="tx1"/>
                </a:solidFill>
                <a:latin typeface="Calibri" panose="020F0502020204030204" pitchFamily="34" charset="0"/>
                <a:ea typeface="Calibri" panose="020F0502020204030204" pitchFamily="34" charset="0"/>
                <a:cs typeface="Times New Roman" panose="02020603050405020304" pitchFamily="18" charset="0"/>
              </a:rPr>
              <a:t>metimes I’m not sure what can be recycled and I’ve heard if you put the wrong thing in the whole area can’t be recycled. Its all contaminated!….. So I just put things I’m not sure about it the black bin </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Female 30s]</a:t>
            </a:r>
            <a:endParaRPr lang="en-GB" dirty="0">
              <a:solidFill>
                <a:schemeClr val="tx1"/>
              </a:solidFill>
            </a:endParaRPr>
          </a:p>
        </p:txBody>
      </p:sp>
      <p:sp>
        <p:nvSpPr>
          <p:cNvPr id="7" name="Speech Bubble: Rectangle with Corners Rounded 6">
            <a:extLst>
              <a:ext uri="{FF2B5EF4-FFF2-40B4-BE49-F238E27FC236}">
                <a16:creationId xmlns:a16="http://schemas.microsoft.com/office/drawing/2014/main" id="{ED54CD95-D339-4995-1420-28D78F225550}"/>
              </a:ext>
            </a:extLst>
          </p:cNvPr>
          <p:cNvSpPr/>
          <p:nvPr/>
        </p:nvSpPr>
        <p:spPr>
          <a:xfrm>
            <a:off x="9226168" y="1540968"/>
            <a:ext cx="2815683" cy="2504821"/>
          </a:xfrm>
          <a:prstGeom prst="wedgeRoundRectCallout">
            <a:avLst>
              <a:gd name="adj1" fmla="val -56776"/>
              <a:gd name="adj2" fmla="val -3638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 think the main problem with recycling is not us but packaging. I agree we should reduce waste but most things I buy are in packaging I don’t think I can recycle </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[Male, 40s]</a:t>
            </a:r>
            <a:endParaRPr lang="en-GB" dirty="0">
              <a:solidFill>
                <a:schemeClr val="tx1"/>
              </a:solidFill>
            </a:endParaRPr>
          </a:p>
        </p:txBody>
      </p:sp>
      <p:sp>
        <p:nvSpPr>
          <p:cNvPr id="11" name="Speech Bubble: Rectangle with Corners Rounded 10">
            <a:extLst>
              <a:ext uri="{FF2B5EF4-FFF2-40B4-BE49-F238E27FC236}">
                <a16:creationId xmlns:a16="http://schemas.microsoft.com/office/drawing/2014/main" id="{C1593A4A-031B-5AD4-2D89-9E22233A019F}"/>
              </a:ext>
            </a:extLst>
          </p:cNvPr>
          <p:cNvSpPr/>
          <p:nvPr/>
        </p:nvSpPr>
        <p:spPr>
          <a:xfrm>
            <a:off x="152402" y="1929160"/>
            <a:ext cx="2055541" cy="1728439"/>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It</a:t>
            </a:r>
            <a:r>
              <a:rPr lang="en-US" sz="1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 important but my time is more important </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[Female, 30s]</a:t>
            </a:r>
            <a:endParaRPr lang="en-GB" dirty="0">
              <a:solidFill>
                <a:schemeClr val="tx1"/>
              </a:solidFill>
            </a:endParaRPr>
          </a:p>
        </p:txBody>
      </p:sp>
      <p:sp>
        <p:nvSpPr>
          <p:cNvPr id="12" name="Title 1">
            <a:extLst>
              <a:ext uri="{FF2B5EF4-FFF2-40B4-BE49-F238E27FC236}">
                <a16:creationId xmlns:a16="http://schemas.microsoft.com/office/drawing/2014/main" id="{2BF66A08-E2A1-6B69-8596-6654CC4FECB3}"/>
              </a:ext>
            </a:extLst>
          </p:cNvPr>
          <p:cNvSpPr txBox="1">
            <a:spLocks/>
          </p:cNvSpPr>
          <p:nvPr/>
        </p:nvSpPr>
        <p:spPr>
          <a:xfrm>
            <a:off x="838200" y="365125"/>
            <a:ext cx="6688873" cy="1207197"/>
          </a:xfrm>
          <a:prstGeom prst="rect">
            <a:avLst/>
          </a:prstGeom>
          <a:solidFill>
            <a:schemeClr val="bg1">
              <a:lumMod val="6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rPr>
              <a:t>Barriers to Recycling</a:t>
            </a:r>
          </a:p>
        </p:txBody>
      </p:sp>
      <p:sp>
        <p:nvSpPr>
          <p:cNvPr id="13" name="Speech Bubble: Rectangle with Corners Rounded 12">
            <a:extLst>
              <a:ext uri="{FF2B5EF4-FFF2-40B4-BE49-F238E27FC236}">
                <a16:creationId xmlns:a16="http://schemas.microsoft.com/office/drawing/2014/main" id="{80C02DA8-996A-EF14-B9DB-A02DAC9B4B8B}"/>
              </a:ext>
            </a:extLst>
          </p:cNvPr>
          <p:cNvSpPr/>
          <p:nvPr/>
        </p:nvSpPr>
        <p:spPr>
          <a:xfrm>
            <a:off x="89209" y="4482792"/>
            <a:ext cx="3122343" cy="1817648"/>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 know that my kids just put everything in the main bin, they’re not bothered. </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[Female, 40s]</a:t>
            </a:r>
            <a:endParaRPr lang="en-GB" dirty="0">
              <a:solidFill>
                <a:schemeClr val="tx1"/>
              </a:solidFill>
            </a:endParaRPr>
          </a:p>
        </p:txBody>
      </p:sp>
    </p:spTree>
    <p:extLst>
      <p:ext uri="{BB962C8B-B14F-4D97-AF65-F5344CB8AC3E}">
        <p14:creationId xmlns:p14="http://schemas.microsoft.com/office/powerpoint/2010/main" val="2623457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81FC20B-C074-F4DA-7253-64F2FB8D714B}"/>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7719" b="7719"/>
          <a:stretch/>
        </p:blipFill>
        <p:spPr>
          <a:xfrm>
            <a:off x="0" y="10"/>
            <a:ext cx="12191980" cy="6857990"/>
          </a:xfrm>
          <a:prstGeom prst="rect">
            <a:avLst/>
          </a:prstGeom>
          <a:effectLst>
            <a:reflection blurRad="127000" stA="45000" endPos="65000" dist="50800" dir="5400000" sy="-100000" algn="bl" rotWithShape="0"/>
          </a:effectLst>
        </p:spPr>
      </p:pic>
      <p:pic>
        <p:nvPicPr>
          <p:cNvPr id="8" name="Picture 7" descr="A picture containing logo&#10;&#10;Description automatically generated">
            <a:extLst>
              <a:ext uri="{FF2B5EF4-FFF2-40B4-BE49-F238E27FC236}">
                <a16:creationId xmlns:a16="http://schemas.microsoft.com/office/drawing/2014/main" id="{1DBD6358-9085-AC6A-2545-1A6844891B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7940" y="6134063"/>
            <a:ext cx="1981302" cy="723937"/>
          </a:xfrm>
          <a:prstGeom prst="rect">
            <a:avLst/>
          </a:prstGeom>
        </p:spPr>
      </p:pic>
      <p:sp>
        <p:nvSpPr>
          <p:cNvPr id="36" name="Speech Bubble: Rectangle with Corners Rounded 35">
            <a:extLst>
              <a:ext uri="{FF2B5EF4-FFF2-40B4-BE49-F238E27FC236}">
                <a16:creationId xmlns:a16="http://schemas.microsoft.com/office/drawing/2014/main" id="{DEC04C0B-8498-6B77-2117-C70C986C1770}"/>
              </a:ext>
            </a:extLst>
          </p:cNvPr>
          <p:cNvSpPr/>
          <p:nvPr/>
        </p:nvSpPr>
        <p:spPr>
          <a:xfrm>
            <a:off x="215590" y="2330601"/>
            <a:ext cx="2516459" cy="1918012"/>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 why can’t they recycle things like egg boxes and pizza boxes? Other councils do? </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[Male, 40s]</a:t>
            </a:r>
            <a:endParaRPr lang="en-GB" dirty="0">
              <a:solidFill>
                <a:schemeClr val="tx1"/>
              </a:solidFill>
            </a:endParaRPr>
          </a:p>
        </p:txBody>
      </p:sp>
      <p:sp>
        <p:nvSpPr>
          <p:cNvPr id="3" name="Speech Bubble: Rectangle with Corners Rounded 2">
            <a:extLst>
              <a:ext uri="{FF2B5EF4-FFF2-40B4-BE49-F238E27FC236}">
                <a16:creationId xmlns:a16="http://schemas.microsoft.com/office/drawing/2014/main" id="{E74E012B-727F-61AB-3C9E-F919543E53B8}"/>
              </a:ext>
            </a:extLst>
          </p:cNvPr>
          <p:cNvSpPr/>
          <p:nvPr/>
        </p:nvSpPr>
        <p:spPr>
          <a:xfrm>
            <a:off x="2932742" y="2132269"/>
            <a:ext cx="5166228" cy="1405051"/>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800" i="1" dirty="0">
                <a:solidFill>
                  <a:schemeClr val="tx1"/>
                </a:solidFill>
                <a:effectLst/>
                <a:latin typeface="Calibri" panose="020F0502020204030204" pitchFamily="34" charset="0"/>
                <a:ea typeface="Times New Roman" panose="02020603050405020304" pitchFamily="18" charset="0"/>
              </a:rPr>
              <a:t>A lot of other developed countries have more technical ways of dealing with waste when it gets to the sorting centre, rather than having humans do it by hand at their homes </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[Male 40s</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en-GB" dirty="0">
              <a:solidFill>
                <a:schemeClr val="tx1"/>
              </a:solidFill>
            </a:endParaRPr>
          </a:p>
        </p:txBody>
      </p:sp>
      <p:sp>
        <p:nvSpPr>
          <p:cNvPr id="4" name="Speech Bubble: Rectangle with Corners Rounded 3">
            <a:extLst>
              <a:ext uri="{FF2B5EF4-FFF2-40B4-BE49-F238E27FC236}">
                <a16:creationId xmlns:a16="http://schemas.microsoft.com/office/drawing/2014/main" id="{C0F3EB0D-D367-FBDB-FBF4-AB06B2B1A54F}"/>
              </a:ext>
            </a:extLst>
          </p:cNvPr>
          <p:cNvSpPr/>
          <p:nvPr/>
        </p:nvSpPr>
        <p:spPr>
          <a:xfrm>
            <a:off x="3471746" y="4097267"/>
            <a:ext cx="5166228" cy="1918012"/>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If my recycling is full then I do  just put it in the black bin… Maybe local supermarkets could help and have bins or something fo</a:t>
            </a:r>
            <a:r>
              <a:rPr lang="en-US" i="1" dirty="0">
                <a:solidFill>
                  <a:schemeClr val="tx1"/>
                </a:solidFill>
                <a:latin typeface="Calibri" panose="020F0502020204030204" pitchFamily="34" charset="0"/>
                <a:ea typeface="Calibri" panose="020F0502020204030204" pitchFamily="34" charset="0"/>
                <a:cs typeface="Times New Roman" panose="02020603050405020304" pitchFamily="18" charset="0"/>
              </a:rPr>
              <a:t>r like cardboard or something. I’d take it there instead if it was somewhere near and convenient </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Female 50s]</a:t>
            </a:r>
            <a:endParaRPr lang="en-GB" dirty="0">
              <a:solidFill>
                <a:schemeClr val="tx1"/>
              </a:solidFill>
            </a:endParaRPr>
          </a:p>
        </p:txBody>
      </p:sp>
      <p:sp>
        <p:nvSpPr>
          <p:cNvPr id="11" name="Speech Bubble: Rectangle with Corners Rounded 10">
            <a:extLst>
              <a:ext uri="{FF2B5EF4-FFF2-40B4-BE49-F238E27FC236}">
                <a16:creationId xmlns:a16="http://schemas.microsoft.com/office/drawing/2014/main" id="{C1593A4A-031B-5AD4-2D89-9E22233A019F}"/>
              </a:ext>
            </a:extLst>
          </p:cNvPr>
          <p:cNvSpPr/>
          <p:nvPr/>
        </p:nvSpPr>
        <p:spPr>
          <a:xfrm>
            <a:off x="8282470" y="2132269"/>
            <a:ext cx="3789579" cy="1661432"/>
          </a:xfrm>
          <a:prstGeom prst="wedgeRoundRectCallout">
            <a:avLst>
              <a:gd name="adj1" fmla="val -32312"/>
              <a:gd name="adj2" fmla="val -5932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Can they [the Council] not put more information on the app?.... The other day I didn’t know what to do with broken plastic toys </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[Female, 30s]</a:t>
            </a:r>
            <a:endParaRPr lang="en-GB" dirty="0">
              <a:solidFill>
                <a:schemeClr val="tx1"/>
              </a:solidFill>
            </a:endParaRPr>
          </a:p>
        </p:txBody>
      </p:sp>
      <p:sp>
        <p:nvSpPr>
          <p:cNvPr id="12" name="Title 1">
            <a:extLst>
              <a:ext uri="{FF2B5EF4-FFF2-40B4-BE49-F238E27FC236}">
                <a16:creationId xmlns:a16="http://schemas.microsoft.com/office/drawing/2014/main" id="{2BF66A08-E2A1-6B69-8596-6654CC4FECB3}"/>
              </a:ext>
            </a:extLst>
          </p:cNvPr>
          <p:cNvSpPr txBox="1">
            <a:spLocks/>
          </p:cNvSpPr>
          <p:nvPr/>
        </p:nvSpPr>
        <p:spPr>
          <a:xfrm>
            <a:off x="838200" y="365125"/>
            <a:ext cx="6688873" cy="1207197"/>
          </a:xfrm>
          <a:prstGeom prst="rect">
            <a:avLst/>
          </a:prstGeom>
          <a:solidFill>
            <a:schemeClr val="bg1">
              <a:lumMod val="65000"/>
            </a:schemeClr>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rPr>
              <a:t>Beyond household responsibility</a:t>
            </a:r>
          </a:p>
        </p:txBody>
      </p:sp>
      <p:sp>
        <p:nvSpPr>
          <p:cNvPr id="13" name="Speech Bubble: Rectangle with Corners Rounded 12">
            <a:extLst>
              <a:ext uri="{FF2B5EF4-FFF2-40B4-BE49-F238E27FC236}">
                <a16:creationId xmlns:a16="http://schemas.microsoft.com/office/drawing/2014/main" id="{80C02DA8-996A-EF14-B9DB-A02DAC9B4B8B}"/>
              </a:ext>
            </a:extLst>
          </p:cNvPr>
          <p:cNvSpPr/>
          <p:nvPr/>
        </p:nvSpPr>
        <p:spPr>
          <a:xfrm>
            <a:off x="133812" y="4675227"/>
            <a:ext cx="3122343" cy="1817648"/>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 don’t know any local shops that do reusing containers. I’d do it for coffee and things but I’m not aware of anything here. </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[Female, 40s]</a:t>
            </a:r>
            <a:endParaRPr lang="en-GB" dirty="0">
              <a:solidFill>
                <a:schemeClr val="tx1"/>
              </a:solidFill>
            </a:endParaRPr>
          </a:p>
        </p:txBody>
      </p:sp>
      <p:sp>
        <p:nvSpPr>
          <p:cNvPr id="2" name="Speech Bubble: Rectangle with Corners Rounded 1">
            <a:extLst>
              <a:ext uri="{FF2B5EF4-FFF2-40B4-BE49-F238E27FC236}">
                <a16:creationId xmlns:a16="http://schemas.microsoft.com/office/drawing/2014/main" id="{3CBB154C-6DA2-B777-AF61-3AADC87DE40E}"/>
              </a:ext>
            </a:extLst>
          </p:cNvPr>
          <p:cNvSpPr/>
          <p:nvPr/>
        </p:nvSpPr>
        <p:spPr>
          <a:xfrm>
            <a:off x="8808960" y="4063815"/>
            <a:ext cx="3122845" cy="1951464"/>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Calibri" panose="020F0502020204030204" pitchFamily="34" charset="0"/>
                <a:ea typeface="Calibri" panose="020F0502020204030204" pitchFamily="34" charset="0"/>
                <a:cs typeface="Times New Roman" panose="02020603050405020304" pitchFamily="18" charset="0"/>
              </a:rPr>
              <a:t>If there’s a problem with their vehicles [waste collection] invest in more energy efficient vehicles. That’ll be better in the long term </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[Female, 50s]</a:t>
            </a:r>
            <a:endParaRPr lang="en-GB" dirty="0">
              <a:solidFill>
                <a:schemeClr val="tx1"/>
              </a:solidFill>
            </a:endParaRPr>
          </a:p>
        </p:txBody>
      </p:sp>
    </p:spTree>
    <p:extLst>
      <p:ext uri="{BB962C8B-B14F-4D97-AF65-F5344CB8AC3E}">
        <p14:creationId xmlns:p14="http://schemas.microsoft.com/office/powerpoint/2010/main" val="200706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256EE7-005C-9193-BF63-7D68E4AA7F48}"/>
              </a:ext>
            </a:extLst>
          </p:cNvPr>
          <p:cNvSpPr>
            <a:spLocks noGrp="1"/>
          </p:cNvSpPr>
          <p:nvPr>
            <p:ph type="title"/>
          </p:nvPr>
        </p:nvSpPr>
        <p:spPr>
          <a:xfrm>
            <a:off x="1137033" y="670559"/>
            <a:ext cx="4683321" cy="2148841"/>
          </a:xfrm>
        </p:spPr>
        <p:txBody>
          <a:bodyPr anchor="t">
            <a:normAutofit/>
          </a:bodyPr>
          <a:lstStyle/>
          <a:p>
            <a:r>
              <a:rPr lang="en-US" dirty="0"/>
              <a:t>Street Cleansing</a:t>
            </a:r>
            <a:endParaRPr lang="en-GB" dirty="0"/>
          </a:p>
        </p:txBody>
      </p:sp>
      <p:pic>
        <p:nvPicPr>
          <p:cNvPr id="4" name="Picture 3" descr="A close-up of a street sweeper&#10;&#10;Description automatically generated">
            <a:extLst>
              <a:ext uri="{FF2B5EF4-FFF2-40B4-BE49-F238E27FC236}">
                <a16:creationId xmlns:a16="http://schemas.microsoft.com/office/drawing/2014/main" id="{7C5FDC05-C678-21BE-CAA7-61F10C88AD6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6451" b="6450"/>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pic>
        <p:nvPicPr>
          <p:cNvPr id="12" name="Picture 11" descr="A picture containing logo&#10;&#10;Description automatically generated">
            <a:extLst>
              <a:ext uri="{FF2B5EF4-FFF2-40B4-BE49-F238E27FC236}">
                <a16:creationId xmlns:a16="http://schemas.microsoft.com/office/drawing/2014/main" id="{0FBCA057-7051-D23C-3022-7E6F366B7A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0698" y="6134063"/>
            <a:ext cx="1981302" cy="723937"/>
          </a:xfrm>
          <a:prstGeom prst="rect">
            <a:avLst/>
          </a:prstGeom>
        </p:spPr>
      </p:pic>
      <p:graphicFrame>
        <p:nvGraphicFramePr>
          <p:cNvPr id="5" name="Content Placeholder 2">
            <a:extLst>
              <a:ext uri="{FF2B5EF4-FFF2-40B4-BE49-F238E27FC236}">
                <a16:creationId xmlns:a16="http://schemas.microsoft.com/office/drawing/2014/main" id="{6EBEA7A0-63DF-25FE-3A6D-3D568D02E314}"/>
              </a:ext>
            </a:extLst>
          </p:cNvPr>
          <p:cNvGraphicFramePr>
            <a:graphicFrameLocks/>
          </p:cNvGraphicFramePr>
          <p:nvPr>
            <p:extLst>
              <p:ext uri="{D42A27DB-BD31-4B8C-83A1-F6EECF244321}">
                <p14:modId xmlns:p14="http://schemas.microsoft.com/office/powerpoint/2010/main" val="2237062097"/>
              </p:ext>
            </p:extLst>
          </p:nvPr>
        </p:nvGraphicFramePr>
        <p:xfrm>
          <a:off x="6797003" y="1420427"/>
          <a:ext cx="5019175" cy="46952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87957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adroTexto 350">
            <a:extLst>
              <a:ext uri="{FF2B5EF4-FFF2-40B4-BE49-F238E27FC236}">
                <a16:creationId xmlns:a16="http://schemas.microsoft.com/office/drawing/2014/main" id="{EB85846B-B4DD-D346-BE0C-37F878C3F360}"/>
              </a:ext>
            </a:extLst>
          </p:cNvPr>
          <p:cNvSpPr txBox="1"/>
          <p:nvPr/>
        </p:nvSpPr>
        <p:spPr>
          <a:xfrm>
            <a:off x="2638227" y="511095"/>
            <a:ext cx="6915676" cy="707886"/>
          </a:xfrm>
          <a:prstGeom prst="rect">
            <a:avLst/>
          </a:prstGeom>
          <a:noFill/>
        </p:spPr>
        <p:txBody>
          <a:bodyPr wrap="none" rtlCol="0">
            <a:spAutoFit/>
          </a:bodyPr>
          <a:lstStyle/>
          <a:p>
            <a:pPr algn="ctr"/>
            <a:r>
              <a:rPr lang="en-US" sz="4000" b="1" dirty="0">
                <a:solidFill>
                  <a:schemeClr val="tx2"/>
                </a:solidFill>
                <a:latin typeface="Poppins" pitchFamily="2" charset="77"/>
                <a:ea typeface="Lato Heavy" charset="0"/>
                <a:cs typeface="Poppins" pitchFamily="2" charset="77"/>
              </a:rPr>
              <a:t>Views on street cleansing</a:t>
            </a:r>
          </a:p>
        </p:txBody>
      </p:sp>
      <p:sp>
        <p:nvSpPr>
          <p:cNvPr id="45" name="CuadroTexto 351">
            <a:extLst>
              <a:ext uri="{FF2B5EF4-FFF2-40B4-BE49-F238E27FC236}">
                <a16:creationId xmlns:a16="http://schemas.microsoft.com/office/drawing/2014/main" id="{14CCF53B-4E8A-804A-9EAC-C1FF6A3EC7E9}"/>
              </a:ext>
            </a:extLst>
          </p:cNvPr>
          <p:cNvSpPr txBox="1"/>
          <p:nvPr/>
        </p:nvSpPr>
        <p:spPr>
          <a:xfrm>
            <a:off x="1335741" y="1370075"/>
            <a:ext cx="9570151" cy="369332"/>
          </a:xfrm>
          <a:prstGeom prst="rect">
            <a:avLst/>
          </a:prstGeom>
          <a:noFill/>
        </p:spPr>
        <p:txBody>
          <a:bodyPr wrap="square" rtlCol="0">
            <a:spAutoFit/>
          </a:bodyPr>
          <a:lstStyle/>
          <a:p>
            <a:pPr algn="ctr"/>
            <a:r>
              <a:rPr lang="en-US" dirty="0">
                <a:ea typeface="Lato Light" panose="020F0502020204030203" pitchFamily="34" charset="0"/>
                <a:cs typeface="Lato Light" panose="020F0502020204030203" pitchFamily="34" charset="0"/>
              </a:rPr>
              <a:t>This sections explores understanding and concerns regarding street cleansing</a:t>
            </a:r>
            <a:endParaRPr lang="en-US" sz="900" dirty="0">
              <a:ea typeface="Lato Light" panose="020F0502020204030203" pitchFamily="34" charset="0"/>
              <a:cs typeface="Lato Light" panose="020F0502020204030203" pitchFamily="34" charset="0"/>
            </a:endParaRPr>
          </a:p>
        </p:txBody>
      </p:sp>
      <p:grpSp>
        <p:nvGrpSpPr>
          <p:cNvPr id="10" name="Group 9">
            <a:extLst>
              <a:ext uri="{FF2B5EF4-FFF2-40B4-BE49-F238E27FC236}">
                <a16:creationId xmlns:a16="http://schemas.microsoft.com/office/drawing/2014/main" id="{6E03570B-C4EE-9549-836C-A5CD568AB2A5}"/>
              </a:ext>
            </a:extLst>
          </p:cNvPr>
          <p:cNvGrpSpPr/>
          <p:nvPr/>
        </p:nvGrpSpPr>
        <p:grpSpPr>
          <a:xfrm>
            <a:off x="869795" y="2280422"/>
            <a:ext cx="10392936" cy="4113232"/>
            <a:chOff x="2539300" y="4959812"/>
            <a:chExt cx="19291610" cy="8226462"/>
          </a:xfrm>
        </p:grpSpPr>
        <p:sp>
          <p:nvSpPr>
            <p:cNvPr id="2" name="Rounded Rectangle 1">
              <a:extLst>
                <a:ext uri="{FF2B5EF4-FFF2-40B4-BE49-F238E27FC236}">
                  <a16:creationId xmlns:a16="http://schemas.microsoft.com/office/drawing/2014/main" id="{F5690F9E-FDCD-FB4B-A042-4A19641720B7}"/>
                </a:ext>
              </a:extLst>
            </p:cNvPr>
            <p:cNvSpPr/>
            <p:nvPr/>
          </p:nvSpPr>
          <p:spPr>
            <a:xfrm>
              <a:off x="2668306" y="4959812"/>
              <a:ext cx="3796376" cy="3796376"/>
            </a:xfrm>
            <a:prstGeom prst="roundRect">
              <a:avLst/>
            </a:prstGeom>
            <a:solidFill>
              <a:srgbClr val="E39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 name="Rounded Rectangle 30">
              <a:extLst>
                <a:ext uri="{FF2B5EF4-FFF2-40B4-BE49-F238E27FC236}">
                  <a16:creationId xmlns:a16="http://schemas.microsoft.com/office/drawing/2014/main" id="{2A8E9785-A701-2E49-A4CB-C566FD976BCE}"/>
                </a:ext>
              </a:extLst>
            </p:cNvPr>
            <p:cNvSpPr/>
            <p:nvPr/>
          </p:nvSpPr>
          <p:spPr>
            <a:xfrm>
              <a:off x="7749860" y="4959812"/>
              <a:ext cx="3796376" cy="3796376"/>
            </a:xfrm>
            <a:prstGeom prst="roundRect">
              <a:avLst/>
            </a:prstGeom>
            <a:solidFill>
              <a:srgbClr val="F32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Rounded Rectangle 31">
              <a:extLst>
                <a:ext uri="{FF2B5EF4-FFF2-40B4-BE49-F238E27FC236}">
                  <a16:creationId xmlns:a16="http://schemas.microsoft.com/office/drawing/2014/main" id="{F012E79D-DB77-E845-834F-68B7F0D73185}"/>
                </a:ext>
              </a:extLst>
            </p:cNvPr>
            <p:cNvSpPr/>
            <p:nvPr/>
          </p:nvSpPr>
          <p:spPr>
            <a:xfrm>
              <a:off x="12831414" y="4959812"/>
              <a:ext cx="3796376" cy="3796376"/>
            </a:xfrm>
            <a:prstGeom prst="roundRect">
              <a:avLst/>
            </a:prstGeom>
            <a:solidFill>
              <a:srgbClr val="6DD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 name="Rounded Rectangle 32">
              <a:extLst>
                <a:ext uri="{FF2B5EF4-FFF2-40B4-BE49-F238E27FC236}">
                  <a16:creationId xmlns:a16="http://schemas.microsoft.com/office/drawing/2014/main" id="{32F09AD2-774A-3B4D-9ABD-FCF6A1F4D7BB}"/>
                </a:ext>
              </a:extLst>
            </p:cNvPr>
            <p:cNvSpPr/>
            <p:nvPr/>
          </p:nvSpPr>
          <p:spPr>
            <a:xfrm>
              <a:off x="17912968" y="4959812"/>
              <a:ext cx="3796376" cy="3796376"/>
            </a:xfrm>
            <a:prstGeom prst="roundRect">
              <a:avLst/>
            </a:prstGeom>
            <a:solidFill>
              <a:srgbClr val="3AC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 name="CuadroTexto 395">
              <a:extLst>
                <a:ext uri="{FF2B5EF4-FFF2-40B4-BE49-F238E27FC236}">
                  <a16:creationId xmlns:a16="http://schemas.microsoft.com/office/drawing/2014/main" id="{A7DDF72F-ECD6-2945-89EE-B3A2792DFF2D}"/>
                </a:ext>
              </a:extLst>
            </p:cNvPr>
            <p:cNvSpPr txBox="1"/>
            <p:nvPr/>
          </p:nvSpPr>
          <p:spPr>
            <a:xfrm>
              <a:off x="2650812" y="6356186"/>
              <a:ext cx="3769112" cy="800220"/>
            </a:xfrm>
            <a:prstGeom prst="rect">
              <a:avLst/>
            </a:prstGeom>
            <a:noFill/>
          </p:spPr>
          <p:txBody>
            <a:bodyPr wrap="square" rtlCol="0">
              <a:spAutoFit/>
            </a:bodyPr>
            <a:lstStyle/>
            <a:p>
              <a:pPr algn="ctr"/>
              <a:r>
                <a:rPr lang="en-US" sz="2000" dirty="0">
                  <a:solidFill>
                    <a:schemeClr val="bg1"/>
                  </a:solidFill>
                  <a:ea typeface="Lato Semibold" panose="020F0502020204030203" pitchFamily="34" charset="0"/>
                  <a:cs typeface="Poppins Medium" pitchFamily="2" charset="77"/>
                </a:rPr>
                <a:t>Important</a:t>
              </a:r>
            </a:p>
          </p:txBody>
        </p:sp>
        <p:sp>
          <p:nvSpPr>
            <p:cNvPr id="43" name="CuadroTexto 395">
              <a:extLst>
                <a:ext uri="{FF2B5EF4-FFF2-40B4-BE49-F238E27FC236}">
                  <a16:creationId xmlns:a16="http://schemas.microsoft.com/office/drawing/2014/main" id="{2F8A56C1-69F3-A948-B9AA-71EF82B45E03}"/>
                </a:ext>
              </a:extLst>
            </p:cNvPr>
            <p:cNvSpPr txBox="1"/>
            <p:nvPr/>
          </p:nvSpPr>
          <p:spPr>
            <a:xfrm>
              <a:off x="7958590" y="6266976"/>
              <a:ext cx="3421630" cy="800220"/>
            </a:xfrm>
            <a:prstGeom prst="rect">
              <a:avLst/>
            </a:prstGeom>
            <a:noFill/>
          </p:spPr>
          <p:txBody>
            <a:bodyPr wrap="square" rtlCol="0">
              <a:spAutoFit/>
            </a:bodyPr>
            <a:lstStyle/>
            <a:p>
              <a:pPr algn="ctr"/>
              <a:r>
                <a:rPr lang="en-US" sz="2000" dirty="0">
                  <a:solidFill>
                    <a:schemeClr val="bg1"/>
                  </a:solidFill>
                  <a:ea typeface="Lato Semibold" panose="020F0502020204030203" pitchFamily="34" charset="0"/>
                  <a:cs typeface="Poppins Medium" pitchFamily="2" charset="77"/>
                </a:rPr>
                <a:t>Rotas</a:t>
              </a:r>
              <a:endParaRPr lang="en-US" sz="3000" dirty="0">
                <a:solidFill>
                  <a:schemeClr val="bg1"/>
                </a:solidFill>
                <a:ea typeface="Lato Semibold" panose="020F0502020204030203" pitchFamily="34" charset="0"/>
                <a:cs typeface="Poppins Medium" pitchFamily="2" charset="77"/>
              </a:endParaRPr>
            </a:p>
          </p:txBody>
        </p:sp>
        <p:sp>
          <p:nvSpPr>
            <p:cNvPr id="48" name="CuadroTexto 395">
              <a:extLst>
                <a:ext uri="{FF2B5EF4-FFF2-40B4-BE49-F238E27FC236}">
                  <a16:creationId xmlns:a16="http://schemas.microsoft.com/office/drawing/2014/main" id="{9BECE1F2-8A77-A24A-A51B-EBF71C054453}"/>
                </a:ext>
              </a:extLst>
            </p:cNvPr>
            <p:cNvSpPr txBox="1"/>
            <p:nvPr/>
          </p:nvSpPr>
          <p:spPr>
            <a:xfrm>
              <a:off x="12686910" y="6311582"/>
              <a:ext cx="3925230" cy="800220"/>
            </a:xfrm>
            <a:prstGeom prst="rect">
              <a:avLst/>
            </a:prstGeom>
            <a:noFill/>
          </p:spPr>
          <p:txBody>
            <a:bodyPr wrap="square" rtlCol="0">
              <a:spAutoFit/>
            </a:bodyPr>
            <a:lstStyle/>
            <a:p>
              <a:pPr algn="ctr"/>
              <a:r>
                <a:rPr lang="en-US" sz="2000" dirty="0">
                  <a:solidFill>
                    <a:schemeClr val="bg1"/>
                  </a:solidFill>
                  <a:ea typeface="Lato Semibold" panose="020F0502020204030203" pitchFamily="34" charset="0"/>
                  <a:cs typeface="Poppins Medium" pitchFamily="2" charset="77"/>
                </a:rPr>
                <a:t>Responsibility</a:t>
              </a:r>
            </a:p>
          </p:txBody>
        </p:sp>
        <p:sp>
          <p:nvSpPr>
            <p:cNvPr id="51" name="CuadroTexto 395">
              <a:extLst>
                <a:ext uri="{FF2B5EF4-FFF2-40B4-BE49-F238E27FC236}">
                  <a16:creationId xmlns:a16="http://schemas.microsoft.com/office/drawing/2014/main" id="{432BBB83-1A2E-C24F-AA62-94247466B33A}"/>
                </a:ext>
              </a:extLst>
            </p:cNvPr>
            <p:cNvSpPr txBox="1"/>
            <p:nvPr/>
          </p:nvSpPr>
          <p:spPr>
            <a:xfrm>
              <a:off x="17838774" y="6333886"/>
              <a:ext cx="3992136" cy="800220"/>
            </a:xfrm>
            <a:prstGeom prst="rect">
              <a:avLst/>
            </a:prstGeom>
            <a:noFill/>
          </p:spPr>
          <p:txBody>
            <a:bodyPr wrap="square" rtlCol="0">
              <a:spAutoFit/>
            </a:bodyPr>
            <a:lstStyle/>
            <a:p>
              <a:pPr algn="ctr"/>
              <a:r>
                <a:rPr lang="en-US" sz="2000" dirty="0">
                  <a:solidFill>
                    <a:schemeClr val="bg1"/>
                  </a:solidFill>
                  <a:ea typeface="Lato Semibold" panose="020F0502020204030203" pitchFamily="34" charset="0"/>
                  <a:cs typeface="Poppins Medium" pitchFamily="2" charset="77"/>
                </a:rPr>
                <a:t>Attitudes</a:t>
              </a:r>
            </a:p>
          </p:txBody>
        </p:sp>
        <p:sp>
          <p:nvSpPr>
            <p:cNvPr id="61" name="Rectangle 56">
              <a:extLst>
                <a:ext uri="{FF2B5EF4-FFF2-40B4-BE49-F238E27FC236}">
                  <a16:creationId xmlns:a16="http://schemas.microsoft.com/office/drawing/2014/main" id="{65785431-72E8-4A48-B866-A2D00401E750}"/>
                </a:ext>
              </a:extLst>
            </p:cNvPr>
            <p:cNvSpPr/>
            <p:nvPr/>
          </p:nvSpPr>
          <p:spPr>
            <a:xfrm>
              <a:off x="2539300" y="9190531"/>
              <a:ext cx="3969834" cy="3508651"/>
            </a:xfrm>
            <a:prstGeom prst="rect">
              <a:avLst/>
            </a:prstGeom>
          </p:spPr>
          <p:txBody>
            <a:bodyPr wrap="square">
              <a:spAutoFit/>
            </a:bodyPr>
            <a:lstStyle/>
            <a:p>
              <a:pPr algn="ctr"/>
              <a:r>
                <a:rPr lang="en-US" dirty="0">
                  <a:ea typeface="Lato Light" panose="020F0502020204030203" pitchFamily="34" charset="0"/>
                  <a:cs typeface="Lato Light" panose="020F0502020204030203" pitchFamily="34" charset="0"/>
                </a:rPr>
                <a:t>Residents want clean streets. Any proposed changes would need to ensure this and </a:t>
              </a:r>
              <a:r>
                <a:rPr lang="en-US" b="1" dirty="0">
                  <a:ea typeface="Lato Light" panose="020F0502020204030203" pitchFamily="34" charset="0"/>
                  <a:cs typeface="Lato Light" panose="020F0502020204030203" pitchFamily="34" charset="0"/>
                </a:rPr>
                <a:t>reassure</a:t>
              </a:r>
              <a:r>
                <a:rPr lang="en-US" dirty="0">
                  <a:ea typeface="Lato Light" panose="020F0502020204030203" pitchFamily="34" charset="0"/>
                  <a:cs typeface="Lato Light" panose="020F0502020204030203" pitchFamily="34" charset="0"/>
                </a:rPr>
                <a:t> residents</a:t>
              </a:r>
            </a:p>
          </p:txBody>
        </p:sp>
        <p:sp>
          <p:nvSpPr>
            <p:cNvPr id="64" name="Rectangle 56">
              <a:extLst>
                <a:ext uri="{FF2B5EF4-FFF2-40B4-BE49-F238E27FC236}">
                  <a16:creationId xmlns:a16="http://schemas.microsoft.com/office/drawing/2014/main" id="{6295DC11-728F-BD48-9EAD-B9CBEA795BC1}"/>
                </a:ext>
              </a:extLst>
            </p:cNvPr>
            <p:cNvSpPr/>
            <p:nvPr/>
          </p:nvSpPr>
          <p:spPr>
            <a:xfrm>
              <a:off x="7285199" y="9123625"/>
              <a:ext cx="4647497" cy="4062649"/>
            </a:xfrm>
            <a:prstGeom prst="rect">
              <a:avLst/>
            </a:prstGeom>
          </p:spPr>
          <p:txBody>
            <a:bodyPr wrap="square">
              <a:spAutoFit/>
            </a:bodyPr>
            <a:lstStyle/>
            <a:p>
              <a:pPr algn="ctr"/>
              <a:r>
                <a:rPr lang="en-US" dirty="0">
                  <a:ea typeface="Lato Light" panose="020F0502020204030203" pitchFamily="34" charset="0"/>
                  <a:cs typeface="Lato Light" panose="020F0502020204030203" pitchFamily="34" charset="0"/>
                </a:rPr>
                <a:t>Prioritising street cleansing is </a:t>
              </a:r>
              <a:r>
                <a:rPr lang="en-US" b="1" dirty="0">
                  <a:ea typeface="Lato Light" panose="020F0502020204030203" pitchFamily="34" charset="0"/>
                  <a:cs typeface="Lato Light" panose="020F0502020204030203" pitchFamily="34" charset="0"/>
                </a:rPr>
                <a:t>important</a:t>
              </a:r>
              <a:r>
                <a:rPr lang="en-US" dirty="0">
                  <a:ea typeface="Lato Light" panose="020F0502020204030203" pitchFamily="34" charset="0"/>
                  <a:cs typeface="Lato Light" panose="020F0502020204030203" pitchFamily="34" charset="0"/>
                </a:rPr>
                <a:t> especially areas with large foot-flow. Skeptical about waiting for street to be reported before cleansing.</a:t>
              </a:r>
            </a:p>
          </p:txBody>
        </p:sp>
        <p:sp>
          <p:nvSpPr>
            <p:cNvPr id="68" name="Rectangle 56">
              <a:extLst>
                <a:ext uri="{FF2B5EF4-FFF2-40B4-BE49-F238E27FC236}">
                  <a16:creationId xmlns:a16="http://schemas.microsoft.com/office/drawing/2014/main" id="{AC91F3B2-F2AB-CA42-B9A8-A5ED9B5F874C}"/>
                </a:ext>
              </a:extLst>
            </p:cNvPr>
            <p:cNvSpPr/>
            <p:nvPr/>
          </p:nvSpPr>
          <p:spPr>
            <a:xfrm>
              <a:off x="12547915" y="9123623"/>
              <a:ext cx="4311983" cy="4062649"/>
            </a:xfrm>
            <a:prstGeom prst="rect">
              <a:avLst/>
            </a:prstGeom>
          </p:spPr>
          <p:txBody>
            <a:bodyPr wrap="square">
              <a:spAutoFit/>
            </a:bodyPr>
            <a:lstStyle/>
            <a:p>
              <a:pPr algn="ctr"/>
              <a:r>
                <a:rPr lang="en-US" b="1" dirty="0">
                  <a:ea typeface="Lato Light" panose="020F0502020204030203" pitchFamily="34" charset="0"/>
                  <a:cs typeface="Lato Light" panose="020F0502020204030203" pitchFamily="34" charset="0"/>
                </a:rPr>
                <a:t>Shared responsibility </a:t>
              </a:r>
              <a:r>
                <a:rPr lang="en-US" dirty="0">
                  <a:ea typeface="Lato Light" panose="020F0502020204030203" pitchFamily="34" charset="0"/>
                  <a:cs typeface="Lato Light" panose="020F0502020204030203" pitchFamily="34" charset="0"/>
                </a:rPr>
                <a:t>between individuals and Council. Individuals regarding dropping litter but Council on providing bins</a:t>
              </a:r>
            </a:p>
          </p:txBody>
        </p:sp>
        <p:sp>
          <p:nvSpPr>
            <p:cNvPr id="70" name="Rectangle 56">
              <a:extLst>
                <a:ext uri="{FF2B5EF4-FFF2-40B4-BE49-F238E27FC236}">
                  <a16:creationId xmlns:a16="http://schemas.microsoft.com/office/drawing/2014/main" id="{9FE004CE-B53E-1A46-8432-BEB027D0B790}"/>
                </a:ext>
              </a:extLst>
            </p:cNvPr>
            <p:cNvSpPr/>
            <p:nvPr/>
          </p:nvSpPr>
          <p:spPr>
            <a:xfrm>
              <a:off x="18061819" y="9391255"/>
              <a:ext cx="3590673" cy="3508651"/>
            </a:xfrm>
            <a:prstGeom prst="rect">
              <a:avLst/>
            </a:prstGeom>
          </p:spPr>
          <p:txBody>
            <a:bodyPr wrap="square">
              <a:spAutoFit/>
            </a:bodyPr>
            <a:lstStyle/>
            <a:p>
              <a:pPr algn="ctr"/>
              <a:r>
                <a:rPr lang="en-US" dirty="0">
                  <a:ea typeface="Lato Light" panose="020F0502020204030203" pitchFamily="34" charset="0"/>
                  <a:cs typeface="Lato Light" panose="020F0502020204030203" pitchFamily="34" charset="0"/>
                </a:rPr>
                <a:t>Need for increased </a:t>
              </a:r>
              <a:r>
                <a:rPr lang="en-US" b="1" dirty="0">
                  <a:ea typeface="Lato Light" panose="020F0502020204030203" pitchFamily="34" charset="0"/>
                  <a:cs typeface="Lato Light" panose="020F0502020204030203" pitchFamily="34" charset="0"/>
                </a:rPr>
                <a:t>awareness raising </a:t>
              </a:r>
              <a:r>
                <a:rPr lang="en-US" dirty="0">
                  <a:ea typeface="Lato Light" panose="020F0502020204030203" pitchFamily="34" charset="0"/>
                  <a:cs typeface="Lato Light" panose="020F0502020204030203" pitchFamily="34" charset="0"/>
                </a:rPr>
                <a:t>regarding littering. Especially with younger people</a:t>
              </a:r>
            </a:p>
          </p:txBody>
        </p:sp>
      </p:grpSp>
    </p:spTree>
    <p:extLst>
      <p:ext uri="{BB962C8B-B14F-4D97-AF65-F5344CB8AC3E}">
        <p14:creationId xmlns:p14="http://schemas.microsoft.com/office/powerpoint/2010/main" val="1632230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81FC20B-C074-F4DA-7253-64F2FB8D714B}"/>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1235" b="31235"/>
          <a:stretch/>
        </p:blipFill>
        <p:spPr>
          <a:xfrm>
            <a:off x="0" y="10"/>
            <a:ext cx="12191980" cy="6857990"/>
          </a:xfrm>
          <a:prstGeom prst="rect">
            <a:avLst/>
          </a:prstGeom>
          <a:effectLst>
            <a:reflection blurRad="127000" stA="45000" endPos="65000" dist="50800" dir="5400000" sy="-100000" algn="bl" rotWithShape="0"/>
          </a:effectLst>
        </p:spPr>
      </p:pic>
      <p:pic>
        <p:nvPicPr>
          <p:cNvPr id="8" name="Picture 7" descr="A picture containing logo&#10;&#10;Description automatically generated">
            <a:extLst>
              <a:ext uri="{FF2B5EF4-FFF2-40B4-BE49-F238E27FC236}">
                <a16:creationId xmlns:a16="http://schemas.microsoft.com/office/drawing/2014/main" id="{1DBD6358-9085-AC6A-2545-1A6844891B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7940" y="6134063"/>
            <a:ext cx="1981302" cy="723937"/>
          </a:xfrm>
          <a:prstGeom prst="rect">
            <a:avLst/>
          </a:prstGeom>
        </p:spPr>
      </p:pic>
      <p:sp>
        <p:nvSpPr>
          <p:cNvPr id="36" name="Speech Bubble: Rectangle with Corners Rounded 35">
            <a:extLst>
              <a:ext uri="{FF2B5EF4-FFF2-40B4-BE49-F238E27FC236}">
                <a16:creationId xmlns:a16="http://schemas.microsoft.com/office/drawing/2014/main" id="{DEC04C0B-8498-6B77-2117-C70C986C1770}"/>
              </a:ext>
            </a:extLst>
          </p:cNvPr>
          <p:cNvSpPr/>
          <p:nvPr/>
        </p:nvSpPr>
        <p:spPr>
          <a:xfrm>
            <a:off x="106276" y="2110610"/>
            <a:ext cx="2363379" cy="2171459"/>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Well it</a:t>
            </a:r>
            <a:r>
              <a:rPr lang="en-US" sz="1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 our responsibility to not litter. But if the bins aren’t emptied, I’d say that’s down to the Council </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[Female, 30s]</a:t>
            </a:r>
            <a:endParaRPr lang="en-GB" dirty="0">
              <a:solidFill>
                <a:schemeClr val="tx1"/>
              </a:solidFill>
            </a:endParaRPr>
          </a:p>
        </p:txBody>
      </p:sp>
      <p:sp>
        <p:nvSpPr>
          <p:cNvPr id="3" name="Speech Bubble: Rectangle with Corners Rounded 2">
            <a:extLst>
              <a:ext uri="{FF2B5EF4-FFF2-40B4-BE49-F238E27FC236}">
                <a16:creationId xmlns:a16="http://schemas.microsoft.com/office/drawing/2014/main" id="{E74E012B-727F-61AB-3C9E-F919543E53B8}"/>
              </a:ext>
            </a:extLst>
          </p:cNvPr>
          <p:cNvSpPr/>
          <p:nvPr/>
        </p:nvSpPr>
        <p:spPr>
          <a:xfrm>
            <a:off x="8282866" y="4828479"/>
            <a:ext cx="3660089" cy="1126273"/>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US" i="1" dirty="0">
                <a:solidFill>
                  <a:schemeClr val="tx1"/>
                </a:solidFill>
                <a:latin typeface="Calibri" panose="020F0502020204030204" pitchFamily="34" charset="0"/>
                <a:ea typeface="Calibri" panose="020F0502020204030204" pitchFamily="34" charset="0"/>
                <a:cs typeface="Times New Roman" panose="02020603050405020304" pitchFamily="18" charset="0"/>
              </a:rPr>
              <a:t>I’ve seen kids dropping litter, like crisp packets and stuff. They don’t care </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[Female 30s</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en-GB" dirty="0">
              <a:solidFill>
                <a:schemeClr val="tx1"/>
              </a:solidFill>
            </a:endParaRPr>
          </a:p>
        </p:txBody>
      </p:sp>
      <p:sp>
        <p:nvSpPr>
          <p:cNvPr id="4" name="Speech Bubble: Rectangle with Corners Rounded 3">
            <a:extLst>
              <a:ext uri="{FF2B5EF4-FFF2-40B4-BE49-F238E27FC236}">
                <a16:creationId xmlns:a16="http://schemas.microsoft.com/office/drawing/2014/main" id="{C0F3EB0D-D367-FBDB-FBF4-AB06B2B1A54F}"/>
              </a:ext>
            </a:extLst>
          </p:cNvPr>
          <p:cNvSpPr/>
          <p:nvPr/>
        </p:nvSpPr>
        <p:spPr>
          <a:xfrm>
            <a:off x="2575931" y="2071099"/>
            <a:ext cx="5386039" cy="1664562"/>
          </a:xfrm>
          <a:prstGeom prst="wedgeRoundRectCallout">
            <a:avLst>
              <a:gd name="adj1" fmla="val -47370"/>
              <a:gd name="adj2" fmla="val 6836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 think it makes sense for it to be focused on heavily littered streets, but then my concern there is when will they then clean the streets that aren't as heavily littered.. and therefore that becomes a buildup and then that becomes the </a:t>
            </a:r>
            <a:r>
              <a:rPr lang="en-GB" i="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di</a:t>
            </a:r>
            <a:r>
              <a:rPr lang="en-GB" sz="18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rty streets </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Male </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3</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0s]</a:t>
            </a:r>
            <a:endParaRPr lang="en-GB" dirty="0">
              <a:solidFill>
                <a:schemeClr val="tx1"/>
              </a:solidFill>
            </a:endParaRPr>
          </a:p>
        </p:txBody>
      </p:sp>
      <p:sp>
        <p:nvSpPr>
          <p:cNvPr id="11" name="Speech Bubble: Rectangle with Corners Rounded 10">
            <a:extLst>
              <a:ext uri="{FF2B5EF4-FFF2-40B4-BE49-F238E27FC236}">
                <a16:creationId xmlns:a16="http://schemas.microsoft.com/office/drawing/2014/main" id="{C1593A4A-031B-5AD4-2D89-9E22233A019F}"/>
              </a:ext>
            </a:extLst>
          </p:cNvPr>
          <p:cNvSpPr/>
          <p:nvPr/>
        </p:nvSpPr>
        <p:spPr>
          <a:xfrm>
            <a:off x="8365273" y="1557901"/>
            <a:ext cx="3267308" cy="1457453"/>
          </a:xfrm>
          <a:prstGeom prst="wedgeRoundRectCallout">
            <a:avLst>
              <a:gd name="adj1" fmla="val 55246"/>
              <a:gd name="adj2" fmla="val 3314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 think the problem is more on the verges by roads. I think its more people throwing litter from their cars </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[Female, 60s]</a:t>
            </a:r>
            <a:endParaRPr lang="en-GB" dirty="0">
              <a:solidFill>
                <a:schemeClr val="tx1"/>
              </a:solidFill>
            </a:endParaRPr>
          </a:p>
        </p:txBody>
      </p:sp>
      <p:sp>
        <p:nvSpPr>
          <p:cNvPr id="12" name="Title 1">
            <a:extLst>
              <a:ext uri="{FF2B5EF4-FFF2-40B4-BE49-F238E27FC236}">
                <a16:creationId xmlns:a16="http://schemas.microsoft.com/office/drawing/2014/main" id="{2BF66A08-E2A1-6B69-8596-6654CC4FECB3}"/>
              </a:ext>
            </a:extLst>
          </p:cNvPr>
          <p:cNvSpPr txBox="1">
            <a:spLocks/>
          </p:cNvSpPr>
          <p:nvPr/>
        </p:nvSpPr>
        <p:spPr>
          <a:xfrm>
            <a:off x="838200" y="365125"/>
            <a:ext cx="6688873" cy="1207197"/>
          </a:xfrm>
          <a:prstGeom prst="rect">
            <a:avLst/>
          </a:prstGeom>
          <a:solidFill>
            <a:schemeClr val="bg1">
              <a:lumMod val="6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rPr>
              <a:t>Clean Streets and Littering</a:t>
            </a:r>
          </a:p>
        </p:txBody>
      </p:sp>
      <p:sp>
        <p:nvSpPr>
          <p:cNvPr id="13" name="Speech Bubble: Rectangle with Corners Rounded 12">
            <a:extLst>
              <a:ext uri="{FF2B5EF4-FFF2-40B4-BE49-F238E27FC236}">
                <a16:creationId xmlns:a16="http://schemas.microsoft.com/office/drawing/2014/main" id="{80C02DA8-996A-EF14-B9DB-A02DAC9B4B8B}"/>
              </a:ext>
            </a:extLst>
          </p:cNvPr>
          <p:cNvSpPr/>
          <p:nvPr/>
        </p:nvSpPr>
        <p:spPr>
          <a:xfrm>
            <a:off x="102759" y="4780846"/>
            <a:ext cx="3030734" cy="1817648"/>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 reality I wouldn’t call the Council [if street was littered]. I’d probably assume someone else was doing it. </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[Female, 50s]</a:t>
            </a:r>
            <a:endParaRPr lang="en-GB" dirty="0">
              <a:solidFill>
                <a:schemeClr val="tx1"/>
              </a:solidFill>
            </a:endParaRPr>
          </a:p>
        </p:txBody>
      </p:sp>
      <p:sp>
        <p:nvSpPr>
          <p:cNvPr id="2" name="Speech Bubble: Rectangle with Corners Rounded 1">
            <a:extLst>
              <a:ext uri="{FF2B5EF4-FFF2-40B4-BE49-F238E27FC236}">
                <a16:creationId xmlns:a16="http://schemas.microsoft.com/office/drawing/2014/main" id="{3CBB154C-6DA2-B777-AF61-3AADC87DE40E}"/>
              </a:ext>
            </a:extLst>
          </p:cNvPr>
          <p:cNvSpPr/>
          <p:nvPr/>
        </p:nvSpPr>
        <p:spPr>
          <a:xfrm>
            <a:off x="3320429" y="4110634"/>
            <a:ext cx="4641541" cy="2408663"/>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i="1" dirty="0">
                <a:solidFill>
                  <a:schemeClr val="tx1"/>
                </a:solidFill>
                <a:effectLst/>
                <a:latin typeface="Calibri" panose="020F0502020204030204" pitchFamily="34" charset="0"/>
                <a:ea typeface="Times New Roman" panose="02020603050405020304" pitchFamily="18" charset="0"/>
              </a:rPr>
              <a:t>I actually don't think it's a bad idea to focus on the heavier littered areas, because that just seems a good usage of funds to me. It makes more sense to focus there than a quiet street that hardly has any problems. What's the point cleaning that if it doesn't need it </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[Female, 40s]</a:t>
            </a:r>
            <a:endParaRPr lang="en-GB" dirty="0">
              <a:solidFill>
                <a:schemeClr val="tx1"/>
              </a:solidFill>
            </a:endParaRPr>
          </a:p>
        </p:txBody>
      </p:sp>
      <p:sp>
        <p:nvSpPr>
          <p:cNvPr id="6" name="Speech Bubble: Rectangle with Corners Rounded 5">
            <a:extLst>
              <a:ext uri="{FF2B5EF4-FFF2-40B4-BE49-F238E27FC236}">
                <a16:creationId xmlns:a16="http://schemas.microsoft.com/office/drawing/2014/main" id="{21EFD8AB-BC4B-25D0-447B-95E2C271C05A}"/>
              </a:ext>
            </a:extLst>
          </p:cNvPr>
          <p:cNvSpPr/>
          <p:nvPr/>
        </p:nvSpPr>
        <p:spPr>
          <a:xfrm>
            <a:off x="8566770" y="3196339"/>
            <a:ext cx="3267308" cy="1305584"/>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Its probably worth looking at the </a:t>
            </a:r>
            <a:r>
              <a:rPr lang="en-US" sz="1800"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rota</a:t>
            </a: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Maybe have a graded system rather than an either or </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[Male, 60s]</a:t>
            </a:r>
            <a:endParaRPr lang="en-GB" dirty="0">
              <a:solidFill>
                <a:schemeClr val="tx1"/>
              </a:solidFill>
            </a:endParaRPr>
          </a:p>
        </p:txBody>
      </p:sp>
      <p:sp>
        <p:nvSpPr>
          <p:cNvPr id="9" name="TextBox 8">
            <a:extLst>
              <a:ext uri="{FF2B5EF4-FFF2-40B4-BE49-F238E27FC236}">
                <a16:creationId xmlns:a16="http://schemas.microsoft.com/office/drawing/2014/main" id="{20B7265C-7094-24E3-254F-5C20C37EC609}"/>
              </a:ext>
            </a:extLst>
          </p:cNvPr>
          <p:cNvSpPr txBox="1"/>
          <p:nvPr/>
        </p:nvSpPr>
        <p:spPr>
          <a:xfrm>
            <a:off x="0" y="6858000"/>
            <a:ext cx="12191980" cy="230832"/>
          </a:xfrm>
          <a:prstGeom prst="rect">
            <a:avLst/>
          </a:prstGeom>
          <a:noFill/>
        </p:spPr>
        <p:txBody>
          <a:bodyPr wrap="square" rtlCol="0">
            <a:spAutoFit/>
          </a:bodyPr>
          <a:lstStyle/>
          <a:p>
            <a:r>
              <a:rPr lang="en-GB" sz="900">
                <a:hlinkClick r:id="rId3" tooltip="https://www.freeimageslive.co.uk/free_stock_image/litter-bin-jpg"/>
              </a:rPr>
              <a:t>This Photo</a:t>
            </a:r>
            <a:r>
              <a:rPr lang="en-GB" sz="900"/>
              <a:t> by Unknown Author is licensed under </a:t>
            </a:r>
            <a:r>
              <a:rPr lang="en-GB" sz="900">
                <a:hlinkClick r:id="rId5" tooltip="https://creativecommons.org/licenses/by/3.0/"/>
              </a:rPr>
              <a:t>CC BY</a:t>
            </a:r>
            <a:endParaRPr lang="en-GB" sz="900"/>
          </a:p>
        </p:txBody>
      </p:sp>
    </p:spTree>
    <p:extLst>
      <p:ext uri="{BB962C8B-B14F-4D97-AF65-F5344CB8AC3E}">
        <p14:creationId xmlns:p14="http://schemas.microsoft.com/office/powerpoint/2010/main" val="1247988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85" name="Rectangle 2884">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6" name="Rectangle 2885">
            <a:extLst>
              <a:ext uri="{FF2B5EF4-FFF2-40B4-BE49-F238E27FC236}">
                <a16:creationId xmlns:a16="http://schemas.microsoft.com/office/drawing/2014/main" id="{F3768FD5-DD7A-43C7-8DEA-1F5DB3CB5B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256EE7-005C-9193-BF63-7D68E4AA7F48}"/>
              </a:ext>
            </a:extLst>
          </p:cNvPr>
          <p:cNvSpPr>
            <a:spLocks noGrp="1"/>
          </p:cNvSpPr>
          <p:nvPr>
            <p:ph type="title"/>
          </p:nvPr>
        </p:nvSpPr>
        <p:spPr>
          <a:xfrm>
            <a:off x="0" y="3436346"/>
            <a:ext cx="3568390" cy="2398713"/>
          </a:xfrm>
        </p:spPr>
        <p:txBody>
          <a:bodyPr>
            <a:normAutofit/>
          </a:bodyPr>
          <a:lstStyle/>
          <a:p>
            <a:pPr algn="ctr"/>
            <a:r>
              <a:rPr lang="en-US" sz="4000" b="1" dirty="0"/>
              <a:t>To Summarise</a:t>
            </a:r>
            <a:endParaRPr lang="en-GB" sz="4000" b="1" dirty="0"/>
          </a:p>
        </p:txBody>
      </p:sp>
      <p:pic>
        <p:nvPicPr>
          <p:cNvPr id="4" name="Content Placeholder 4">
            <a:extLst>
              <a:ext uri="{FF2B5EF4-FFF2-40B4-BE49-F238E27FC236}">
                <a16:creationId xmlns:a16="http://schemas.microsoft.com/office/drawing/2014/main" id="{4EEC6467-7876-0F08-3AB9-D5DA86F4D6F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4716" b="30792"/>
          <a:stretch/>
        </p:blipFill>
        <p:spPr>
          <a:xfrm>
            <a:off x="2" y="10"/>
            <a:ext cx="12191999" cy="3154014"/>
          </a:xfrm>
          <a:custGeom>
            <a:avLst/>
            <a:gdLst/>
            <a:ahLst/>
            <a:cxnLst/>
            <a:rect l="l" t="t" r="r" b="b"/>
            <a:pathLst>
              <a:path w="12191999" h="3428999">
                <a:moveTo>
                  <a:pt x="0" y="0"/>
                </a:moveTo>
                <a:lnTo>
                  <a:pt x="12191999" y="0"/>
                </a:lnTo>
                <a:lnTo>
                  <a:pt x="12191999" y="920893"/>
                </a:lnTo>
                <a:lnTo>
                  <a:pt x="12191999" y="1514929"/>
                </a:lnTo>
                <a:lnTo>
                  <a:pt x="12191999" y="3130902"/>
                </a:lnTo>
                <a:lnTo>
                  <a:pt x="12188051" y="3131476"/>
                </a:lnTo>
                <a:cubicBezTo>
                  <a:pt x="12153000" y="3135813"/>
                  <a:pt x="12133655" y="3136025"/>
                  <a:pt x="12112012" y="3138906"/>
                </a:cubicBezTo>
                <a:cubicBezTo>
                  <a:pt x="12076970" y="3145595"/>
                  <a:pt x="12039899" y="3160769"/>
                  <a:pt x="12018752" y="3165642"/>
                </a:cubicBezTo>
                <a:lnTo>
                  <a:pt x="11985122" y="3168147"/>
                </a:lnTo>
                <a:lnTo>
                  <a:pt x="11986344" y="3172878"/>
                </a:lnTo>
                <a:lnTo>
                  <a:pt x="11973852" y="3173226"/>
                </a:lnTo>
                <a:lnTo>
                  <a:pt x="11945968" y="3173341"/>
                </a:lnTo>
                <a:cubicBezTo>
                  <a:pt x="11928568" y="3174057"/>
                  <a:pt x="11880184" y="3172923"/>
                  <a:pt x="11862470" y="3174654"/>
                </a:cubicBezTo>
                <a:cubicBezTo>
                  <a:pt x="11857360" y="3179700"/>
                  <a:pt x="11849473" y="3182451"/>
                  <a:pt x="11839688" y="3183726"/>
                </a:cubicBezTo>
                <a:lnTo>
                  <a:pt x="11818138" y="3183868"/>
                </a:lnTo>
                <a:lnTo>
                  <a:pt x="11693161" y="3196027"/>
                </a:lnTo>
                <a:lnTo>
                  <a:pt x="11675978" y="3196936"/>
                </a:lnTo>
                <a:lnTo>
                  <a:pt x="11666672" y="3201013"/>
                </a:lnTo>
                <a:cubicBezTo>
                  <a:pt x="11659568" y="3201827"/>
                  <a:pt x="11639160" y="3201301"/>
                  <a:pt x="11633348" y="3201823"/>
                </a:cubicBezTo>
                <a:lnTo>
                  <a:pt x="11631806" y="3204144"/>
                </a:lnTo>
                <a:cubicBezTo>
                  <a:pt x="11613292" y="3207852"/>
                  <a:pt x="11543654" y="3220200"/>
                  <a:pt x="11522270" y="3224070"/>
                </a:cubicBezTo>
                <a:cubicBezTo>
                  <a:pt x="11517998" y="3220503"/>
                  <a:pt x="11508432" y="3226137"/>
                  <a:pt x="11503503" y="3227361"/>
                </a:cubicBezTo>
                <a:cubicBezTo>
                  <a:pt x="11502740" y="3224959"/>
                  <a:pt x="11490808" y="3224226"/>
                  <a:pt x="11487288" y="3226364"/>
                </a:cubicBezTo>
                <a:cubicBezTo>
                  <a:pt x="11403406" y="3238085"/>
                  <a:pt x="11445394" y="3213864"/>
                  <a:pt x="11397514" y="3229209"/>
                </a:cubicBezTo>
                <a:cubicBezTo>
                  <a:pt x="11389044" y="3230225"/>
                  <a:pt x="11382180" y="3229256"/>
                  <a:pt x="11376160" y="3227461"/>
                </a:cubicBezTo>
                <a:lnTo>
                  <a:pt x="11367180" y="3223774"/>
                </a:lnTo>
                <a:lnTo>
                  <a:pt x="11332420" y="3230742"/>
                </a:lnTo>
                <a:cubicBezTo>
                  <a:pt x="11315298" y="3233171"/>
                  <a:pt x="11297277" y="3234781"/>
                  <a:pt x="11278786" y="3235517"/>
                </a:cubicBezTo>
                <a:cubicBezTo>
                  <a:pt x="11274637" y="3230607"/>
                  <a:pt x="11260123" y="3237582"/>
                  <a:pt x="11253295" y="3238964"/>
                </a:cubicBezTo>
                <a:cubicBezTo>
                  <a:pt x="11253224" y="3235757"/>
                  <a:pt x="11238096" y="3234220"/>
                  <a:pt x="11232727" y="3236871"/>
                </a:cubicBezTo>
                <a:cubicBezTo>
                  <a:pt x="11119903" y="3248332"/>
                  <a:pt x="11183388" y="3218382"/>
                  <a:pt x="11115682" y="3236341"/>
                </a:cubicBezTo>
                <a:cubicBezTo>
                  <a:pt x="11104356" y="3237278"/>
                  <a:pt x="11095858" y="3235671"/>
                  <a:pt x="11088768" y="3233017"/>
                </a:cubicBezTo>
                <a:lnTo>
                  <a:pt x="11076012" y="3226390"/>
                </a:lnTo>
                <a:lnTo>
                  <a:pt x="11066016" y="3228753"/>
                </a:lnTo>
                <a:cubicBezTo>
                  <a:pt x="11028292" y="3228939"/>
                  <a:pt x="11017169" y="3222147"/>
                  <a:pt x="10995221" y="3228989"/>
                </a:cubicBezTo>
                <a:cubicBezTo>
                  <a:pt x="10962786" y="3214768"/>
                  <a:pt x="10973708" y="3227571"/>
                  <a:pt x="10949038" y="3229747"/>
                </a:cubicBezTo>
                <a:cubicBezTo>
                  <a:pt x="10929576" y="3232582"/>
                  <a:pt x="10965306" y="3238039"/>
                  <a:pt x="10946231" y="3238844"/>
                </a:cubicBezTo>
                <a:cubicBezTo>
                  <a:pt x="10925596" y="3235173"/>
                  <a:pt x="10926566" y="3246575"/>
                  <a:pt x="10905107" y="3242085"/>
                </a:cubicBezTo>
                <a:cubicBezTo>
                  <a:pt x="10910320" y="3233495"/>
                  <a:pt x="10862761" y="3243750"/>
                  <a:pt x="10861282" y="3236246"/>
                </a:cubicBezTo>
                <a:cubicBezTo>
                  <a:pt x="10843055" y="3246977"/>
                  <a:pt x="10833897" y="3233757"/>
                  <a:pt x="10809627" y="3237064"/>
                </a:cubicBezTo>
                <a:cubicBezTo>
                  <a:pt x="10798198" y="3241124"/>
                  <a:pt x="10789952" y="3241821"/>
                  <a:pt x="10778718" y="3237455"/>
                </a:cubicBezTo>
                <a:cubicBezTo>
                  <a:pt x="10726069" y="3257219"/>
                  <a:pt x="10746866" y="3238339"/>
                  <a:pt x="10697595" y="3245939"/>
                </a:cubicBezTo>
                <a:cubicBezTo>
                  <a:pt x="10655146" y="3253933"/>
                  <a:pt x="10607026" y="3259119"/>
                  <a:pt x="10565970" y="3278201"/>
                </a:cubicBezTo>
                <a:cubicBezTo>
                  <a:pt x="10558434" y="3283608"/>
                  <a:pt x="10539930" y="3285654"/>
                  <a:pt x="10524645" y="3282773"/>
                </a:cubicBezTo>
                <a:cubicBezTo>
                  <a:pt x="10522018" y="3282276"/>
                  <a:pt x="10519582" y="3281649"/>
                  <a:pt x="10517421" y="3280913"/>
                </a:cubicBezTo>
                <a:cubicBezTo>
                  <a:pt x="10481928" y="3283832"/>
                  <a:pt x="10352108" y="3296870"/>
                  <a:pt x="10311683" y="3300288"/>
                </a:cubicBezTo>
                <a:cubicBezTo>
                  <a:pt x="10308410" y="3293342"/>
                  <a:pt x="10287968" y="3305875"/>
                  <a:pt x="10274873" y="3301423"/>
                </a:cubicBezTo>
                <a:cubicBezTo>
                  <a:pt x="10265494" y="3297516"/>
                  <a:pt x="10257104" y="3300407"/>
                  <a:pt x="10247307" y="3300714"/>
                </a:cubicBezTo>
                <a:cubicBezTo>
                  <a:pt x="10234401" y="3297643"/>
                  <a:pt x="10192308" y="3303190"/>
                  <a:pt x="10181334" y="3307168"/>
                </a:cubicBezTo>
                <a:cubicBezTo>
                  <a:pt x="10155109" y="3320992"/>
                  <a:pt x="10095518" y="3310726"/>
                  <a:pt x="10073729" y="3321318"/>
                </a:cubicBezTo>
                <a:cubicBezTo>
                  <a:pt x="10065823" y="3322872"/>
                  <a:pt x="10058087" y="3323501"/>
                  <a:pt x="10050495" y="3323554"/>
                </a:cubicBezTo>
                <a:lnTo>
                  <a:pt x="10029247" y="3322387"/>
                </a:lnTo>
                <a:lnTo>
                  <a:pt x="10023206" y="3319426"/>
                </a:lnTo>
                <a:lnTo>
                  <a:pt x="10010221" y="3320159"/>
                </a:lnTo>
                <a:lnTo>
                  <a:pt x="10006500" y="3319709"/>
                </a:lnTo>
                <a:cubicBezTo>
                  <a:pt x="9999392" y="3318836"/>
                  <a:pt x="9992376" y="3318075"/>
                  <a:pt x="9985433" y="3317775"/>
                </a:cubicBezTo>
                <a:cubicBezTo>
                  <a:pt x="9994564" y="3332623"/>
                  <a:pt x="9927872" y="3317665"/>
                  <a:pt x="9947096" y="3329673"/>
                </a:cubicBezTo>
                <a:cubicBezTo>
                  <a:pt x="9910530" y="3330603"/>
                  <a:pt x="9938422" y="3341787"/>
                  <a:pt x="9894468" y="3331125"/>
                </a:cubicBezTo>
                <a:cubicBezTo>
                  <a:pt x="9837697" y="3343266"/>
                  <a:pt x="9748207" y="3338748"/>
                  <a:pt x="9703741" y="3357170"/>
                </a:cubicBezTo>
                <a:cubicBezTo>
                  <a:pt x="9709264" y="3350136"/>
                  <a:pt x="9685337" y="3344679"/>
                  <a:pt x="9668763" y="3348169"/>
                </a:cubicBezTo>
                <a:cubicBezTo>
                  <a:pt x="9688139" y="3320571"/>
                  <a:pt x="9603232" y="3373038"/>
                  <a:pt x="9588644" y="3354205"/>
                </a:cubicBezTo>
                <a:cubicBezTo>
                  <a:pt x="9587925" y="3371689"/>
                  <a:pt x="9513642" y="3401336"/>
                  <a:pt x="9478680" y="3386990"/>
                </a:cubicBezTo>
                <a:cubicBezTo>
                  <a:pt x="9425416" y="3390492"/>
                  <a:pt x="9387699" y="3404944"/>
                  <a:pt x="9331856" y="3399166"/>
                </a:cubicBezTo>
                <a:cubicBezTo>
                  <a:pt x="9330123" y="3401505"/>
                  <a:pt x="9327283" y="3403463"/>
                  <a:pt x="9323679" y="3405145"/>
                </a:cubicBezTo>
                <a:lnTo>
                  <a:pt x="9311620" y="3409223"/>
                </a:lnTo>
                <a:lnTo>
                  <a:pt x="9309289" y="3408926"/>
                </a:lnTo>
                <a:cubicBezTo>
                  <a:pt x="9300131" y="3408873"/>
                  <a:pt x="9295442" y="3409859"/>
                  <a:pt x="9292731" y="3411301"/>
                </a:cubicBezTo>
                <a:lnTo>
                  <a:pt x="9290814" y="3413412"/>
                </a:lnTo>
                <a:lnTo>
                  <a:pt x="9279990" y="3415541"/>
                </a:lnTo>
                <a:lnTo>
                  <a:pt x="9260104" y="3421077"/>
                </a:lnTo>
                <a:lnTo>
                  <a:pt x="9255034" y="3420853"/>
                </a:lnTo>
                <a:lnTo>
                  <a:pt x="9222941" y="3427242"/>
                </a:lnTo>
                <a:lnTo>
                  <a:pt x="9221858" y="3426731"/>
                </a:lnTo>
                <a:cubicBezTo>
                  <a:pt x="9218700" y="3425733"/>
                  <a:pt x="9214983" y="3425271"/>
                  <a:pt x="9210014" y="3425917"/>
                </a:cubicBezTo>
                <a:cubicBezTo>
                  <a:pt x="9208256" y="3416158"/>
                  <a:pt x="9203342" y="3422957"/>
                  <a:pt x="9188839" y="3425728"/>
                </a:cubicBezTo>
                <a:cubicBezTo>
                  <a:pt x="9182870" y="3411188"/>
                  <a:pt x="9147335" y="3424352"/>
                  <a:pt x="9132080" y="3417886"/>
                </a:cubicBezTo>
                <a:cubicBezTo>
                  <a:pt x="9121557" y="3420249"/>
                  <a:pt x="9110321" y="3422482"/>
                  <a:pt x="9098549" y="3424480"/>
                </a:cubicBezTo>
                <a:lnTo>
                  <a:pt x="9003970" y="3425484"/>
                </a:lnTo>
                <a:lnTo>
                  <a:pt x="8904921" y="3413774"/>
                </a:lnTo>
                <a:cubicBezTo>
                  <a:pt x="8868284" y="3413519"/>
                  <a:pt x="8836559" y="3409171"/>
                  <a:pt x="8805551" y="3412237"/>
                </a:cubicBezTo>
                <a:cubicBezTo>
                  <a:pt x="8792955" y="3408854"/>
                  <a:pt x="8781083" y="3407488"/>
                  <a:pt x="8769572" y="3412551"/>
                </a:cubicBezTo>
                <a:cubicBezTo>
                  <a:pt x="8735382" y="3410862"/>
                  <a:pt x="8727105" y="3403632"/>
                  <a:pt x="8705440" y="3409271"/>
                </a:cubicBezTo>
                <a:cubicBezTo>
                  <a:pt x="8686231" y="3397576"/>
                  <a:pt x="8685094" y="3402040"/>
                  <a:pt x="8676067" y="3405389"/>
                </a:cubicBezTo>
                <a:lnTo>
                  <a:pt x="8674779" y="3405628"/>
                </a:lnTo>
                <a:lnTo>
                  <a:pt x="8672154" y="3403956"/>
                </a:lnTo>
                <a:lnTo>
                  <a:pt x="8666720" y="3403182"/>
                </a:lnTo>
                <a:lnTo>
                  <a:pt x="8651886" y="3403680"/>
                </a:lnTo>
                <a:lnTo>
                  <a:pt x="8646307" y="3404298"/>
                </a:lnTo>
                <a:cubicBezTo>
                  <a:pt x="8642465" y="3404565"/>
                  <a:pt x="8639912" y="3404534"/>
                  <a:pt x="8638145" y="3404287"/>
                </a:cubicBezTo>
                <a:lnTo>
                  <a:pt x="8637941" y="3404149"/>
                </a:lnTo>
                <a:lnTo>
                  <a:pt x="8630296" y="3404406"/>
                </a:lnTo>
                <a:cubicBezTo>
                  <a:pt x="8617394" y="3405155"/>
                  <a:pt x="8604838" y="3406180"/>
                  <a:pt x="8592887" y="3407398"/>
                </a:cubicBezTo>
                <a:cubicBezTo>
                  <a:pt x="8582781" y="3399722"/>
                  <a:pt x="8538622" y="3408789"/>
                  <a:pt x="8543455" y="3394319"/>
                </a:cubicBezTo>
                <a:cubicBezTo>
                  <a:pt x="8527334" y="3395534"/>
                  <a:pt x="8517583" y="3401542"/>
                  <a:pt x="8523012" y="3392051"/>
                </a:cubicBezTo>
                <a:cubicBezTo>
                  <a:pt x="8517705" y="3392178"/>
                  <a:pt x="8514435" y="3391372"/>
                  <a:pt x="8512093" y="3390108"/>
                </a:cubicBezTo>
                <a:lnTo>
                  <a:pt x="8511416" y="3389513"/>
                </a:lnTo>
                <a:lnTo>
                  <a:pt x="8475551" y="3392450"/>
                </a:lnTo>
                <a:lnTo>
                  <a:pt x="8470789" y="3391736"/>
                </a:lnTo>
                <a:lnTo>
                  <a:pt x="8447414" y="3395064"/>
                </a:lnTo>
                <a:lnTo>
                  <a:pt x="8435335" y="3396028"/>
                </a:lnTo>
                <a:lnTo>
                  <a:pt x="8431923" y="3397855"/>
                </a:lnTo>
                <a:cubicBezTo>
                  <a:pt x="8428239" y="3398965"/>
                  <a:pt x="8422959" y="3399444"/>
                  <a:pt x="8414099" y="3398491"/>
                </a:cubicBezTo>
                <a:lnTo>
                  <a:pt x="8412049" y="3397978"/>
                </a:lnTo>
                <a:lnTo>
                  <a:pt x="8397349" y="3400683"/>
                </a:lnTo>
                <a:cubicBezTo>
                  <a:pt x="8392615" y="3401933"/>
                  <a:pt x="8388424" y="3403524"/>
                  <a:pt x="8385030" y="3405585"/>
                </a:cubicBezTo>
                <a:cubicBezTo>
                  <a:pt x="8334977" y="3394568"/>
                  <a:pt x="8287750" y="3404648"/>
                  <a:pt x="8233422" y="3402742"/>
                </a:cubicBezTo>
                <a:cubicBezTo>
                  <a:pt x="8209936" y="3385601"/>
                  <a:pt x="8116056" y="3406588"/>
                  <a:pt x="8102569" y="3423208"/>
                </a:cubicBezTo>
                <a:cubicBezTo>
                  <a:pt x="8102264" y="3408645"/>
                  <a:pt x="8034186" y="3428475"/>
                  <a:pt x="8016625" y="3428989"/>
                </a:cubicBezTo>
                <a:cubicBezTo>
                  <a:pt x="8010771" y="3429161"/>
                  <a:pt x="8010530" y="3427186"/>
                  <a:pt x="8020284" y="3421076"/>
                </a:cubicBezTo>
                <a:cubicBezTo>
                  <a:pt x="8001623" y="3422777"/>
                  <a:pt x="7982361" y="3415208"/>
                  <a:pt x="7992871" y="3409037"/>
                </a:cubicBezTo>
                <a:cubicBezTo>
                  <a:pt x="7936181" y="3422244"/>
                  <a:pt x="7852511" y="3409112"/>
                  <a:pt x="7788452" y="3415110"/>
                </a:cubicBezTo>
                <a:cubicBezTo>
                  <a:pt x="7753529" y="3400598"/>
                  <a:pt x="7772461" y="3414025"/>
                  <a:pt x="7736237" y="3411311"/>
                </a:cubicBezTo>
                <a:cubicBezTo>
                  <a:pt x="7746145" y="3424670"/>
                  <a:pt x="7692261" y="3403816"/>
                  <a:pt x="7690279" y="3418893"/>
                </a:cubicBezTo>
                <a:cubicBezTo>
                  <a:pt x="7683750" y="3417921"/>
                  <a:pt x="7677487" y="3416505"/>
                  <a:pt x="7671219" y="3414970"/>
                </a:cubicBezTo>
                <a:lnTo>
                  <a:pt x="7667928" y="3414173"/>
                </a:lnTo>
                <a:lnTo>
                  <a:pt x="7654774" y="3413595"/>
                </a:lnTo>
                <a:lnTo>
                  <a:pt x="7651067" y="3410171"/>
                </a:lnTo>
                <a:lnTo>
                  <a:pt x="7631267" y="3406963"/>
                </a:lnTo>
                <a:cubicBezTo>
                  <a:pt x="7623851" y="3406267"/>
                  <a:pt x="7615871" y="3406106"/>
                  <a:pt x="7607053" y="3406809"/>
                </a:cubicBezTo>
                <a:cubicBezTo>
                  <a:pt x="7585359" y="3412784"/>
                  <a:pt x="7551579" y="3405461"/>
                  <a:pt x="7521027" y="3405904"/>
                </a:cubicBezTo>
                <a:lnTo>
                  <a:pt x="7506997" y="3407754"/>
                </a:lnTo>
                <a:lnTo>
                  <a:pt x="7461204" y="3404669"/>
                </a:lnTo>
                <a:cubicBezTo>
                  <a:pt x="7448169" y="3404071"/>
                  <a:pt x="7434640" y="3403756"/>
                  <a:pt x="7420396" y="3403975"/>
                </a:cubicBezTo>
                <a:lnTo>
                  <a:pt x="7393955" y="3405447"/>
                </a:lnTo>
                <a:lnTo>
                  <a:pt x="7387024" y="3404227"/>
                </a:lnTo>
                <a:cubicBezTo>
                  <a:pt x="7374952" y="3404363"/>
                  <a:pt x="7358975" y="3408656"/>
                  <a:pt x="7360398" y="3403441"/>
                </a:cubicBezTo>
                <a:lnTo>
                  <a:pt x="7346837" y="3405249"/>
                </a:lnTo>
                <a:lnTo>
                  <a:pt x="7333451" y="3401087"/>
                </a:lnTo>
                <a:cubicBezTo>
                  <a:pt x="7331985" y="3400120"/>
                  <a:pt x="7330882" y="3399091"/>
                  <a:pt x="7330179" y="3398037"/>
                </a:cubicBezTo>
                <a:lnTo>
                  <a:pt x="7311232" y="3399406"/>
                </a:lnTo>
                <a:lnTo>
                  <a:pt x="7295699" y="3396426"/>
                </a:lnTo>
                <a:lnTo>
                  <a:pt x="7282158" y="3398374"/>
                </a:lnTo>
                <a:lnTo>
                  <a:pt x="7276538" y="3397935"/>
                </a:lnTo>
                <a:lnTo>
                  <a:pt x="7262569" y="3396460"/>
                </a:lnTo>
                <a:cubicBezTo>
                  <a:pt x="7255407" y="3395426"/>
                  <a:pt x="7247392" y="3394180"/>
                  <a:pt x="7238468" y="3393183"/>
                </a:cubicBezTo>
                <a:lnTo>
                  <a:pt x="7230949" y="3392727"/>
                </a:lnTo>
                <a:lnTo>
                  <a:pt x="7214580" y="3387715"/>
                </a:lnTo>
                <a:cubicBezTo>
                  <a:pt x="7202670" y="3383926"/>
                  <a:pt x="7193296" y="3381373"/>
                  <a:pt x="7182893" y="3383429"/>
                </a:cubicBezTo>
                <a:cubicBezTo>
                  <a:pt x="7165160" y="3378534"/>
                  <a:pt x="7152772" y="3364815"/>
                  <a:pt x="7127104" y="3368475"/>
                </a:cubicBezTo>
                <a:cubicBezTo>
                  <a:pt x="7134894" y="3362260"/>
                  <a:pt x="7098599" y="3367723"/>
                  <a:pt x="7094311" y="3361339"/>
                </a:cubicBezTo>
                <a:cubicBezTo>
                  <a:pt x="7092331" y="3356198"/>
                  <a:pt x="7080860" y="3356657"/>
                  <a:pt x="7072124" y="3354762"/>
                </a:cubicBezTo>
                <a:cubicBezTo>
                  <a:pt x="7065898" y="3349511"/>
                  <a:pt x="7021942" y="3344717"/>
                  <a:pt x="7006638" y="3345473"/>
                </a:cubicBezTo>
                <a:cubicBezTo>
                  <a:pt x="6963504" y="3350697"/>
                  <a:pt x="6928807" y="3329559"/>
                  <a:pt x="6894320" y="3333192"/>
                </a:cubicBezTo>
                <a:cubicBezTo>
                  <a:pt x="6885290" y="3332697"/>
                  <a:pt x="6877803" y="3331507"/>
                  <a:pt x="6871318" y="3329892"/>
                </a:cubicBezTo>
                <a:lnTo>
                  <a:pt x="6855157" y="3324330"/>
                </a:lnTo>
                <a:cubicBezTo>
                  <a:pt x="6854956" y="3323109"/>
                  <a:pt x="6854755" y="3321887"/>
                  <a:pt x="6854555" y="3320665"/>
                </a:cubicBezTo>
                <a:lnTo>
                  <a:pt x="6842483" y="3318413"/>
                </a:lnTo>
                <a:lnTo>
                  <a:pt x="6840027" y="3317245"/>
                </a:lnTo>
                <a:cubicBezTo>
                  <a:pt x="6835354" y="3315001"/>
                  <a:pt x="6830588" y="3312868"/>
                  <a:pt x="6825185" y="3311114"/>
                </a:cubicBezTo>
                <a:cubicBezTo>
                  <a:pt x="6810331" y="3324866"/>
                  <a:pt x="6776772" y="3298463"/>
                  <a:pt x="6774755" y="3312168"/>
                </a:cubicBezTo>
                <a:cubicBezTo>
                  <a:pt x="6742477" y="3304924"/>
                  <a:pt x="6749024" y="3319870"/>
                  <a:pt x="6728129" y="3301832"/>
                </a:cubicBezTo>
                <a:cubicBezTo>
                  <a:pt x="6661764" y="3299056"/>
                  <a:pt x="6593104" y="3275946"/>
                  <a:pt x="6527587" y="3280829"/>
                </a:cubicBezTo>
                <a:cubicBezTo>
                  <a:pt x="6542935" y="3276465"/>
                  <a:pt x="6531033" y="3266920"/>
                  <a:pt x="6511742" y="3266067"/>
                </a:cubicBezTo>
                <a:cubicBezTo>
                  <a:pt x="6570025" y="3248440"/>
                  <a:pt x="6418649" y="3271458"/>
                  <a:pt x="6434953" y="3253360"/>
                </a:cubicBezTo>
                <a:cubicBezTo>
                  <a:pt x="6407781" y="3267048"/>
                  <a:pt x="6300040" y="3274313"/>
                  <a:pt x="6292331" y="3255322"/>
                </a:cubicBezTo>
                <a:cubicBezTo>
                  <a:pt x="6242057" y="3246469"/>
                  <a:pt x="6188266" y="3249680"/>
                  <a:pt x="6149913" y="3232917"/>
                </a:cubicBezTo>
                <a:cubicBezTo>
                  <a:pt x="6144898" y="3234391"/>
                  <a:pt x="6139526" y="3235322"/>
                  <a:pt x="6133930" y="3235867"/>
                </a:cubicBezTo>
                <a:lnTo>
                  <a:pt x="6117554" y="3236464"/>
                </a:lnTo>
                <a:lnTo>
                  <a:pt x="6116039" y="3235720"/>
                </a:lnTo>
                <a:cubicBezTo>
                  <a:pt x="6108393" y="3233681"/>
                  <a:pt x="6102936" y="3233437"/>
                  <a:pt x="6098459" y="3233988"/>
                </a:cubicBezTo>
                <a:lnTo>
                  <a:pt x="6093630" y="3235240"/>
                </a:lnTo>
                <a:lnTo>
                  <a:pt x="6081261" y="3234563"/>
                </a:lnTo>
                <a:lnTo>
                  <a:pt x="6056067" y="3234608"/>
                </a:lnTo>
                <a:lnTo>
                  <a:pt x="6052129" y="3233324"/>
                </a:lnTo>
                <a:lnTo>
                  <a:pt x="6015338" y="3231378"/>
                </a:lnTo>
                <a:cubicBezTo>
                  <a:pt x="6015291" y="3231165"/>
                  <a:pt x="6015245" y="3230951"/>
                  <a:pt x="6015198" y="3230737"/>
                </a:cubicBezTo>
                <a:cubicBezTo>
                  <a:pt x="6014048" y="3229257"/>
                  <a:pt x="6011617" y="3228081"/>
                  <a:pt x="6006436" y="3227508"/>
                </a:cubicBezTo>
                <a:cubicBezTo>
                  <a:pt x="6019781" y="3219395"/>
                  <a:pt x="6005305" y="3223709"/>
                  <a:pt x="5988851" y="3222735"/>
                </a:cubicBezTo>
                <a:cubicBezTo>
                  <a:pt x="6005907" y="3209918"/>
                  <a:pt x="5955918" y="3212588"/>
                  <a:pt x="5952863" y="3204137"/>
                </a:cubicBezTo>
                <a:cubicBezTo>
                  <a:pt x="5940395" y="3203711"/>
                  <a:pt x="5927517" y="3203028"/>
                  <a:pt x="5914548" y="3202041"/>
                </a:cubicBezTo>
                <a:lnTo>
                  <a:pt x="5907020" y="3201283"/>
                </a:lnTo>
                <a:cubicBezTo>
                  <a:pt x="5906995" y="3201231"/>
                  <a:pt x="5906969" y="3201180"/>
                  <a:pt x="5906944" y="3201129"/>
                </a:cubicBezTo>
                <a:cubicBezTo>
                  <a:pt x="5905471" y="3200668"/>
                  <a:pt x="5903056" y="3200308"/>
                  <a:pt x="5899155" y="3200053"/>
                </a:cubicBezTo>
                <a:lnTo>
                  <a:pt x="5893294" y="3199901"/>
                </a:lnTo>
                <a:lnTo>
                  <a:pt x="5878691" y="3198431"/>
                </a:lnTo>
                <a:lnTo>
                  <a:pt x="5874165" y="3197003"/>
                </a:lnTo>
                <a:lnTo>
                  <a:pt x="5873092" y="3195108"/>
                </a:lnTo>
                <a:lnTo>
                  <a:pt x="5871658" y="3195162"/>
                </a:lnTo>
                <a:cubicBezTo>
                  <a:pt x="5860152" y="3197097"/>
                  <a:pt x="5855231" y="3201097"/>
                  <a:pt x="5846928" y="3187725"/>
                </a:cubicBezTo>
                <a:cubicBezTo>
                  <a:pt x="5821379" y="3190142"/>
                  <a:pt x="5819686" y="3182343"/>
                  <a:pt x="5788468" y="3176316"/>
                </a:cubicBezTo>
                <a:cubicBezTo>
                  <a:pt x="5773119" y="3179521"/>
                  <a:pt x="5762947" y="3176704"/>
                  <a:pt x="5753823" y="3171919"/>
                </a:cubicBezTo>
                <a:cubicBezTo>
                  <a:pt x="5721557" y="3170726"/>
                  <a:pt x="5694983" y="3162549"/>
                  <a:pt x="5660194" y="3157536"/>
                </a:cubicBezTo>
                <a:cubicBezTo>
                  <a:pt x="5619608" y="3159495"/>
                  <a:pt x="5604384" y="3146636"/>
                  <a:pt x="5567188" y="3141325"/>
                </a:cubicBezTo>
                <a:cubicBezTo>
                  <a:pt x="5530345" y="3148235"/>
                  <a:pt x="5543868" y="3129416"/>
                  <a:pt x="5526178" y="3123274"/>
                </a:cubicBezTo>
                <a:lnTo>
                  <a:pt x="5520866" y="3122322"/>
                </a:lnTo>
                <a:lnTo>
                  <a:pt x="5506009" y="3122332"/>
                </a:lnTo>
                <a:lnTo>
                  <a:pt x="5500363" y="3122766"/>
                </a:lnTo>
                <a:cubicBezTo>
                  <a:pt x="5496497" y="3122905"/>
                  <a:pt x="5493953" y="3122792"/>
                  <a:pt x="5492228" y="3122486"/>
                </a:cubicBezTo>
                <a:lnTo>
                  <a:pt x="5492044" y="3122342"/>
                </a:lnTo>
                <a:lnTo>
                  <a:pt x="5484386" y="3122347"/>
                </a:lnTo>
                <a:cubicBezTo>
                  <a:pt x="5471420" y="3122670"/>
                  <a:pt x="5458764" y="3123280"/>
                  <a:pt x="5446679" y="3124105"/>
                </a:cubicBezTo>
                <a:cubicBezTo>
                  <a:pt x="5437659" y="3116107"/>
                  <a:pt x="5392392" y="3123709"/>
                  <a:pt x="5399188" y="3109418"/>
                </a:cubicBezTo>
                <a:cubicBezTo>
                  <a:pt x="5382948" y="3110102"/>
                  <a:pt x="5372407" y="3115781"/>
                  <a:pt x="5379117" y="3106482"/>
                </a:cubicBezTo>
                <a:cubicBezTo>
                  <a:pt x="5373809" y="3106435"/>
                  <a:pt x="5370660" y="3105521"/>
                  <a:pt x="5368499" y="3104181"/>
                </a:cubicBezTo>
                <a:lnTo>
                  <a:pt x="5367902" y="3103566"/>
                </a:lnTo>
                <a:lnTo>
                  <a:pt x="5331747" y="3105319"/>
                </a:lnTo>
                <a:lnTo>
                  <a:pt x="5327095" y="3104450"/>
                </a:lnTo>
                <a:lnTo>
                  <a:pt x="5303337" y="3107003"/>
                </a:lnTo>
                <a:lnTo>
                  <a:pt x="5291164" y="3107570"/>
                </a:lnTo>
                <a:lnTo>
                  <a:pt x="5287515" y="3109282"/>
                </a:lnTo>
                <a:cubicBezTo>
                  <a:pt x="5283689" y="3110269"/>
                  <a:pt x="5278356" y="3110573"/>
                  <a:pt x="5269654" y="3109330"/>
                </a:cubicBezTo>
                <a:lnTo>
                  <a:pt x="5267681" y="3108752"/>
                </a:lnTo>
                <a:lnTo>
                  <a:pt x="5252655" y="3110969"/>
                </a:lnTo>
                <a:cubicBezTo>
                  <a:pt x="5247766" y="3112062"/>
                  <a:pt x="5243369" y="3113511"/>
                  <a:pt x="5239703" y="3115460"/>
                </a:cubicBezTo>
                <a:cubicBezTo>
                  <a:pt x="5191311" y="3102811"/>
                  <a:pt x="5142849" y="3111324"/>
                  <a:pt x="5088947" y="3107634"/>
                </a:cubicBezTo>
                <a:cubicBezTo>
                  <a:pt x="5027989" y="3108214"/>
                  <a:pt x="4985627" y="3110432"/>
                  <a:pt x="4945514" y="3110162"/>
                </a:cubicBezTo>
                <a:cubicBezTo>
                  <a:pt x="4926678" y="3111245"/>
                  <a:pt x="4789238" y="3111826"/>
                  <a:pt x="4800559" y="3106010"/>
                </a:cubicBezTo>
                <a:cubicBezTo>
                  <a:pt x="4742239" y="3117333"/>
                  <a:pt x="4708324" y="3101468"/>
                  <a:pt x="4643642" y="3105351"/>
                </a:cubicBezTo>
                <a:cubicBezTo>
                  <a:pt x="4610808" y="3089712"/>
                  <a:pt x="4627845" y="3103743"/>
                  <a:pt x="4592107" y="3099840"/>
                </a:cubicBezTo>
                <a:cubicBezTo>
                  <a:pt x="4600157" y="3113506"/>
                  <a:pt x="4549287" y="3090911"/>
                  <a:pt x="4545249" y="3105899"/>
                </a:cubicBezTo>
                <a:cubicBezTo>
                  <a:pt x="4538872" y="3104716"/>
                  <a:pt x="4532825" y="3103094"/>
                  <a:pt x="4526782" y="3101355"/>
                </a:cubicBezTo>
                <a:lnTo>
                  <a:pt x="4523614" y="3100453"/>
                </a:lnTo>
                <a:lnTo>
                  <a:pt x="4510579" y="3099442"/>
                </a:lnTo>
                <a:lnTo>
                  <a:pt x="4507348" y="3095901"/>
                </a:lnTo>
                <a:lnTo>
                  <a:pt x="4348949" y="3090220"/>
                </a:lnTo>
                <a:cubicBezTo>
                  <a:pt x="4335046" y="3092487"/>
                  <a:pt x="4290056" y="3092155"/>
                  <a:pt x="4280362" y="3087618"/>
                </a:cubicBezTo>
                <a:cubicBezTo>
                  <a:pt x="4270739" y="3086627"/>
                  <a:pt x="4260237" y="3088220"/>
                  <a:pt x="4254634" y="3083366"/>
                </a:cubicBezTo>
                <a:cubicBezTo>
                  <a:pt x="4233731" y="3080512"/>
                  <a:pt x="4185859" y="3073948"/>
                  <a:pt x="4154942" y="3070490"/>
                </a:cubicBezTo>
                <a:cubicBezTo>
                  <a:pt x="4138280" y="3076599"/>
                  <a:pt x="4112117" y="3064194"/>
                  <a:pt x="4069131" y="3062612"/>
                </a:cubicBezTo>
                <a:cubicBezTo>
                  <a:pt x="4050897" y="3069679"/>
                  <a:pt x="4040160" y="3061449"/>
                  <a:pt x="4005249" y="3070810"/>
                </a:cubicBezTo>
                <a:cubicBezTo>
                  <a:pt x="4003818" y="3069842"/>
                  <a:pt x="4002032" y="3068943"/>
                  <a:pt x="3999945" y="3068139"/>
                </a:cubicBezTo>
                <a:cubicBezTo>
                  <a:pt x="3987818" y="3063468"/>
                  <a:pt x="3968381" y="3062958"/>
                  <a:pt x="3956529" y="3067000"/>
                </a:cubicBezTo>
                <a:cubicBezTo>
                  <a:pt x="3900898" y="3079382"/>
                  <a:pt x="3850463" y="3077929"/>
                  <a:pt x="3803031" y="3079823"/>
                </a:cubicBezTo>
                <a:cubicBezTo>
                  <a:pt x="3749421" y="3080464"/>
                  <a:pt x="3785521" y="3065630"/>
                  <a:pt x="3718229" y="3077134"/>
                </a:cubicBezTo>
                <a:cubicBezTo>
                  <a:pt x="3711244" y="3071611"/>
                  <a:pt x="3702770" y="3071184"/>
                  <a:pt x="3688357" y="3073468"/>
                </a:cubicBezTo>
                <a:cubicBezTo>
                  <a:pt x="3662326" y="3073378"/>
                  <a:pt x="3664937" y="3059899"/>
                  <a:pt x="3638298" y="3067494"/>
                </a:cubicBezTo>
                <a:cubicBezTo>
                  <a:pt x="3643333" y="3060328"/>
                  <a:pt x="3589079" y="3063658"/>
                  <a:pt x="3601443" y="3056355"/>
                </a:cubicBezTo>
                <a:cubicBezTo>
                  <a:pt x="3584797" y="3049384"/>
                  <a:pt x="3575923" y="3060108"/>
                  <a:pt x="3559361" y="3054005"/>
                </a:cubicBezTo>
                <a:cubicBezTo>
                  <a:pt x="3540444" y="3052269"/>
                  <a:pt x="3569896" y="3061996"/>
                  <a:pt x="3548859" y="3062094"/>
                </a:cubicBezTo>
                <a:cubicBezTo>
                  <a:pt x="3523419" y="3060901"/>
                  <a:pt x="3522848" y="3074222"/>
                  <a:pt x="3504082" y="3056779"/>
                </a:cubicBezTo>
                <a:lnTo>
                  <a:pt x="3436234" y="3047769"/>
                </a:lnTo>
                <a:cubicBezTo>
                  <a:pt x="3420764" y="3051629"/>
                  <a:pt x="3408644" y="3049227"/>
                  <a:pt x="3396914" y="3044803"/>
                </a:cubicBezTo>
                <a:cubicBezTo>
                  <a:pt x="3361398" y="3044955"/>
                  <a:pt x="3329425" y="3037856"/>
                  <a:pt x="3289720" y="3034278"/>
                </a:cubicBezTo>
                <a:cubicBezTo>
                  <a:pt x="3246348" y="3037943"/>
                  <a:pt x="3224942" y="3025667"/>
                  <a:pt x="3182509" y="3021890"/>
                </a:cubicBezTo>
                <a:cubicBezTo>
                  <a:pt x="3139731" y="3031583"/>
                  <a:pt x="3155749" y="3004773"/>
                  <a:pt x="3119879" y="3004134"/>
                </a:cubicBezTo>
                <a:cubicBezTo>
                  <a:pt x="3060941" y="3012153"/>
                  <a:pt x="3121880" y="2995117"/>
                  <a:pt x="3031656" y="2995077"/>
                </a:cubicBezTo>
                <a:cubicBezTo>
                  <a:pt x="3026453" y="2996603"/>
                  <a:pt x="3015685" y="2994367"/>
                  <a:pt x="3017018" y="2992034"/>
                </a:cubicBezTo>
                <a:cubicBezTo>
                  <a:pt x="2997245" y="2992118"/>
                  <a:pt x="2941342" y="2976346"/>
                  <a:pt x="2913012" y="2978042"/>
                </a:cubicBezTo>
                <a:cubicBezTo>
                  <a:pt x="2858481" y="2969139"/>
                  <a:pt x="2831094" y="2979433"/>
                  <a:pt x="2791382" y="2975899"/>
                </a:cubicBezTo>
                <a:cubicBezTo>
                  <a:pt x="2745836" y="2966063"/>
                  <a:pt x="2719288" y="2957529"/>
                  <a:pt x="2639738" y="2936567"/>
                </a:cubicBezTo>
                <a:lnTo>
                  <a:pt x="2369741" y="2876435"/>
                </a:lnTo>
                <a:cubicBezTo>
                  <a:pt x="2269614" y="2832081"/>
                  <a:pt x="2140023" y="2856176"/>
                  <a:pt x="2078755" y="2852909"/>
                </a:cubicBezTo>
                <a:cubicBezTo>
                  <a:pt x="2053362" y="2866100"/>
                  <a:pt x="2032778" y="2851474"/>
                  <a:pt x="2002128" y="2856835"/>
                </a:cubicBezTo>
                <a:cubicBezTo>
                  <a:pt x="1933939" y="2859736"/>
                  <a:pt x="1866254" y="2874726"/>
                  <a:pt x="1777746" y="2864566"/>
                </a:cubicBezTo>
                <a:cubicBezTo>
                  <a:pt x="1737851" y="2905864"/>
                  <a:pt x="1634115" y="2880970"/>
                  <a:pt x="1549425" y="2904556"/>
                </a:cubicBezTo>
                <a:cubicBezTo>
                  <a:pt x="1500265" y="2909373"/>
                  <a:pt x="1423030" y="2888862"/>
                  <a:pt x="1405992" y="2911144"/>
                </a:cubicBezTo>
                <a:cubicBezTo>
                  <a:pt x="1383494" y="2897507"/>
                  <a:pt x="1362438" y="2919536"/>
                  <a:pt x="1337848" y="2921491"/>
                </a:cubicBezTo>
                <a:cubicBezTo>
                  <a:pt x="1318218" y="2912820"/>
                  <a:pt x="1308478" y="2920319"/>
                  <a:pt x="1290645" y="2921985"/>
                </a:cubicBezTo>
                <a:cubicBezTo>
                  <a:pt x="1282569" y="2916637"/>
                  <a:pt x="1267476" y="2916916"/>
                  <a:pt x="1262341" y="2923190"/>
                </a:cubicBezTo>
                <a:cubicBezTo>
                  <a:pt x="1269627" y="2937654"/>
                  <a:pt x="1217209" y="2930439"/>
                  <a:pt x="1213314" y="2940415"/>
                </a:cubicBezTo>
                <a:cubicBezTo>
                  <a:pt x="1182890" y="2942495"/>
                  <a:pt x="1050782" y="2929830"/>
                  <a:pt x="1028405" y="2945799"/>
                </a:cubicBezTo>
                <a:cubicBezTo>
                  <a:pt x="966896" y="2953381"/>
                  <a:pt x="877997" y="2927977"/>
                  <a:pt x="851857" y="2928423"/>
                </a:cubicBezTo>
                <a:cubicBezTo>
                  <a:pt x="825919" y="2899251"/>
                  <a:pt x="699677" y="2976135"/>
                  <a:pt x="588681" y="2977769"/>
                </a:cubicBezTo>
                <a:cubicBezTo>
                  <a:pt x="573724" y="2974953"/>
                  <a:pt x="565729" y="2974991"/>
                  <a:pt x="561717" y="2981641"/>
                </a:cubicBezTo>
                <a:cubicBezTo>
                  <a:pt x="532860" y="2985482"/>
                  <a:pt x="475932" y="2991762"/>
                  <a:pt x="415541" y="3000819"/>
                </a:cubicBezTo>
                <a:cubicBezTo>
                  <a:pt x="370154" y="3008289"/>
                  <a:pt x="146634" y="3001788"/>
                  <a:pt x="86183" y="3009699"/>
                </a:cubicBezTo>
                <a:lnTo>
                  <a:pt x="0" y="3044978"/>
                </a:lnTo>
                <a:close/>
              </a:path>
            </a:pathLst>
          </a:custGeom>
        </p:spPr>
      </p:pic>
      <p:sp>
        <p:nvSpPr>
          <p:cNvPr id="2818" name="Content Placeholder 2817">
            <a:extLst>
              <a:ext uri="{FF2B5EF4-FFF2-40B4-BE49-F238E27FC236}">
                <a16:creationId xmlns:a16="http://schemas.microsoft.com/office/drawing/2014/main" id="{43C0D6F7-3583-802D-CD42-B2F76F55205A}"/>
              </a:ext>
            </a:extLst>
          </p:cNvPr>
          <p:cNvSpPr>
            <a:spLocks noGrp="1"/>
          </p:cNvSpPr>
          <p:nvPr>
            <p:ph idx="1"/>
          </p:nvPr>
        </p:nvSpPr>
        <p:spPr>
          <a:xfrm>
            <a:off x="3568390" y="3613212"/>
            <a:ext cx="8623610" cy="3244788"/>
          </a:xfrm>
        </p:spPr>
        <p:txBody>
          <a:bodyPr vert="horz" lIns="91440" tIns="45720" rIns="91440" bIns="45720" rtlCol="0" anchor="ctr">
            <a:normAutofit/>
          </a:bodyPr>
          <a:lstStyle/>
          <a:p>
            <a:pPr lvl="0"/>
            <a:r>
              <a:rPr lang="en-US" sz="2000" b="0" dirty="0"/>
              <a:t>Household waste and recycling is a topic of interest for many residents</a:t>
            </a:r>
          </a:p>
          <a:p>
            <a:pPr lvl="0"/>
            <a:r>
              <a:rPr lang="en-US" sz="2000" dirty="0"/>
              <a:t>Individuals feel that too much responsibility, time and burden is already placed on them</a:t>
            </a:r>
          </a:p>
          <a:p>
            <a:pPr lvl="0"/>
            <a:r>
              <a:rPr lang="en-US" sz="2000" dirty="0"/>
              <a:t>Whilst there is a desire to reduce landfill, there is no appetite to their increase inconvenience or time </a:t>
            </a:r>
          </a:p>
          <a:p>
            <a:pPr lvl="0"/>
            <a:r>
              <a:rPr lang="en-US" sz="2000" dirty="0"/>
              <a:t>Any noticeable reduction in services would be unpopular in the current cost of living climate. There are already existing fears that people are ‘paying more for less’</a:t>
            </a:r>
            <a:endParaRPr lang="en-GB" sz="2000" dirty="0"/>
          </a:p>
          <a:p>
            <a:pPr marL="0" indent="0">
              <a:spcBef>
                <a:spcPts val="0"/>
              </a:spcBef>
              <a:spcAft>
                <a:spcPts val="600"/>
              </a:spcAft>
              <a:buNone/>
            </a:pPr>
            <a:endParaRPr lang="en-US" sz="1400" dirty="0">
              <a:cs typeface="Calibri"/>
            </a:endParaRPr>
          </a:p>
        </p:txBody>
      </p:sp>
      <p:pic>
        <p:nvPicPr>
          <p:cNvPr id="6" name="Picture 5" descr="A picture containing logo&#10;&#10;Description automatically generated">
            <a:extLst>
              <a:ext uri="{FF2B5EF4-FFF2-40B4-BE49-F238E27FC236}">
                <a16:creationId xmlns:a16="http://schemas.microsoft.com/office/drawing/2014/main" id="{F684A213-E85F-35EC-1D45-75BCE10F7E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99720"/>
            <a:ext cx="1981302" cy="723937"/>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E8DDDF3D-8142-69E3-AE68-938B19C8A8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0698" y="6134063"/>
            <a:ext cx="1981302" cy="723937"/>
          </a:xfrm>
          <a:prstGeom prst="rect">
            <a:avLst/>
          </a:prstGeom>
        </p:spPr>
      </p:pic>
    </p:spTree>
    <p:extLst>
      <p:ext uri="{BB962C8B-B14F-4D97-AF65-F5344CB8AC3E}">
        <p14:creationId xmlns:p14="http://schemas.microsoft.com/office/powerpoint/2010/main" val="2843038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1" name="Rectangle 270">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5EBC257-E8DB-B01C-78B4-16BD6B2008A3}"/>
              </a:ext>
            </a:extLst>
          </p:cNvPr>
          <p:cNvSpPr>
            <a:spLocks noGrp="1"/>
          </p:cNvSpPr>
          <p:nvPr>
            <p:ph type="title"/>
          </p:nvPr>
        </p:nvSpPr>
        <p:spPr>
          <a:xfrm>
            <a:off x="5526156" y="365125"/>
            <a:ext cx="5827643" cy="1433433"/>
          </a:xfrm>
        </p:spPr>
        <p:txBody>
          <a:bodyPr vert="horz" lIns="91440" tIns="45720" rIns="91440" bIns="45720" rtlCol="0" anchor="b">
            <a:normAutofit/>
          </a:bodyPr>
          <a:lstStyle/>
          <a:p>
            <a:r>
              <a:rPr lang="en-US" kern="1200">
                <a:latin typeface="+mj-lt"/>
                <a:ea typeface="+mj-ea"/>
                <a:cs typeface="+mj-cs"/>
              </a:rPr>
              <a:t>Background</a:t>
            </a:r>
          </a:p>
        </p:txBody>
      </p:sp>
      <p:pic>
        <p:nvPicPr>
          <p:cNvPr id="5" name="Content Placeholder 4" descr="A map of a country&#10;&#10;Description automatically generated">
            <a:extLst>
              <a:ext uri="{FF2B5EF4-FFF2-40B4-BE49-F238E27FC236}">
                <a16:creationId xmlns:a16="http://schemas.microsoft.com/office/drawing/2014/main" id="{E2C798DF-3783-2924-082A-B65FD1AD6A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p:blipFill>
        <p:spPr>
          <a:xfrm>
            <a:off x="0" y="2235584"/>
            <a:ext cx="5433197" cy="2860524"/>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5F71B2F3-1465-4177-B311-633DF8C5DC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0698" y="6134063"/>
            <a:ext cx="1981302" cy="723937"/>
          </a:xfrm>
          <a:prstGeom prst="rect">
            <a:avLst/>
          </a:prstGeom>
        </p:spPr>
      </p:pic>
      <p:graphicFrame>
        <p:nvGraphicFramePr>
          <p:cNvPr id="29" name="Content Placeholder 2">
            <a:extLst>
              <a:ext uri="{FF2B5EF4-FFF2-40B4-BE49-F238E27FC236}">
                <a16:creationId xmlns:a16="http://schemas.microsoft.com/office/drawing/2014/main" id="{B3E14091-7724-91C5-54D5-F3AD31F082CC}"/>
              </a:ext>
            </a:extLst>
          </p:cNvPr>
          <p:cNvGraphicFramePr/>
          <p:nvPr>
            <p:extLst>
              <p:ext uri="{D42A27DB-BD31-4B8C-83A1-F6EECF244321}">
                <p14:modId xmlns:p14="http://schemas.microsoft.com/office/powerpoint/2010/main" val="3509138937"/>
              </p:ext>
            </p:extLst>
          </p:nvPr>
        </p:nvGraphicFramePr>
        <p:xfrm>
          <a:off x="5481551" y="1788183"/>
          <a:ext cx="5827644" cy="4233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descr="A close-up of a logo&#10;&#10;Description automatically generated">
            <a:extLst>
              <a:ext uri="{FF2B5EF4-FFF2-40B4-BE49-F238E27FC236}">
                <a16:creationId xmlns:a16="http://schemas.microsoft.com/office/drawing/2014/main" id="{013B4FAB-590D-D218-2E93-299CA427BCB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3170" y="150926"/>
            <a:ext cx="4772722" cy="1014542"/>
          </a:xfrm>
          <a:prstGeom prst="rect">
            <a:avLst/>
          </a:prstGeom>
        </p:spPr>
      </p:pic>
    </p:spTree>
    <p:extLst>
      <p:ext uri="{BB962C8B-B14F-4D97-AF65-F5344CB8AC3E}">
        <p14:creationId xmlns:p14="http://schemas.microsoft.com/office/powerpoint/2010/main" val="1856819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adroTexto 350">
            <a:extLst>
              <a:ext uri="{FF2B5EF4-FFF2-40B4-BE49-F238E27FC236}">
                <a16:creationId xmlns:a16="http://schemas.microsoft.com/office/drawing/2014/main" id="{EB85846B-B4DD-D346-BE0C-37F878C3F360}"/>
              </a:ext>
            </a:extLst>
          </p:cNvPr>
          <p:cNvSpPr txBox="1"/>
          <p:nvPr/>
        </p:nvSpPr>
        <p:spPr>
          <a:xfrm>
            <a:off x="3422852" y="523451"/>
            <a:ext cx="5346335" cy="707886"/>
          </a:xfrm>
          <a:prstGeom prst="rect">
            <a:avLst/>
          </a:prstGeom>
          <a:noFill/>
        </p:spPr>
        <p:txBody>
          <a:bodyPr wrap="none" rtlCol="0">
            <a:spAutoFit/>
          </a:bodyPr>
          <a:lstStyle/>
          <a:p>
            <a:pPr algn="ctr"/>
            <a:r>
              <a:rPr lang="en-US" sz="4000" b="1">
                <a:solidFill>
                  <a:schemeClr val="tx2"/>
                </a:solidFill>
                <a:latin typeface="Poppins" pitchFamily="2" charset="77"/>
                <a:ea typeface="Lato Heavy" charset="0"/>
                <a:cs typeface="Poppins" pitchFamily="2" charset="77"/>
              </a:rPr>
              <a:t>Recommendations </a:t>
            </a:r>
          </a:p>
        </p:txBody>
      </p:sp>
      <p:sp>
        <p:nvSpPr>
          <p:cNvPr id="45" name="CuadroTexto 351">
            <a:extLst>
              <a:ext uri="{FF2B5EF4-FFF2-40B4-BE49-F238E27FC236}">
                <a16:creationId xmlns:a16="http://schemas.microsoft.com/office/drawing/2014/main" id="{14CCF53B-4E8A-804A-9EAC-C1FF6A3EC7E9}"/>
              </a:ext>
            </a:extLst>
          </p:cNvPr>
          <p:cNvSpPr txBox="1"/>
          <p:nvPr/>
        </p:nvSpPr>
        <p:spPr>
          <a:xfrm>
            <a:off x="1217512" y="1503469"/>
            <a:ext cx="9520518" cy="707886"/>
          </a:xfrm>
          <a:prstGeom prst="rect">
            <a:avLst/>
          </a:prstGeom>
          <a:noFill/>
        </p:spPr>
        <p:txBody>
          <a:bodyPr wrap="square" rtlCol="0">
            <a:spAutoFit/>
          </a:bodyPr>
          <a:lstStyle/>
          <a:p>
            <a:pPr algn="ctr"/>
            <a:r>
              <a:rPr lang="en-US" sz="2000" dirty="0">
                <a:solidFill>
                  <a:schemeClr val="tx2">
                    <a:lumMod val="50000"/>
                  </a:schemeClr>
                </a:solidFill>
                <a:latin typeface="Lato Light" panose="020F0502020204030203" pitchFamily="34" charset="0"/>
                <a:ea typeface="Lato Light" panose="020F0502020204030203" pitchFamily="34" charset="0"/>
                <a:cs typeface="Lato Light" panose="020F0502020204030203" pitchFamily="34" charset="0"/>
              </a:rPr>
              <a:t>Based on residents' views, solutions for reducing landfill could be achieved by the following: </a:t>
            </a:r>
          </a:p>
        </p:txBody>
      </p:sp>
      <p:sp>
        <p:nvSpPr>
          <p:cNvPr id="6" name="Hexagon 5">
            <a:extLst>
              <a:ext uri="{FF2B5EF4-FFF2-40B4-BE49-F238E27FC236}">
                <a16:creationId xmlns:a16="http://schemas.microsoft.com/office/drawing/2014/main" id="{8A1895F8-EEB4-9D4F-9FB2-C3BE77E1323B}"/>
              </a:ext>
            </a:extLst>
          </p:cNvPr>
          <p:cNvSpPr/>
          <p:nvPr/>
        </p:nvSpPr>
        <p:spPr>
          <a:xfrm rot="16200000">
            <a:off x="732832" y="3244224"/>
            <a:ext cx="2084407" cy="1796903"/>
          </a:xfrm>
          <a:prstGeom prst="hexag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p>
        </p:txBody>
      </p:sp>
      <p:sp>
        <p:nvSpPr>
          <p:cNvPr id="46" name="Hexagon 45">
            <a:extLst>
              <a:ext uri="{FF2B5EF4-FFF2-40B4-BE49-F238E27FC236}">
                <a16:creationId xmlns:a16="http://schemas.microsoft.com/office/drawing/2014/main" id="{0C2B0370-3E3D-9148-8BC8-42730D35A915}"/>
              </a:ext>
            </a:extLst>
          </p:cNvPr>
          <p:cNvSpPr/>
          <p:nvPr/>
        </p:nvSpPr>
        <p:spPr>
          <a:xfrm rot="16200000">
            <a:off x="2860201" y="3275804"/>
            <a:ext cx="2084407" cy="1796903"/>
          </a:xfrm>
          <a:prstGeom prst="hexag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p>
        </p:txBody>
      </p:sp>
      <p:sp>
        <p:nvSpPr>
          <p:cNvPr id="47" name="Hexagon 46">
            <a:extLst>
              <a:ext uri="{FF2B5EF4-FFF2-40B4-BE49-F238E27FC236}">
                <a16:creationId xmlns:a16="http://schemas.microsoft.com/office/drawing/2014/main" id="{F52B7B3C-A1CA-9A43-B978-575EE31E1372}"/>
              </a:ext>
            </a:extLst>
          </p:cNvPr>
          <p:cNvSpPr/>
          <p:nvPr/>
        </p:nvSpPr>
        <p:spPr>
          <a:xfrm rot="16200000">
            <a:off x="5094760" y="3244224"/>
            <a:ext cx="2084407" cy="1796903"/>
          </a:xfrm>
          <a:prstGeom prst="hexag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p>
        </p:txBody>
      </p:sp>
      <p:sp>
        <p:nvSpPr>
          <p:cNvPr id="48" name="Hexagon 47">
            <a:extLst>
              <a:ext uri="{FF2B5EF4-FFF2-40B4-BE49-F238E27FC236}">
                <a16:creationId xmlns:a16="http://schemas.microsoft.com/office/drawing/2014/main" id="{1097050D-57A6-184B-8A89-F5EE99C37600}"/>
              </a:ext>
            </a:extLst>
          </p:cNvPr>
          <p:cNvSpPr/>
          <p:nvPr/>
        </p:nvSpPr>
        <p:spPr>
          <a:xfrm rot="16200000">
            <a:off x="7231700" y="3244224"/>
            <a:ext cx="2084407" cy="1796903"/>
          </a:xfrm>
          <a:prstGeom prst="hexag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p>
        </p:txBody>
      </p:sp>
      <p:sp>
        <p:nvSpPr>
          <p:cNvPr id="49" name="Hexagon 48">
            <a:extLst>
              <a:ext uri="{FF2B5EF4-FFF2-40B4-BE49-F238E27FC236}">
                <a16:creationId xmlns:a16="http://schemas.microsoft.com/office/drawing/2014/main" id="{6ECE1013-7CC5-9943-B865-91C6B0E110F0}"/>
              </a:ext>
            </a:extLst>
          </p:cNvPr>
          <p:cNvSpPr/>
          <p:nvPr/>
        </p:nvSpPr>
        <p:spPr>
          <a:xfrm rot="16200000">
            <a:off x="9457581" y="3279132"/>
            <a:ext cx="2084407" cy="1796903"/>
          </a:xfrm>
          <a:prstGeom prst="hexag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p>
        </p:txBody>
      </p:sp>
      <p:sp>
        <p:nvSpPr>
          <p:cNvPr id="52" name="Rectangle 51">
            <a:extLst>
              <a:ext uri="{FF2B5EF4-FFF2-40B4-BE49-F238E27FC236}">
                <a16:creationId xmlns:a16="http://schemas.microsoft.com/office/drawing/2014/main" id="{166B00EB-94DA-8944-8E35-FB32D08B8D90}"/>
              </a:ext>
            </a:extLst>
          </p:cNvPr>
          <p:cNvSpPr/>
          <p:nvPr/>
        </p:nvSpPr>
        <p:spPr>
          <a:xfrm>
            <a:off x="1018155" y="4108714"/>
            <a:ext cx="1490513" cy="400110"/>
          </a:xfrm>
          <a:prstGeom prst="rect">
            <a:avLst/>
          </a:prstGeom>
        </p:spPr>
        <p:txBody>
          <a:bodyPr wrap="square">
            <a:spAutoFit/>
          </a:bodyPr>
          <a:lstStyle/>
          <a:p>
            <a:pPr algn="ctr"/>
            <a:r>
              <a:rPr lang="en-US" sz="2000" dirty="0">
                <a:solidFill>
                  <a:schemeClr val="tx2"/>
                </a:solidFill>
                <a:ea typeface="Roboto Medium" panose="02000000000000000000" pitchFamily="2" charset="0"/>
                <a:cs typeface="Montserrat" charset="0"/>
              </a:rPr>
              <a:t>Awareness</a:t>
            </a:r>
          </a:p>
        </p:txBody>
      </p:sp>
      <p:sp>
        <p:nvSpPr>
          <p:cNvPr id="55" name="Rectangle 54">
            <a:extLst>
              <a:ext uri="{FF2B5EF4-FFF2-40B4-BE49-F238E27FC236}">
                <a16:creationId xmlns:a16="http://schemas.microsoft.com/office/drawing/2014/main" id="{3E205315-D5E2-3146-97C9-B9174E0FC67C}"/>
              </a:ext>
            </a:extLst>
          </p:cNvPr>
          <p:cNvSpPr/>
          <p:nvPr/>
        </p:nvSpPr>
        <p:spPr>
          <a:xfrm>
            <a:off x="3048768" y="4120980"/>
            <a:ext cx="1643708" cy="400110"/>
          </a:xfrm>
          <a:prstGeom prst="rect">
            <a:avLst/>
          </a:prstGeom>
        </p:spPr>
        <p:txBody>
          <a:bodyPr wrap="square">
            <a:spAutoFit/>
          </a:bodyPr>
          <a:lstStyle/>
          <a:p>
            <a:pPr algn="ctr"/>
            <a:r>
              <a:rPr lang="en-US" sz="2000" dirty="0">
                <a:solidFill>
                  <a:schemeClr val="tx2"/>
                </a:solidFill>
                <a:ea typeface="Roboto Medium" panose="02000000000000000000" pitchFamily="2" charset="0"/>
                <a:cs typeface="Montserrat" charset="0"/>
              </a:rPr>
              <a:t>Campaigns</a:t>
            </a:r>
          </a:p>
        </p:txBody>
      </p:sp>
      <p:sp>
        <p:nvSpPr>
          <p:cNvPr id="58" name="Rectangle 57">
            <a:extLst>
              <a:ext uri="{FF2B5EF4-FFF2-40B4-BE49-F238E27FC236}">
                <a16:creationId xmlns:a16="http://schemas.microsoft.com/office/drawing/2014/main" id="{D500B7B4-B5FF-AF43-AB00-C756E89A5552}"/>
              </a:ext>
            </a:extLst>
          </p:cNvPr>
          <p:cNvSpPr/>
          <p:nvPr/>
        </p:nvSpPr>
        <p:spPr>
          <a:xfrm>
            <a:off x="5294913" y="4186233"/>
            <a:ext cx="1643708" cy="707886"/>
          </a:xfrm>
          <a:prstGeom prst="rect">
            <a:avLst/>
          </a:prstGeom>
        </p:spPr>
        <p:txBody>
          <a:bodyPr wrap="square">
            <a:spAutoFit/>
          </a:bodyPr>
          <a:lstStyle/>
          <a:p>
            <a:pPr algn="ctr"/>
            <a:r>
              <a:rPr lang="en-US" sz="2000" dirty="0">
                <a:solidFill>
                  <a:schemeClr val="tx2"/>
                </a:solidFill>
                <a:ea typeface="Roboto Medium" panose="02000000000000000000" pitchFamily="2" charset="0"/>
                <a:cs typeface="Montserrat" charset="0"/>
              </a:rPr>
              <a:t>Local initiatives</a:t>
            </a:r>
          </a:p>
        </p:txBody>
      </p:sp>
      <p:sp>
        <p:nvSpPr>
          <p:cNvPr id="61" name="Rectangle 60">
            <a:extLst>
              <a:ext uri="{FF2B5EF4-FFF2-40B4-BE49-F238E27FC236}">
                <a16:creationId xmlns:a16="http://schemas.microsoft.com/office/drawing/2014/main" id="{C78F3D59-11F3-1843-BA93-BFBD9D84496D}"/>
              </a:ext>
            </a:extLst>
          </p:cNvPr>
          <p:cNvSpPr/>
          <p:nvPr/>
        </p:nvSpPr>
        <p:spPr>
          <a:xfrm>
            <a:off x="7271796" y="4230453"/>
            <a:ext cx="1991093" cy="400110"/>
          </a:xfrm>
          <a:prstGeom prst="rect">
            <a:avLst/>
          </a:prstGeom>
        </p:spPr>
        <p:txBody>
          <a:bodyPr wrap="square">
            <a:spAutoFit/>
          </a:bodyPr>
          <a:lstStyle/>
          <a:p>
            <a:pPr algn="ctr"/>
            <a:r>
              <a:rPr lang="en-US" sz="2000" dirty="0">
                <a:solidFill>
                  <a:schemeClr val="tx2"/>
                </a:solidFill>
                <a:ea typeface="Roboto Medium" panose="02000000000000000000" pitchFamily="2" charset="0"/>
                <a:cs typeface="Montserrat" charset="0"/>
              </a:rPr>
              <a:t>Language</a:t>
            </a:r>
          </a:p>
        </p:txBody>
      </p:sp>
      <p:sp>
        <p:nvSpPr>
          <p:cNvPr id="64" name="Rectangle 63">
            <a:extLst>
              <a:ext uri="{FF2B5EF4-FFF2-40B4-BE49-F238E27FC236}">
                <a16:creationId xmlns:a16="http://schemas.microsoft.com/office/drawing/2014/main" id="{0C73A097-F6D1-4943-BCBB-E0C998BC882C}"/>
              </a:ext>
            </a:extLst>
          </p:cNvPr>
          <p:cNvSpPr/>
          <p:nvPr/>
        </p:nvSpPr>
        <p:spPr>
          <a:xfrm>
            <a:off x="9512392" y="4308769"/>
            <a:ext cx="1991093" cy="707886"/>
          </a:xfrm>
          <a:prstGeom prst="rect">
            <a:avLst/>
          </a:prstGeom>
        </p:spPr>
        <p:txBody>
          <a:bodyPr wrap="square">
            <a:spAutoFit/>
          </a:bodyPr>
          <a:lstStyle/>
          <a:p>
            <a:pPr algn="ctr"/>
            <a:r>
              <a:rPr lang="en-US" sz="2000" dirty="0">
                <a:solidFill>
                  <a:schemeClr val="tx2"/>
                </a:solidFill>
                <a:ea typeface="Roboto Medium" panose="02000000000000000000" pitchFamily="2" charset="0"/>
                <a:cs typeface="Montserrat" charset="0"/>
              </a:rPr>
              <a:t>Working Together</a:t>
            </a:r>
          </a:p>
        </p:txBody>
      </p:sp>
      <p:sp>
        <p:nvSpPr>
          <p:cNvPr id="10" name="Chevron 9">
            <a:extLst>
              <a:ext uri="{FF2B5EF4-FFF2-40B4-BE49-F238E27FC236}">
                <a16:creationId xmlns:a16="http://schemas.microsoft.com/office/drawing/2014/main" id="{7BB00794-3C3D-3246-8876-96D0269CB3B4}"/>
              </a:ext>
            </a:extLst>
          </p:cNvPr>
          <p:cNvSpPr/>
          <p:nvPr/>
        </p:nvSpPr>
        <p:spPr>
          <a:xfrm rot="16200000">
            <a:off x="1383066" y="2081523"/>
            <a:ext cx="827937" cy="1872000"/>
          </a:xfrm>
          <a:prstGeom prst="chevron">
            <a:avLst>
              <a:gd name="adj" fmla="val 547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solidFill>
                <a:schemeClr val="tx1"/>
              </a:solidFill>
            </a:endParaRPr>
          </a:p>
        </p:txBody>
      </p:sp>
      <p:sp>
        <p:nvSpPr>
          <p:cNvPr id="65" name="Chevron 64">
            <a:extLst>
              <a:ext uri="{FF2B5EF4-FFF2-40B4-BE49-F238E27FC236}">
                <a16:creationId xmlns:a16="http://schemas.microsoft.com/office/drawing/2014/main" id="{887FEB82-E8AA-594E-ACA1-CEEB2CDF9DB3}"/>
              </a:ext>
            </a:extLst>
          </p:cNvPr>
          <p:cNvSpPr/>
          <p:nvPr/>
        </p:nvSpPr>
        <p:spPr>
          <a:xfrm rot="16200000">
            <a:off x="3475847" y="2110138"/>
            <a:ext cx="827937" cy="1853553"/>
          </a:xfrm>
          <a:prstGeom prst="chevron">
            <a:avLst>
              <a:gd name="adj" fmla="val 547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solidFill>
                <a:schemeClr val="tx1"/>
              </a:solidFill>
            </a:endParaRPr>
          </a:p>
        </p:txBody>
      </p:sp>
      <p:sp>
        <p:nvSpPr>
          <p:cNvPr id="66" name="Chevron 65">
            <a:extLst>
              <a:ext uri="{FF2B5EF4-FFF2-40B4-BE49-F238E27FC236}">
                <a16:creationId xmlns:a16="http://schemas.microsoft.com/office/drawing/2014/main" id="{F42D9695-6D5A-9E4A-A6E8-11F75D39A269}"/>
              </a:ext>
            </a:extLst>
          </p:cNvPr>
          <p:cNvSpPr/>
          <p:nvPr/>
        </p:nvSpPr>
        <p:spPr>
          <a:xfrm rot="16200000">
            <a:off x="5713949" y="2110137"/>
            <a:ext cx="827937" cy="1853553"/>
          </a:xfrm>
          <a:prstGeom prst="chevron">
            <a:avLst>
              <a:gd name="adj" fmla="val 547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solidFill>
                <a:schemeClr val="tx1"/>
              </a:solidFill>
            </a:endParaRPr>
          </a:p>
        </p:txBody>
      </p:sp>
      <p:sp>
        <p:nvSpPr>
          <p:cNvPr id="67" name="Chevron 66">
            <a:extLst>
              <a:ext uri="{FF2B5EF4-FFF2-40B4-BE49-F238E27FC236}">
                <a16:creationId xmlns:a16="http://schemas.microsoft.com/office/drawing/2014/main" id="{1C79C263-E5AA-0945-98F0-344B5C5DFEF8}"/>
              </a:ext>
            </a:extLst>
          </p:cNvPr>
          <p:cNvSpPr/>
          <p:nvPr/>
        </p:nvSpPr>
        <p:spPr>
          <a:xfrm rot="16200000">
            <a:off x="7836881" y="2088255"/>
            <a:ext cx="827937" cy="1853553"/>
          </a:xfrm>
          <a:prstGeom prst="chevron">
            <a:avLst>
              <a:gd name="adj" fmla="val 547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solidFill>
                <a:schemeClr val="tx1"/>
              </a:solidFill>
            </a:endParaRPr>
          </a:p>
        </p:txBody>
      </p:sp>
      <p:sp>
        <p:nvSpPr>
          <p:cNvPr id="68" name="Chevron 67">
            <a:extLst>
              <a:ext uri="{FF2B5EF4-FFF2-40B4-BE49-F238E27FC236}">
                <a16:creationId xmlns:a16="http://schemas.microsoft.com/office/drawing/2014/main" id="{AA239783-49C4-4543-9E7B-7CCC035B9D54}"/>
              </a:ext>
            </a:extLst>
          </p:cNvPr>
          <p:cNvSpPr/>
          <p:nvPr/>
        </p:nvSpPr>
        <p:spPr>
          <a:xfrm rot="16200000">
            <a:off x="10085815" y="2151513"/>
            <a:ext cx="827937" cy="1853553"/>
          </a:xfrm>
          <a:prstGeom prst="chevron">
            <a:avLst>
              <a:gd name="adj" fmla="val 547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solidFill>
                <a:schemeClr val="tx1"/>
              </a:solidFill>
            </a:endParaRPr>
          </a:p>
        </p:txBody>
      </p:sp>
      <p:sp>
        <p:nvSpPr>
          <p:cNvPr id="69" name="Chevron 68">
            <a:extLst>
              <a:ext uri="{FF2B5EF4-FFF2-40B4-BE49-F238E27FC236}">
                <a16:creationId xmlns:a16="http://schemas.microsoft.com/office/drawing/2014/main" id="{0DE02083-621A-0444-96D1-79DC520A8103}"/>
              </a:ext>
            </a:extLst>
          </p:cNvPr>
          <p:cNvSpPr/>
          <p:nvPr/>
        </p:nvSpPr>
        <p:spPr>
          <a:xfrm rot="5400000">
            <a:off x="5674663" y="4367460"/>
            <a:ext cx="827937" cy="1853553"/>
          </a:xfrm>
          <a:prstGeom prst="chevron">
            <a:avLst>
              <a:gd name="adj" fmla="val 547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solidFill>
                <a:schemeClr val="tx1"/>
              </a:solidFill>
            </a:endParaRPr>
          </a:p>
        </p:txBody>
      </p:sp>
      <p:sp>
        <p:nvSpPr>
          <p:cNvPr id="70" name="Chevron 69">
            <a:extLst>
              <a:ext uri="{FF2B5EF4-FFF2-40B4-BE49-F238E27FC236}">
                <a16:creationId xmlns:a16="http://schemas.microsoft.com/office/drawing/2014/main" id="{CFA98C21-1A79-024C-AD2A-564B029BFE29}"/>
              </a:ext>
            </a:extLst>
          </p:cNvPr>
          <p:cNvSpPr/>
          <p:nvPr/>
        </p:nvSpPr>
        <p:spPr>
          <a:xfrm rot="5400000">
            <a:off x="7853375" y="4367459"/>
            <a:ext cx="827937" cy="1853553"/>
          </a:xfrm>
          <a:prstGeom prst="chevron">
            <a:avLst>
              <a:gd name="adj" fmla="val 547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solidFill>
                <a:schemeClr val="tx1"/>
              </a:solidFill>
            </a:endParaRPr>
          </a:p>
        </p:txBody>
      </p:sp>
      <p:sp>
        <p:nvSpPr>
          <p:cNvPr id="87" name="Chevron 86">
            <a:extLst>
              <a:ext uri="{FF2B5EF4-FFF2-40B4-BE49-F238E27FC236}">
                <a16:creationId xmlns:a16="http://schemas.microsoft.com/office/drawing/2014/main" id="{3B168099-A4B0-EB4F-8BB1-038A6BC651F0}"/>
              </a:ext>
            </a:extLst>
          </p:cNvPr>
          <p:cNvSpPr/>
          <p:nvPr/>
        </p:nvSpPr>
        <p:spPr>
          <a:xfrm rot="5400000">
            <a:off x="10059314" y="4373597"/>
            <a:ext cx="827937" cy="1853553"/>
          </a:xfrm>
          <a:prstGeom prst="chevron">
            <a:avLst>
              <a:gd name="adj" fmla="val 547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solidFill>
                <a:schemeClr val="tx1"/>
              </a:solidFill>
            </a:endParaRPr>
          </a:p>
        </p:txBody>
      </p:sp>
      <p:sp>
        <p:nvSpPr>
          <p:cNvPr id="96" name="Chevron 95">
            <a:extLst>
              <a:ext uri="{FF2B5EF4-FFF2-40B4-BE49-F238E27FC236}">
                <a16:creationId xmlns:a16="http://schemas.microsoft.com/office/drawing/2014/main" id="{2B4EE958-0BF3-F74F-8FF8-0A95DBDCA58B}"/>
              </a:ext>
            </a:extLst>
          </p:cNvPr>
          <p:cNvSpPr/>
          <p:nvPr/>
        </p:nvSpPr>
        <p:spPr>
          <a:xfrm rot="5400000">
            <a:off x="3468724" y="4373597"/>
            <a:ext cx="827937" cy="1853553"/>
          </a:xfrm>
          <a:prstGeom prst="chevron">
            <a:avLst>
              <a:gd name="adj" fmla="val 547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solidFill>
                <a:schemeClr val="tx1"/>
              </a:solidFill>
            </a:endParaRPr>
          </a:p>
        </p:txBody>
      </p:sp>
      <p:sp>
        <p:nvSpPr>
          <p:cNvPr id="103" name="Chevron 102">
            <a:extLst>
              <a:ext uri="{FF2B5EF4-FFF2-40B4-BE49-F238E27FC236}">
                <a16:creationId xmlns:a16="http://schemas.microsoft.com/office/drawing/2014/main" id="{8B6C15D8-287A-314B-A493-C67B28CD680C}"/>
              </a:ext>
            </a:extLst>
          </p:cNvPr>
          <p:cNvSpPr/>
          <p:nvPr/>
        </p:nvSpPr>
        <p:spPr>
          <a:xfrm rot="5400000">
            <a:off x="1380266" y="4367460"/>
            <a:ext cx="827937" cy="1853553"/>
          </a:xfrm>
          <a:prstGeom prst="chevron">
            <a:avLst>
              <a:gd name="adj" fmla="val 547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solidFill>
                <a:schemeClr val="tx1"/>
              </a:solidFill>
            </a:endParaRPr>
          </a:p>
        </p:txBody>
      </p:sp>
      <p:sp>
        <p:nvSpPr>
          <p:cNvPr id="37" name="Forma libre 113">
            <a:extLst>
              <a:ext uri="{FF2B5EF4-FFF2-40B4-BE49-F238E27FC236}">
                <a16:creationId xmlns:a16="http://schemas.microsoft.com/office/drawing/2014/main" id="{411391D4-0EE2-C043-AF44-AAD921B89DF1}"/>
              </a:ext>
            </a:extLst>
          </p:cNvPr>
          <p:cNvSpPr/>
          <p:nvPr/>
        </p:nvSpPr>
        <p:spPr>
          <a:xfrm>
            <a:off x="1763412" y="3422564"/>
            <a:ext cx="24748" cy="24748"/>
          </a:xfrm>
          <a:custGeom>
            <a:avLst/>
            <a:gdLst>
              <a:gd name="connsiteX0" fmla="*/ 23785 w 23785"/>
              <a:gd name="connsiteY0" fmla="*/ 11893 h 23785"/>
              <a:gd name="connsiteX1" fmla="*/ 11893 w 23785"/>
              <a:gd name="connsiteY1" fmla="*/ 23785 h 23785"/>
              <a:gd name="connsiteX2" fmla="*/ 0 w 23785"/>
              <a:gd name="connsiteY2" fmla="*/ 11893 h 23785"/>
              <a:gd name="connsiteX3" fmla="*/ 11893 w 23785"/>
              <a:gd name="connsiteY3" fmla="*/ 0 h 23785"/>
              <a:gd name="connsiteX4" fmla="*/ 23785 w 23785"/>
              <a:gd name="connsiteY4" fmla="*/ 11893 h 23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5" h="23785">
                <a:moveTo>
                  <a:pt x="23785" y="11893"/>
                </a:moveTo>
                <a:cubicBezTo>
                  <a:pt x="23785" y="18461"/>
                  <a:pt x="18461" y="23785"/>
                  <a:pt x="11893" y="23785"/>
                </a:cubicBezTo>
                <a:cubicBezTo>
                  <a:pt x="5325" y="23785"/>
                  <a:pt x="0" y="18461"/>
                  <a:pt x="0" y="11893"/>
                </a:cubicBezTo>
                <a:cubicBezTo>
                  <a:pt x="0" y="5325"/>
                  <a:pt x="5325" y="0"/>
                  <a:pt x="11893" y="0"/>
                </a:cubicBezTo>
                <a:cubicBezTo>
                  <a:pt x="18461" y="0"/>
                  <a:pt x="23785" y="5325"/>
                  <a:pt x="23785" y="11893"/>
                </a:cubicBezTo>
                <a:close/>
              </a:path>
            </a:pathLst>
          </a:custGeom>
          <a:solidFill>
            <a:schemeClr val="accent1"/>
          </a:solidFill>
          <a:ln w="1098" cap="flat">
            <a:noFill/>
            <a:prstDash val="solid"/>
            <a:miter/>
          </a:ln>
        </p:spPr>
        <p:txBody>
          <a:bodyPr rtlCol="0" anchor="ctr"/>
          <a:lstStyle/>
          <a:p>
            <a:endParaRPr lang="es-MX" sz="900"/>
          </a:p>
        </p:txBody>
      </p:sp>
      <p:sp>
        <p:nvSpPr>
          <p:cNvPr id="38" name="Forma libre 114">
            <a:extLst>
              <a:ext uri="{FF2B5EF4-FFF2-40B4-BE49-F238E27FC236}">
                <a16:creationId xmlns:a16="http://schemas.microsoft.com/office/drawing/2014/main" id="{D9A5FBCA-8E3D-DB4D-9950-F5F1227C9B33}"/>
              </a:ext>
            </a:extLst>
          </p:cNvPr>
          <p:cNvSpPr/>
          <p:nvPr/>
        </p:nvSpPr>
        <p:spPr>
          <a:xfrm>
            <a:off x="1599625" y="3440419"/>
            <a:ext cx="395961" cy="612000"/>
          </a:xfrm>
          <a:custGeom>
            <a:avLst/>
            <a:gdLst>
              <a:gd name="connsiteX0" fmla="*/ 190277 w 380554"/>
              <a:gd name="connsiteY0" fmla="*/ 0 h 570831"/>
              <a:gd name="connsiteX1" fmla="*/ 0 w 380554"/>
              <a:gd name="connsiteY1" fmla="*/ 190277 h 570831"/>
              <a:gd name="connsiteX2" fmla="*/ 22844 w 380554"/>
              <a:gd name="connsiteY2" fmla="*/ 280701 h 570831"/>
              <a:gd name="connsiteX3" fmla="*/ 179872 w 380554"/>
              <a:gd name="connsiteY3" fmla="*/ 564699 h 570831"/>
              <a:gd name="connsiteX4" fmla="*/ 190277 w 380554"/>
              <a:gd name="connsiteY4" fmla="*/ 570831 h 570831"/>
              <a:gd name="connsiteX5" fmla="*/ 200683 w 380554"/>
              <a:gd name="connsiteY5" fmla="*/ 564699 h 570831"/>
              <a:gd name="connsiteX6" fmla="*/ 357768 w 380554"/>
              <a:gd name="connsiteY6" fmla="*/ 280607 h 570831"/>
              <a:gd name="connsiteX7" fmla="*/ 380555 w 380554"/>
              <a:gd name="connsiteY7" fmla="*/ 190276 h 570831"/>
              <a:gd name="connsiteX8" fmla="*/ 190277 w 380554"/>
              <a:gd name="connsiteY8" fmla="*/ 0 h 570831"/>
              <a:gd name="connsiteX9" fmla="*/ 190277 w 380554"/>
              <a:gd name="connsiteY9" fmla="*/ 321092 h 570831"/>
              <a:gd name="connsiteX10" fmla="*/ 59462 w 380554"/>
              <a:gd name="connsiteY10" fmla="*/ 190277 h 570831"/>
              <a:gd name="connsiteX11" fmla="*/ 190277 w 380554"/>
              <a:gd name="connsiteY11" fmla="*/ 59461 h 570831"/>
              <a:gd name="connsiteX12" fmla="*/ 321092 w 380554"/>
              <a:gd name="connsiteY12" fmla="*/ 190276 h 570831"/>
              <a:gd name="connsiteX13" fmla="*/ 190277 w 380554"/>
              <a:gd name="connsiteY13" fmla="*/ 321092 h 57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554" h="570831">
                <a:moveTo>
                  <a:pt x="190277" y="0"/>
                </a:moveTo>
                <a:cubicBezTo>
                  <a:pt x="85360" y="0"/>
                  <a:pt x="0" y="85360"/>
                  <a:pt x="0" y="190277"/>
                </a:cubicBezTo>
                <a:cubicBezTo>
                  <a:pt x="0" y="221773"/>
                  <a:pt x="7875" y="253002"/>
                  <a:pt x="22844" y="280701"/>
                </a:cubicBezTo>
                <a:lnTo>
                  <a:pt x="179872" y="564699"/>
                </a:lnTo>
                <a:cubicBezTo>
                  <a:pt x="181962" y="568485"/>
                  <a:pt x="185946" y="570831"/>
                  <a:pt x="190277" y="570831"/>
                </a:cubicBezTo>
                <a:cubicBezTo>
                  <a:pt x="194609" y="570831"/>
                  <a:pt x="198592" y="568485"/>
                  <a:pt x="200683" y="564699"/>
                </a:cubicBezTo>
                <a:lnTo>
                  <a:pt x="357768" y="280607"/>
                </a:lnTo>
                <a:cubicBezTo>
                  <a:pt x="372680" y="253002"/>
                  <a:pt x="380555" y="221772"/>
                  <a:pt x="380555" y="190276"/>
                </a:cubicBezTo>
                <a:cubicBezTo>
                  <a:pt x="380555" y="85360"/>
                  <a:pt x="295194" y="0"/>
                  <a:pt x="190277" y="0"/>
                </a:cubicBezTo>
                <a:close/>
                <a:moveTo>
                  <a:pt x="190277" y="321092"/>
                </a:moveTo>
                <a:cubicBezTo>
                  <a:pt x="118145" y="321092"/>
                  <a:pt x="59462" y="262409"/>
                  <a:pt x="59462" y="190277"/>
                </a:cubicBezTo>
                <a:cubicBezTo>
                  <a:pt x="59462" y="118145"/>
                  <a:pt x="118145" y="59461"/>
                  <a:pt x="190277" y="59461"/>
                </a:cubicBezTo>
                <a:cubicBezTo>
                  <a:pt x="262409" y="59461"/>
                  <a:pt x="321092" y="118144"/>
                  <a:pt x="321092" y="190276"/>
                </a:cubicBezTo>
                <a:cubicBezTo>
                  <a:pt x="321092" y="262408"/>
                  <a:pt x="262409" y="321092"/>
                  <a:pt x="190277" y="321092"/>
                </a:cubicBezTo>
                <a:close/>
              </a:path>
            </a:pathLst>
          </a:custGeom>
          <a:solidFill>
            <a:schemeClr val="accent1"/>
          </a:solidFill>
          <a:ln w="1098" cap="flat">
            <a:noFill/>
            <a:prstDash val="solid"/>
            <a:miter/>
          </a:ln>
        </p:spPr>
        <p:txBody>
          <a:bodyPr rtlCol="0" anchor="ctr"/>
          <a:lstStyle/>
          <a:p>
            <a:endParaRPr lang="es-MX" sz="900"/>
          </a:p>
        </p:txBody>
      </p:sp>
      <p:sp>
        <p:nvSpPr>
          <p:cNvPr id="40" name="Forma libre 215">
            <a:extLst>
              <a:ext uri="{FF2B5EF4-FFF2-40B4-BE49-F238E27FC236}">
                <a16:creationId xmlns:a16="http://schemas.microsoft.com/office/drawing/2014/main" id="{43CD1E99-4A8C-A344-8AE8-5BF463629C36}"/>
              </a:ext>
            </a:extLst>
          </p:cNvPr>
          <p:cNvSpPr/>
          <p:nvPr/>
        </p:nvSpPr>
        <p:spPr>
          <a:xfrm>
            <a:off x="4047249" y="3523944"/>
            <a:ext cx="211589" cy="211587"/>
          </a:xfrm>
          <a:custGeom>
            <a:avLst/>
            <a:gdLst>
              <a:gd name="connsiteX0" fmla="*/ 210579 w 214062"/>
              <a:gd name="connsiteY0" fmla="*/ 193761 h 214060"/>
              <a:gd name="connsiteX1" fmla="*/ 149690 w 214062"/>
              <a:gd name="connsiteY1" fmla="*/ 132890 h 214060"/>
              <a:gd name="connsiteX2" fmla="*/ 166498 w 214062"/>
              <a:gd name="connsiteY2" fmla="*/ 83258 h 214060"/>
              <a:gd name="connsiteX3" fmla="*/ 83260 w 214062"/>
              <a:gd name="connsiteY3" fmla="*/ 0 h 214060"/>
              <a:gd name="connsiteX4" fmla="*/ 0 w 214062"/>
              <a:gd name="connsiteY4" fmla="*/ 83258 h 214060"/>
              <a:gd name="connsiteX5" fmla="*/ 83260 w 214062"/>
              <a:gd name="connsiteY5" fmla="*/ 166515 h 214060"/>
              <a:gd name="connsiteX6" fmla="*/ 132877 w 214062"/>
              <a:gd name="connsiteY6" fmla="*/ 149707 h 214060"/>
              <a:gd name="connsiteX7" fmla="*/ 193763 w 214062"/>
              <a:gd name="connsiteY7" fmla="*/ 210576 h 214060"/>
              <a:gd name="connsiteX8" fmla="*/ 202170 w 214062"/>
              <a:gd name="connsiteY8" fmla="*/ 214061 h 214060"/>
              <a:gd name="connsiteX9" fmla="*/ 210578 w 214062"/>
              <a:gd name="connsiteY9" fmla="*/ 210576 h 214060"/>
              <a:gd name="connsiteX10" fmla="*/ 210579 w 214062"/>
              <a:gd name="connsiteY10" fmla="*/ 193761 h 214060"/>
              <a:gd name="connsiteX11" fmla="*/ 83261 w 214062"/>
              <a:gd name="connsiteY11" fmla="*/ 142731 h 214060"/>
              <a:gd name="connsiteX12" fmla="*/ 23783 w 214062"/>
              <a:gd name="connsiteY12" fmla="*/ 83258 h 214060"/>
              <a:gd name="connsiteX13" fmla="*/ 83261 w 214062"/>
              <a:gd name="connsiteY13" fmla="*/ 23784 h 214060"/>
              <a:gd name="connsiteX14" fmla="*/ 142717 w 214062"/>
              <a:gd name="connsiteY14" fmla="*/ 83258 h 214060"/>
              <a:gd name="connsiteX15" fmla="*/ 83261 w 214062"/>
              <a:gd name="connsiteY15" fmla="*/ 142731 h 21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4062" h="214060">
                <a:moveTo>
                  <a:pt x="210579" y="193761"/>
                </a:moveTo>
                <a:lnTo>
                  <a:pt x="149690" y="132890"/>
                </a:lnTo>
                <a:cubicBezTo>
                  <a:pt x="160102" y="118990"/>
                  <a:pt x="166498" y="101923"/>
                  <a:pt x="166498" y="83258"/>
                </a:cubicBezTo>
                <a:cubicBezTo>
                  <a:pt x="166498" y="37349"/>
                  <a:pt x="129153" y="0"/>
                  <a:pt x="83260" y="0"/>
                </a:cubicBezTo>
                <a:cubicBezTo>
                  <a:pt x="37345" y="0"/>
                  <a:pt x="0" y="37349"/>
                  <a:pt x="0" y="83258"/>
                </a:cubicBezTo>
                <a:cubicBezTo>
                  <a:pt x="0" y="129166"/>
                  <a:pt x="37345" y="166515"/>
                  <a:pt x="83260" y="166515"/>
                </a:cubicBezTo>
                <a:cubicBezTo>
                  <a:pt x="101918" y="166515"/>
                  <a:pt x="118979" y="160120"/>
                  <a:pt x="132877" y="149707"/>
                </a:cubicBezTo>
                <a:lnTo>
                  <a:pt x="193763" y="210576"/>
                </a:lnTo>
                <a:cubicBezTo>
                  <a:pt x="196085" y="212899"/>
                  <a:pt x="199127" y="214061"/>
                  <a:pt x="202170" y="214061"/>
                </a:cubicBezTo>
                <a:cubicBezTo>
                  <a:pt x="205213" y="214061"/>
                  <a:pt x="208255" y="212899"/>
                  <a:pt x="210578" y="210576"/>
                </a:cubicBezTo>
                <a:cubicBezTo>
                  <a:pt x="215223" y="205932"/>
                  <a:pt x="215223" y="198406"/>
                  <a:pt x="210579" y="193761"/>
                </a:cubicBezTo>
                <a:close/>
                <a:moveTo>
                  <a:pt x="83261" y="142731"/>
                </a:moveTo>
                <a:cubicBezTo>
                  <a:pt x="50468" y="142731"/>
                  <a:pt x="23783" y="116055"/>
                  <a:pt x="23783" y="83258"/>
                </a:cubicBezTo>
                <a:cubicBezTo>
                  <a:pt x="23783" y="50461"/>
                  <a:pt x="50468" y="23784"/>
                  <a:pt x="83261" y="23784"/>
                </a:cubicBezTo>
                <a:cubicBezTo>
                  <a:pt x="116054" y="23784"/>
                  <a:pt x="142717" y="50461"/>
                  <a:pt x="142717" y="83258"/>
                </a:cubicBezTo>
                <a:cubicBezTo>
                  <a:pt x="142717" y="116055"/>
                  <a:pt x="116054" y="142731"/>
                  <a:pt x="83261" y="142731"/>
                </a:cubicBezTo>
                <a:close/>
              </a:path>
            </a:pathLst>
          </a:custGeom>
          <a:solidFill>
            <a:srgbClr val="F32BAC"/>
          </a:solidFill>
          <a:ln w="1098" cap="flat">
            <a:noFill/>
            <a:prstDash val="solid"/>
            <a:miter/>
          </a:ln>
        </p:spPr>
        <p:txBody>
          <a:bodyPr rtlCol="0" anchor="ctr"/>
          <a:lstStyle/>
          <a:p>
            <a:endParaRPr lang="es-MX" sz="900"/>
          </a:p>
        </p:txBody>
      </p:sp>
      <p:sp>
        <p:nvSpPr>
          <p:cNvPr id="41" name="Forma libre 216">
            <a:extLst>
              <a:ext uri="{FF2B5EF4-FFF2-40B4-BE49-F238E27FC236}">
                <a16:creationId xmlns:a16="http://schemas.microsoft.com/office/drawing/2014/main" id="{54568991-2810-C14D-9B93-254F9F7403BD}"/>
              </a:ext>
            </a:extLst>
          </p:cNvPr>
          <p:cNvSpPr/>
          <p:nvPr/>
        </p:nvSpPr>
        <p:spPr>
          <a:xfrm>
            <a:off x="3660786" y="3477948"/>
            <a:ext cx="164570" cy="416458"/>
          </a:xfrm>
          <a:custGeom>
            <a:avLst/>
            <a:gdLst>
              <a:gd name="connsiteX0" fmla="*/ 157875 w 166493"/>
              <a:gd name="connsiteY0" fmla="*/ 41226 h 421326"/>
              <a:gd name="connsiteX1" fmla="*/ 15167 w 166493"/>
              <a:gd name="connsiteY1" fmla="*/ 450 h 421326"/>
              <a:gd name="connsiteX2" fmla="*/ 4738 w 166493"/>
              <a:gd name="connsiteY2" fmla="*/ 2390 h 421326"/>
              <a:gd name="connsiteX3" fmla="*/ 0 w 166493"/>
              <a:gd name="connsiteY3" fmla="*/ 11890 h 421326"/>
              <a:gd name="connsiteX4" fmla="*/ 0 w 166493"/>
              <a:gd name="connsiteY4" fmla="*/ 368660 h 421326"/>
              <a:gd name="connsiteX5" fmla="*/ 8617 w 166493"/>
              <a:gd name="connsiteY5" fmla="*/ 380099 h 421326"/>
              <a:gd name="connsiteX6" fmla="*/ 151325 w 166493"/>
              <a:gd name="connsiteY6" fmla="*/ 420874 h 421326"/>
              <a:gd name="connsiteX7" fmla="*/ 154600 w 166493"/>
              <a:gd name="connsiteY7" fmla="*/ 421327 h 421326"/>
              <a:gd name="connsiteX8" fmla="*/ 161755 w 166493"/>
              <a:gd name="connsiteY8" fmla="*/ 418934 h 421326"/>
              <a:gd name="connsiteX9" fmla="*/ 166493 w 166493"/>
              <a:gd name="connsiteY9" fmla="*/ 409434 h 421326"/>
              <a:gd name="connsiteX10" fmla="*/ 166493 w 166493"/>
              <a:gd name="connsiteY10" fmla="*/ 52665 h 421326"/>
              <a:gd name="connsiteX11" fmla="*/ 157875 w 166493"/>
              <a:gd name="connsiteY11" fmla="*/ 41226 h 42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6493" h="421326">
                <a:moveTo>
                  <a:pt x="157875" y="41226"/>
                </a:moveTo>
                <a:lnTo>
                  <a:pt x="15167" y="450"/>
                </a:lnTo>
                <a:cubicBezTo>
                  <a:pt x="11544" y="-560"/>
                  <a:pt x="7711" y="148"/>
                  <a:pt x="4738" y="2390"/>
                </a:cubicBezTo>
                <a:cubicBezTo>
                  <a:pt x="1741" y="4643"/>
                  <a:pt x="0" y="8162"/>
                  <a:pt x="0" y="11890"/>
                </a:cubicBezTo>
                <a:lnTo>
                  <a:pt x="0" y="368660"/>
                </a:lnTo>
                <a:cubicBezTo>
                  <a:pt x="0" y="373967"/>
                  <a:pt x="3531" y="378636"/>
                  <a:pt x="8617" y="380099"/>
                </a:cubicBezTo>
                <a:lnTo>
                  <a:pt x="151325" y="420874"/>
                </a:lnTo>
                <a:cubicBezTo>
                  <a:pt x="152416" y="421176"/>
                  <a:pt x="153508" y="421327"/>
                  <a:pt x="154600" y="421327"/>
                </a:cubicBezTo>
                <a:cubicBezTo>
                  <a:pt x="157156" y="421327"/>
                  <a:pt x="159664" y="420502"/>
                  <a:pt x="161755" y="418934"/>
                </a:cubicBezTo>
                <a:cubicBezTo>
                  <a:pt x="164752" y="416681"/>
                  <a:pt x="166493" y="413162"/>
                  <a:pt x="166493" y="409434"/>
                </a:cubicBezTo>
                <a:lnTo>
                  <a:pt x="166493" y="52665"/>
                </a:lnTo>
                <a:cubicBezTo>
                  <a:pt x="166492" y="47358"/>
                  <a:pt x="162962" y="42689"/>
                  <a:pt x="157875" y="41226"/>
                </a:cubicBezTo>
                <a:close/>
              </a:path>
            </a:pathLst>
          </a:custGeom>
          <a:solidFill>
            <a:srgbClr val="F32BAC"/>
          </a:solidFill>
          <a:ln w="1098" cap="flat">
            <a:noFill/>
            <a:prstDash val="solid"/>
            <a:miter/>
          </a:ln>
        </p:spPr>
        <p:txBody>
          <a:bodyPr rtlCol="0" anchor="ctr"/>
          <a:lstStyle/>
          <a:p>
            <a:endParaRPr lang="es-MX" sz="900"/>
          </a:p>
        </p:txBody>
      </p:sp>
      <p:sp>
        <p:nvSpPr>
          <p:cNvPr id="42" name="Forma libre 217">
            <a:extLst>
              <a:ext uri="{FF2B5EF4-FFF2-40B4-BE49-F238E27FC236}">
                <a16:creationId xmlns:a16="http://schemas.microsoft.com/office/drawing/2014/main" id="{FDAF49A4-A992-5043-9AE9-645C63B83D57}"/>
              </a:ext>
            </a:extLst>
          </p:cNvPr>
          <p:cNvSpPr/>
          <p:nvPr/>
        </p:nvSpPr>
        <p:spPr>
          <a:xfrm>
            <a:off x="3872579" y="3492258"/>
            <a:ext cx="141059" cy="409742"/>
          </a:xfrm>
          <a:custGeom>
            <a:avLst/>
            <a:gdLst>
              <a:gd name="connsiteX0" fmla="*/ 137969 w 142708"/>
              <a:gd name="connsiteY0" fmla="*/ 2390 h 414532"/>
              <a:gd name="connsiteX1" fmla="*/ 127541 w 142708"/>
              <a:gd name="connsiteY1" fmla="*/ 450 h 414532"/>
              <a:gd name="connsiteX2" fmla="*/ 8617 w 142708"/>
              <a:gd name="connsiteY2" fmla="*/ 34431 h 414532"/>
              <a:gd name="connsiteX3" fmla="*/ 0 w 142708"/>
              <a:gd name="connsiteY3" fmla="*/ 45870 h 414532"/>
              <a:gd name="connsiteX4" fmla="*/ 0 w 142708"/>
              <a:gd name="connsiteY4" fmla="*/ 402639 h 414532"/>
              <a:gd name="connsiteX5" fmla="*/ 4738 w 142708"/>
              <a:gd name="connsiteY5" fmla="*/ 412140 h 414532"/>
              <a:gd name="connsiteX6" fmla="*/ 11893 w 142708"/>
              <a:gd name="connsiteY6" fmla="*/ 414532 h 414532"/>
              <a:gd name="connsiteX7" fmla="*/ 15168 w 142708"/>
              <a:gd name="connsiteY7" fmla="*/ 414079 h 414532"/>
              <a:gd name="connsiteX8" fmla="*/ 134092 w 142708"/>
              <a:gd name="connsiteY8" fmla="*/ 380098 h 414532"/>
              <a:gd name="connsiteX9" fmla="*/ 142709 w 142708"/>
              <a:gd name="connsiteY9" fmla="*/ 368659 h 414532"/>
              <a:gd name="connsiteX10" fmla="*/ 142709 w 142708"/>
              <a:gd name="connsiteY10" fmla="*/ 11890 h 414532"/>
              <a:gd name="connsiteX11" fmla="*/ 137969 w 142708"/>
              <a:gd name="connsiteY11" fmla="*/ 2390 h 41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8" h="414532">
                <a:moveTo>
                  <a:pt x="137969" y="2390"/>
                </a:moveTo>
                <a:cubicBezTo>
                  <a:pt x="134973" y="149"/>
                  <a:pt x="131187" y="-560"/>
                  <a:pt x="127541" y="450"/>
                </a:cubicBezTo>
                <a:lnTo>
                  <a:pt x="8617" y="34431"/>
                </a:lnTo>
                <a:cubicBezTo>
                  <a:pt x="3530" y="35895"/>
                  <a:pt x="0" y="40563"/>
                  <a:pt x="0" y="45870"/>
                </a:cubicBezTo>
                <a:lnTo>
                  <a:pt x="0" y="402639"/>
                </a:lnTo>
                <a:cubicBezTo>
                  <a:pt x="0" y="406368"/>
                  <a:pt x="1743" y="409886"/>
                  <a:pt x="4738" y="412140"/>
                </a:cubicBezTo>
                <a:cubicBezTo>
                  <a:pt x="6829" y="413707"/>
                  <a:pt x="9337" y="414532"/>
                  <a:pt x="11893" y="414532"/>
                </a:cubicBezTo>
                <a:cubicBezTo>
                  <a:pt x="12984" y="414532"/>
                  <a:pt x="14076" y="414382"/>
                  <a:pt x="15168" y="414079"/>
                </a:cubicBezTo>
                <a:lnTo>
                  <a:pt x="134092" y="380098"/>
                </a:lnTo>
                <a:cubicBezTo>
                  <a:pt x="139179" y="378634"/>
                  <a:pt x="142709" y="373966"/>
                  <a:pt x="142709" y="368659"/>
                </a:cubicBezTo>
                <a:lnTo>
                  <a:pt x="142709" y="11890"/>
                </a:lnTo>
                <a:cubicBezTo>
                  <a:pt x="142708" y="8162"/>
                  <a:pt x="140965" y="4643"/>
                  <a:pt x="137969" y="2390"/>
                </a:cubicBezTo>
                <a:close/>
              </a:path>
            </a:pathLst>
          </a:custGeom>
          <a:solidFill>
            <a:srgbClr val="F32BAC"/>
          </a:solidFill>
          <a:ln w="1098" cap="flat">
            <a:noFill/>
            <a:prstDash val="solid"/>
            <a:miter/>
          </a:ln>
        </p:spPr>
        <p:txBody>
          <a:bodyPr rtlCol="0" anchor="ctr"/>
          <a:lstStyle/>
          <a:p>
            <a:endParaRPr lang="es-MX" sz="900"/>
          </a:p>
        </p:txBody>
      </p:sp>
      <p:sp>
        <p:nvSpPr>
          <p:cNvPr id="62" name="Forma libre 199">
            <a:extLst>
              <a:ext uri="{FF2B5EF4-FFF2-40B4-BE49-F238E27FC236}">
                <a16:creationId xmlns:a16="http://schemas.microsoft.com/office/drawing/2014/main" id="{7412EE37-011E-784E-9D97-AB841B4B25B0}"/>
              </a:ext>
            </a:extLst>
          </p:cNvPr>
          <p:cNvSpPr/>
          <p:nvPr/>
        </p:nvSpPr>
        <p:spPr>
          <a:xfrm>
            <a:off x="10256748" y="3571742"/>
            <a:ext cx="564854" cy="400110"/>
          </a:xfrm>
          <a:custGeom>
            <a:avLst/>
            <a:gdLst>
              <a:gd name="connsiteX0" fmla="*/ 558938 w 570832"/>
              <a:gd name="connsiteY0" fmla="*/ 261631 h 570831"/>
              <a:gd name="connsiteX1" fmla="*/ 545842 w 570832"/>
              <a:gd name="connsiteY1" fmla="*/ 261631 h 570831"/>
              <a:gd name="connsiteX2" fmla="*/ 309200 w 570832"/>
              <a:gd name="connsiteY2" fmla="*/ 24989 h 570831"/>
              <a:gd name="connsiteX3" fmla="*/ 309200 w 570832"/>
              <a:gd name="connsiteY3" fmla="*/ 11893 h 570831"/>
              <a:gd name="connsiteX4" fmla="*/ 297308 w 570832"/>
              <a:gd name="connsiteY4" fmla="*/ 0 h 570831"/>
              <a:gd name="connsiteX5" fmla="*/ 273524 w 570832"/>
              <a:gd name="connsiteY5" fmla="*/ 0 h 570831"/>
              <a:gd name="connsiteX6" fmla="*/ 261631 w 570832"/>
              <a:gd name="connsiteY6" fmla="*/ 11893 h 570831"/>
              <a:gd name="connsiteX7" fmla="*/ 261631 w 570832"/>
              <a:gd name="connsiteY7" fmla="*/ 24989 h 570831"/>
              <a:gd name="connsiteX8" fmla="*/ 24989 w 570832"/>
              <a:gd name="connsiteY8" fmla="*/ 261631 h 570831"/>
              <a:gd name="connsiteX9" fmla="*/ 11893 w 570832"/>
              <a:gd name="connsiteY9" fmla="*/ 261631 h 570831"/>
              <a:gd name="connsiteX10" fmla="*/ 0 w 570832"/>
              <a:gd name="connsiteY10" fmla="*/ 273523 h 570831"/>
              <a:gd name="connsiteX11" fmla="*/ 0 w 570832"/>
              <a:gd name="connsiteY11" fmla="*/ 297307 h 570831"/>
              <a:gd name="connsiteX12" fmla="*/ 11893 w 570832"/>
              <a:gd name="connsiteY12" fmla="*/ 309200 h 570831"/>
              <a:gd name="connsiteX13" fmla="*/ 24989 w 570832"/>
              <a:gd name="connsiteY13" fmla="*/ 309200 h 570831"/>
              <a:gd name="connsiteX14" fmla="*/ 261631 w 570832"/>
              <a:gd name="connsiteY14" fmla="*/ 545842 h 570831"/>
              <a:gd name="connsiteX15" fmla="*/ 261631 w 570832"/>
              <a:gd name="connsiteY15" fmla="*/ 558938 h 570831"/>
              <a:gd name="connsiteX16" fmla="*/ 273524 w 570832"/>
              <a:gd name="connsiteY16" fmla="*/ 570831 h 570831"/>
              <a:gd name="connsiteX17" fmla="*/ 297308 w 570832"/>
              <a:gd name="connsiteY17" fmla="*/ 570831 h 570831"/>
              <a:gd name="connsiteX18" fmla="*/ 309201 w 570832"/>
              <a:gd name="connsiteY18" fmla="*/ 558938 h 570831"/>
              <a:gd name="connsiteX19" fmla="*/ 309201 w 570832"/>
              <a:gd name="connsiteY19" fmla="*/ 545842 h 570831"/>
              <a:gd name="connsiteX20" fmla="*/ 545843 w 570832"/>
              <a:gd name="connsiteY20" fmla="*/ 309200 h 570831"/>
              <a:gd name="connsiteX21" fmla="*/ 558939 w 570832"/>
              <a:gd name="connsiteY21" fmla="*/ 309200 h 570831"/>
              <a:gd name="connsiteX22" fmla="*/ 570832 w 570832"/>
              <a:gd name="connsiteY22" fmla="*/ 297307 h 570831"/>
              <a:gd name="connsiteX23" fmla="*/ 570832 w 570832"/>
              <a:gd name="connsiteY23" fmla="*/ 273523 h 570831"/>
              <a:gd name="connsiteX24" fmla="*/ 558938 w 570832"/>
              <a:gd name="connsiteY24" fmla="*/ 261631 h 570831"/>
              <a:gd name="connsiteX25" fmla="*/ 475693 w 570832"/>
              <a:gd name="connsiteY25" fmla="*/ 309200 h 570831"/>
              <a:gd name="connsiteX26" fmla="*/ 498073 w 570832"/>
              <a:gd name="connsiteY26" fmla="*/ 309200 h 570831"/>
              <a:gd name="connsiteX27" fmla="*/ 309200 w 570832"/>
              <a:gd name="connsiteY27" fmla="*/ 498075 h 570831"/>
              <a:gd name="connsiteX28" fmla="*/ 309200 w 570832"/>
              <a:gd name="connsiteY28" fmla="*/ 475692 h 570831"/>
              <a:gd name="connsiteX29" fmla="*/ 297307 w 570832"/>
              <a:gd name="connsiteY29" fmla="*/ 463799 h 570831"/>
              <a:gd name="connsiteX30" fmla="*/ 273523 w 570832"/>
              <a:gd name="connsiteY30" fmla="*/ 463799 h 570831"/>
              <a:gd name="connsiteX31" fmla="*/ 261630 w 570832"/>
              <a:gd name="connsiteY31" fmla="*/ 475692 h 570831"/>
              <a:gd name="connsiteX32" fmla="*/ 261630 w 570832"/>
              <a:gd name="connsiteY32" fmla="*/ 498075 h 570831"/>
              <a:gd name="connsiteX33" fmla="*/ 72756 w 570832"/>
              <a:gd name="connsiteY33" fmla="*/ 309200 h 570831"/>
              <a:gd name="connsiteX34" fmla="*/ 95137 w 570832"/>
              <a:gd name="connsiteY34" fmla="*/ 309200 h 570831"/>
              <a:gd name="connsiteX35" fmla="*/ 107030 w 570832"/>
              <a:gd name="connsiteY35" fmla="*/ 297307 h 570831"/>
              <a:gd name="connsiteX36" fmla="*/ 107030 w 570832"/>
              <a:gd name="connsiteY36" fmla="*/ 273523 h 570831"/>
              <a:gd name="connsiteX37" fmla="*/ 95137 w 570832"/>
              <a:gd name="connsiteY37" fmla="*/ 261630 h 570831"/>
              <a:gd name="connsiteX38" fmla="*/ 72758 w 570832"/>
              <a:gd name="connsiteY38" fmla="*/ 261630 h 570831"/>
              <a:gd name="connsiteX39" fmla="*/ 261631 w 570832"/>
              <a:gd name="connsiteY39" fmla="*/ 72755 h 570831"/>
              <a:gd name="connsiteX40" fmla="*/ 261631 w 570832"/>
              <a:gd name="connsiteY40" fmla="*/ 95138 h 570831"/>
              <a:gd name="connsiteX41" fmla="*/ 273524 w 570832"/>
              <a:gd name="connsiteY41" fmla="*/ 107031 h 570831"/>
              <a:gd name="connsiteX42" fmla="*/ 297308 w 570832"/>
              <a:gd name="connsiteY42" fmla="*/ 107031 h 570831"/>
              <a:gd name="connsiteX43" fmla="*/ 309201 w 570832"/>
              <a:gd name="connsiteY43" fmla="*/ 95138 h 570831"/>
              <a:gd name="connsiteX44" fmla="*/ 309201 w 570832"/>
              <a:gd name="connsiteY44" fmla="*/ 72756 h 570831"/>
              <a:gd name="connsiteX45" fmla="*/ 498075 w 570832"/>
              <a:gd name="connsiteY45" fmla="*/ 261631 h 570831"/>
              <a:gd name="connsiteX46" fmla="*/ 475694 w 570832"/>
              <a:gd name="connsiteY46" fmla="*/ 261631 h 570831"/>
              <a:gd name="connsiteX47" fmla="*/ 463801 w 570832"/>
              <a:gd name="connsiteY47" fmla="*/ 273524 h 570831"/>
              <a:gd name="connsiteX48" fmla="*/ 463801 w 570832"/>
              <a:gd name="connsiteY48" fmla="*/ 297308 h 570831"/>
              <a:gd name="connsiteX49" fmla="*/ 475693 w 570832"/>
              <a:gd name="connsiteY49" fmla="*/ 309200 h 57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70832" h="570831">
                <a:moveTo>
                  <a:pt x="558938" y="261631"/>
                </a:moveTo>
                <a:lnTo>
                  <a:pt x="545842" y="261631"/>
                </a:lnTo>
                <a:cubicBezTo>
                  <a:pt x="534482" y="136334"/>
                  <a:pt x="434497" y="36349"/>
                  <a:pt x="309200" y="24989"/>
                </a:cubicBezTo>
                <a:lnTo>
                  <a:pt x="309200" y="11893"/>
                </a:lnTo>
                <a:cubicBezTo>
                  <a:pt x="309200" y="5319"/>
                  <a:pt x="303882" y="0"/>
                  <a:pt x="297308" y="0"/>
                </a:cubicBezTo>
                <a:lnTo>
                  <a:pt x="273524" y="0"/>
                </a:lnTo>
                <a:cubicBezTo>
                  <a:pt x="266950" y="0"/>
                  <a:pt x="261631" y="5319"/>
                  <a:pt x="261631" y="11893"/>
                </a:cubicBezTo>
                <a:lnTo>
                  <a:pt x="261631" y="24989"/>
                </a:lnTo>
                <a:cubicBezTo>
                  <a:pt x="136334" y="36349"/>
                  <a:pt x="36349" y="136334"/>
                  <a:pt x="24989" y="261631"/>
                </a:cubicBezTo>
                <a:lnTo>
                  <a:pt x="11893" y="261631"/>
                </a:lnTo>
                <a:cubicBezTo>
                  <a:pt x="5319" y="261631"/>
                  <a:pt x="0" y="266950"/>
                  <a:pt x="0" y="273523"/>
                </a:cubicBezTo>
                <a:lnTo>
                  <a:pt x="0" y="297307"/>
                </a:lnTo>
                <a:cubicBezTo>
                  <a:pt x="0" y="303881"/>
                  <a:pt x="5319" y="309200"/>
                  <a:pt x="11893" y="309200"/>
                </a:cubicBezTo>
                <a:lnTo>
                  <a:pt x="24989" y="309200"/>
                </a:lnTo>
                <a:cubicBezTo>
                  <a:pt x="36349" y="434497"/>
                  <a:pt x="136333" y="534482"/>
                  <a:pt x="261631" y="545842"/>
                </a:cubicBezTo>
                <a:lnTo>
                  <a:pt x="261631" y="558938"/>
                </a:lnTo>
                <a:cubicBezTo>
                  <a:pt x="261631" y="565512"/>
                  <a:pt x="266950" y="570831"/>
                  <a:pt x="273524" y="570831"/>
                </a:cubicBezTo>
                <a:lnTo>
                  <a:pt x="297308" y="570831"/>
                </a:lnTo>
                <a:cubicBezTo>
                  <a:pt x="303882" y="570831"/>
                  <a:pt x="309201" y="565512"/>
                  <a:pt x="309201" y="558938"/>
                </a:cubicBezTo>
                <a:lnTo>
                  <a:pt x="309201" y="545842"/>
                </a:lnTo>
                <a:cubicBezTo>
                  <a:pt x="434498" y="534482"/>
                  <a:pt x="534483" y="434498"/>
                  <a:pt x="545843" y="309200"/>
                </a:cubicBezTo>
                <a:lnTo>
                  <a:pt x="558939" y="309200"/>
                </a:lnTo>
                <a:cubicBezTo>
                  <a:pt x="565513" y="309200"/>
                  <a:pt x="570832" y="303881"/>
                  <a:pt x="570832" y="297307"/>
                </a:cubicBezTo>
                <a:lnTo>
                  <a:pt x="570832" y="273523"/>
                </a:lnTo>
                <a:cubicBezTo>
                  <a:pt x="570831" y="266950"/>
                  <a:pt x="565512" y="261631"/>
                  <a:pt x="558938" y="261631"/>
                </a:cubicBezTo>
                <a:close/>
                <a:moveTo>
                  <a:pt x="475693" y="309200"/>
                </a:moveTo>
                <a:lnTo>
                  <a:pt x="498073" y="309200"/>
                </a:lnTo>
                <a:cubicBezTo>
                  <a:pt x="487064" y="408245"/>
                  <a:pt x="408256" y="487064"/>
                  <a:pt x="309200" y="498075"/>
                </a:cubicBezTo>
                <a:lnTo>
                  <a:pt x="309200" y="475692"/>
                </a:lnTo>
                <a:cubicBezTo>
                  <a:pt x="309200" y="469118"/>
                  <a:pt x="303881" y="463799"/>
                  <a:pt x="297307" y="463799"/>
                </a:cubicBezTo>
                <a:lnTo>
                  <a:pt x="273523" y="463799"/>
                </a:lnTo>
                <a:cubicBezTo>
                  <a:pt x="266949" y="463799"/>
                  <a:pt x="261630" y="469118"/>
                  <a:pt x="261630" y="475692"/>
                </a:cubicBezTo>
                <a:lnTo>
                  <a:pt x="261630" y="498075"/>
                </a:lnTo>
                <a:cubicBezTo>
                  <a:pt x="162575" y="487064"/>
                  <a:pt x="83766" y="408245"/>
                  <a:pt x="72756" y="309200"/>
                </a:cubicBezTo>
                <a:lnTo>
                  <a:pt x="95137" y="309200"/>
                </a:lnTo>
                <a:cubicBezTo>
                  <a:pt x="101710" y="309200"/>
                  <a:pt x="107030" y="303881"/>
                  <a:pt x="107030" y="297307"/>
                </a:cubicBezTo>
                <a:lnTo>
                  <a:pt x="107030" y="273523"/>
                </a:lnTo>
                <a:cubicBezTo>
                  <a:pt x="107030" y="266949"/>
                  <a:pt x="101710" y="261630"/>
                  <a:pt x="95137" y="261630"/>
                </a:cubicBezTo>
                <a:lnTo>
                  <a:pt x="72758" y="261630"/>
                </a:lnTo>
                <a:cubicBezTo>
                  <a:pt x="83767" y="162585"/>
                  <a:pt x="162575" y="83766"/>
                  <a:pt x="261631" y="72755"/>
                </a:cubicBezTo>
                <a:lnTo>
                  <a:pt x="261631" y="95138"/>
                </a:lnTo>
                <a:cubicBezTo>
                  <a:pt x="261631" y="101712"/>
                  <a:pt x="266950" y="107031"/>
                  <a:pt x="273524" y="107031"/>
                </a:cubicBezTo>
                <a:lnTo>
                  <a:pt x="297308" y="107031"/>
                </a:lnTo>
                <a:cubicBezTo>
                  <a:pt x="303882" y="107031"/>
                  <a:pt x="309201" y="101712"/>
                  <a:pt x="309201" y="95138"/>
                </a:cubicBezTo>
                <a:lnTo>
                  <a:pt x="309201" y="72756"/>
                </a:lnTo>
                <a:cubicBezTo>
                  <a:pt x="408256" y="83767"/>
                  <a:pt x="487065" y="162587"/>
                  <a:pt x="498075" y="261631"/>
                </a:cubicBezTo>
                <a:lnTo>
                  <a:pt x="475694" y="261631"/>
                </a:lnTo>
                <a:cubicBezTo>
                  <a:pt x="469121" y="261631"/>
                  <a:pt x="463801" y="266950"/>
                  <a:pt x="463801" y="273524"/>
                </a:cubicBezTo>
                <a:lnTo>
                  <a:pt x="463801" y="297308"/>
                </a:lnTo>
                <a:cubicBezTo>
                  <a:pt x="463800" y="303882"/>
                  <a:pt x="469119" y="309200"/>
                  <a:pt x="475693" y="309200"/>
                </a:cubicBezTo>
                <a:close/>
              </a:path>
            </a:pathLst>
          </a:custGeom>
          <a:solidFill>
            <a:schemeClr val="accent5"/>
          </a:solidFill>
          <a:ln w="1098" cap="flat">
            <a:noFill/>
            <a:prstDash val="solid"/>
            <a:miter/>
          </a:ln>
        </p:spPr>
        <p:txBody>
          <a:bodyPr rtlCol="0" anchor="ctr"/>
          <a:lstStyle/>
          <a:p>
            <a:endParaRPr lang="es-MX" sz="900"/>
          </a:p>
        </p:txBody>
      </p:sp>
      <p:sp>
        <p:nvSpPr>
          <p:cNvPr id="71" name="Forma libre 197">
            <a:extLst>
              <a:ext uri="{FF2B5EF4-FFF2-40B4-BE49-F238E27FC236}">
                <a16:creationId xmlns:a16="http://schemas.microsoft.com/office/drawing/2014/main" id="{746A3874-8D5D-D54B-A4FF-4E43C84FD81A}"/>
              </a:ext>
            </a:extLst>
          </p:cNvPr>
          <p:cNvSpPr/>
          <p:nvPr/>
        </p:nvSpPr>
        <p:spPr>
          <a:xfrm>
            <a:off x="6073059" y="3234245"/>
            <a:ext cx="124151" cy="217265"/>
          </a:xfrm>
          <a:custGeom>
            <a:avLst/>
            <a:gdLst>
              <a:gd name="connsiteX0" fmla="*/ 71360 w 142707"/>
              <a:gd name="connsiteY0" fmla="*/ 249739 h 249738"/>
              <a:gd name="connsiteX1" fmla="*/ 142714 w 142707"/>
              <a:gd name="connsiteY1" fmla="*/ 107031 h 249738"/>
              <a:gd name="connsiteX2" fmla="*/ 89198 w 142707"/>
              <a:gd name="connsiteY2" fmla="*/ 107031 h 249738"/>
              <a:gd name="connsiteX3" fmla="*/ 71360 w 142707"/>
              <a:gd name="connsiteY3" fmla="*/ 0 h 249738"/>
              <a:gd name="connsiteX4" fmla="*/ 6 w 142707"/>
              <a:gd name="connsiteY4" fmla="*/ 142708 h 249738"/>
              <a:gd name="connsiteX5" fmla="*/ 53521 w 142707"/>
              <a:gd name="connsiteY5" fmla="*/ 142708 h 24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707" h="249738">
                <a:moveTo>
                  <a:pt x="71360" y="249739"/>
                </a:moveTo>
                <a:lnTo>
                  <a:pt x="142714" y="107031"/>
                </a:lnTo>
                <a:lnTo>
                  <a:pt x="89198" y="107031"/>
                </a:lnTo>
                <a:lnTo>
                  <a:pt x="71360" y="0"/>
                </a:lnTo>
                <a:lnTo>
                  <a:pt x="6" y="142708"/>
                </a:lnTo>
                <a:lnTo>
                  <a:pt x="53521" y="142708"/>
                </a:lnTo>
                <a:close/>
              </a:path>
            </a:pathLst>
          </a:custGeom>
          <a:solidFill>
            <a:schemeClr val="accent3"/>
          </a:solidFill>
          <a:ln w="35123" cap="flat">
            <a:noFill/>
            <a:prstDash val="solid"/>
            <a:miter/>
          </a:ln>
        </p:spPr>
        <p:txBody>
          <a:bodyPr rtlCol="0" anchor="ctr"/>
          <a:lstStyle/>
          <a:p>
            <a:endParaRPr lang="es-MX" sz="900"/>
          </a:p>
        </p:txBody>
      </p:sp>
      <p:sp>
        <p:nvSpPr>
          <p:cNvPr id="72" name="Forma libre 198">
            <a:extLst>
              <a:ext uri="{FF2B5EF4-FFF2-40B4-BE49-F238E27FC236}">
                <a16:creationId xmlns:a16="http://schemas.microsoft.com/office/drawing/2014/main" id="{B322C68F-F8AB-AA41-BAE1-2C9C8AA2FCBC}"/>
              </a:ext>
            </a:extLst>
          </p:cNvPr>
          <p:cNvSpPr/>
          <p:nvPr/>
        </p:nvSpPr>
        <p:spPr>
          <a:xfrm>
            <a:off x="5873767" y="3482288"/>
            <a:ext cx="434531" cy="496607"/>
          </a:xfrm>
          <a:custGeom>
            <a:avLst/>
            <a:gdLst>
              <a:gd name="connsiteX0" fmla="*/ 356770 w 499477"/>
              <a:gd name="connsiteY0" fmla="*/ 0 h 570831"/>
              <a:gd name="connsiteX1" fmla="*/ 356770 w 499477"/>
              <a:gd name="connsiteY1" fmla="*/ 321092 h 570831"/>
              <a:gd name="connsiteX2" fmla="*/ 249740 w 499477"/>
              <a:gd name="connsiteY2" fmla="*/ 428123 h 570831"/>
              <a:gd name="connsiteX3" fmla="*/ 142709 w 499477"/>
              <a:gd name="connsiteY3" fmla="*/ 321092 h 570831"/>
              <a:gd name="connsiteX4" fmla="*/ 142709 w 499477"/>
              <a:gd name="connsiteY4" fmla="*/ 0 h 570831"/>
              <a:gd name="connsiteX5" fmla="*/ 1 w 499477"/>
              <a:gd name="connsiteY5" fmla="*/ 0 h 570831"/>
              <a:gd name="connsiteX6" fmla="*/ 1 w 499477"/>
              <a:gd name="connsiteY6" fmla="*/ 321092 h 570831"/>
              <a:gd name="connsiteX7" fmla="*/ 249740 w 499477"/>
              <a:gd name="connsiteY7" fmla="*/ 570831 h 570831"/>
              <a:gd name="connsiteX8" fmla="*/ 499478 w 499477"/>
              <a:gd name="connsiteY8" fmla="*/ 321092 h 570831"/>
              <a:gd name="connsiteX9" fmla="*/ 499478 w 499477"/>
              <a:gd name="connsiteY9" fmla="*/ 0 h 570831"/>
              <a:gd name="connsiteX10" fmla="*/ 107032 w 499477"/>
              <a:gd name="connsiteY10" fmla="*/ 107031 h 570831"/>
              <a:gd name="connsiteX11" fmla="*/ 35678 w 499477"/>
              <a:gd name="connsiteY11" fmla="*/ 107031 h 570831"/>
              <a:gd name="connsiteX12" fmla="*/ 35678 w 499477"/>
              <a:gd name="connsiteY12" fmla="*/ 35677 h 570831"/>
              <a:gd name="connsiteX13" fmla="*/ 107032 w 499477"/>
              <a:gd name="connsiteY13" fmla="*/ 35677 h 570831"/>
              <a:gd name="connsiteX14" fmla="*/ 463801 w 499477"/>
              <a:gd name="connsiteY14" fmla="*/ 107031 h 570831"/>
              <a:gd name="connsiteX15" fmla="*/ 392447 w 499477"/>
              <a:gd name="connsiteY15" fmla="*/ 107031 h 570831"/>
              <a:gd name="connsiteX16" fmla="*/ 392447 w 499477"/>
              <a:gd name="connsiteY16" fmla="*/ 35677 h 570831"/>
              <a:gd name="connsiteX17" fmla="*/ 463801 w 499477"/>
              <a:gd name="connsiteY17" fmla="*/ 35677 h 57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9477" h="570831">
                <a:moveTo>
                  <a:pt x="356770" y="0"/>
                </a:moveTo>
                <a:lnTo>
                  <a:pt x="356770" y="321092"/>
                </a:lnTo>
                <a:cubicBezTo>
                  <a:pt x="356770" y="380206"/>
                  <a:pt x="308851" y="428123"/>
                  <a:pt x="249740" y="428123"/>
                </a:cubicBezTo>
                <a:cubicBezTo>
                  <a:pt x="190628" y="428123"/>
                  <a:pt x="142709" y="380206"/>
                  <a:pt x="142709" y="321092"/>
                </a:cubicBezTo>
                <a:lnTo>
                  <a:pt x="142709" y="0"/>
                </a:lnTo>
                <a:lnTo>
                  <a:pt x="1" y="0"/>
                </a:lnTo>
                <a:lnTo>
                  <a:pt x="1" y="321092"/>
                </a:lnTo>
                <a:cubicBezTo>
                  <a:pt x="1" y="459019"/>
                  <a:pt x="111814" y="570831"/>
                  <a:pt x="249740" y="570831"/>
                </a:cubicBezTo>
                <a:cubicBezTo>
                  <a:pt x="387667" y="570831"/>
                  <a:pt x="499478" y="459019"/>
                  <a:pt x="499478" y="321092"/>
                </a:cubicBezTo>
                <a:lnTo>
                  <a:pt x="499478" y="0"/>
                </a:lnTo>
                <a:close/>
                <a:moveTo>
                  <a:pt x="107032" y="107031"/>
                </a:moveTo>
                <a:lnTo>
                  <a:pt x="35678" y="107031"/>
                </a:lnTo>
                <a:lnTo>
                  <a:pt x="35678" y="35677"/>
                </a:lnTo>
                <a:lnTo>
                  <a:pt x="107032" y="35677"/>
                </a:lnTo>
                <a:close/>
                <a:moveTo>
                  <a:pt x="463801" y="107031"/>
                </a:moveTo>
                <a:lnTo>
                  <a:pt x="392447" y="107031"/>
                </a:lnTo>
                <a:lnTo>
                  <a:pt x="392447" y="35677"/>
                </a:lnTo>
                <a:lnTo>
                  <a:pt x="463801" y="35677"/>
                </a:lnTo>
                <a:close/>
              </a:path>
            </a:pathLst>
          </a:custGeom>
          <a:solidFill>
            <a:schemeClr val="accent3"/>
          </a:solidFill>
          <a:ln w="35123" cap="flat">
            <a:noFill/>
            <a:prstDash val="solid"/>
            <a:miter/>
          </a:ln>
        </p:spPr>
        <p:txBody>
          <a:bodyPr rtlCol="0" anchor="ctr"/>
          <a:lstStyle/>
          <a:p>
            <a:endParaRPr lang="es-MX" sz="900"/>
          </a:p>
        </p:txBody>
      </p:sp>
      <p:sp>
        <p:nvSpPr>
          <p:cNvPr id="74" name="Forma libre 378">
            <a:extLst>
              <a:ext uri="{FF2B5EF4-FFF2-40B4-BE49-F238E27FC236}">
                <a16:creationId xmlns:a16="http://schemas.microsoft.com/office/drawing/2014/main" id="{33EEDBB2-D958-0345-A92B-57242186DB1C}"/>
              </a:ext>
            </a:extLst>
          </p:cNvPr>
          <p:cNvSpPr/>
          <p:nvPr/>
        </p:nvSpPr>
        <p:spPr>
          <a:xfrm>
            <a:off x="7936459" y="3562640"/>
            <a:ext cx="603889" cy="402593"/>
          </a:xfrm>
          <a:custGeom>
            <a:avLst/>
            <a:gdLst>
              <a:gd name="connsiteX0" fmla="*/ 593537 w 599144"/>
              <a:gd name="connsiteY0" fmla="*/ 28043 h 399429"/>
              <a:gd name="connsiteX1" fmla="*/ 582138 w 599144"/>
              <a:gd name="connsiteY1" fmla="*/ 26547 h 399429"/>
              <a:gd name="connsiteX2" fmla="*/ 480577 w 599144"/>
              <a:gd name="connsiteY2" fmla="*/ 63483 h 399429"/>
              <a:gd name="connsiteX3" fmla="*/ 452352 w 599144"/>
              <a:gd name="connsiteY3" fmla="*/ 89445 h 399429"/>
              <a:gd name="connsiteX4" fmla="*/ 449919 w 599144"/>
              <a:gd name="connsiteY4" fmla="*/ 96462 h 399429"/>
              <a:gd name="connsiteX5" fmla="*/ 367861 w 599144"/>
              <a:gd name="connsiteY5" fmla="*/ 64554 h 399429"/>
              <a:gd name="connsiteX6" fmla="*/ 250836 w 599144"/>
              <a:gd name="connsiteY6" fmla="*/ 76168 h 399429"/>
              <a:gd name="connsiteX7" fmla="*/ 189789 w 599144"/>
              <a:gd name="connsiteY7" fmla="*/ 80345 h 399429"/>
              <a:gd name="connsiteX8" fmla="*/ 151921 w 599144"/>
              <a:gd name="connsiteY8" fmla="*/ 83365 h 399429"/>
              <a:gd name="connsiteX9" fmla="*/ 147379 w 599144"/>
              <a:gd name="connsiteY9" fmla="*/ 64531 h 399429"/>
              <a:gd name="connsiteX10" fmla="*/ 119154 w 599144"/>
              <a:gd name="connsiteY10" fmla="*/ 38569 h 399429"/>
              <a:gd name="connsiteX11" fmla="*/ 17592 w 599144"/>
              <a:gd name="connsiteY11" fmla="*/ 1631 h 399429"/>
              <a:gd name="connsiteX12" fmla="*/ 6194 w 599144"/>
              <a:gd name="connsiteY12" fmla="*/ 3127 h 399429"/>
              <a:gd name="connsiteX13" fmla="*/ 876 w 599144"/>
              <a:gd name="connsiteY13" fmla="*/ 13335 h 399429"/>
              <a:gd name="connsiteX14" fmla="*/ 876 w 599144"/>
              <a:gd name="connsiteY14" fmla="*/ 262491 h 399429"/>
              <a:gd name="connsiteX15" fmla="*/ 13334 w 599144"/>
              <a:gd name="connsiteY15" fmla="*/ 274950 h 399429"/>
              <a:gd name="connsiteX16" fmla="*/ 49722 w 599144"/>
              <a:gd name="connsiteY16" fmla="*/ 274950 h 399429"/>
              <a:gd name="connsiteX17" fmla="*/ 88904 w 599144"/>
              <a:gd name="connsiteY17" fmla="*/ 255863 h 399429"/>
              <a:gd name="connsiteX18" fmla="*/ 105892 w 599144"/>
              <a:gd name="connsiteY18" fmla="*/ 268672 h 399429"/>
              <a:gd name="connsiteX19" fmla="*/ 143326 w 599144"/>
              <a:gd name="connsiteY19" fmla="*/ 297396 h 399429"/>
              <a:gd name="connsiteX20" fmla="*/ 256591 w 599144"/>
              <a:gd name="connsiteY20" fmla="*/ 385464 h 399429"/>
              <a:gd name="connsiteX21" fmla="*/ 299864 w 599144"/>
              <a:gd name="connsiteY21" fmla="*/ 399529 h 399429"/>
              <a:gd name="connsiteX22" fmla="*/ 329258 w 599144"/>
              <a:gd name="connsiteY22" fmla="*/ 391219 h 399429"/>
              <a:gd name="connsiteX23" fmla="*/ 360475 w 599144"/>
              <a:gd name="connsiteY23" fmla="*/ 390525 h 399429"/>
              <a:gd name="connsiteX24" fmla="*/ 383578 w 599144"/>
              <a:gd name="connsiteY24" fmla="*/ 367409 h 399429"/>
              <a:gd name="connsiteX25" fmla="*/ 414625 w 599144"/>
              <a:gd name="connsiteY25" fmla="*/ 362859 h 399429"/>
              <a:gd name="connsiteX26" fmla="*/ 434868 w 599144"/>
              <a:gd name="connsiteY26" fmla="*/ 342481 h 399429"/>
              <a:gd name="connsiteX27" fmla="*/ 462083 w 599144"/>
              <a:gd name="connsiteY27" fmla="*/ 333794 h 399429"/>
              <a:gd name="connsiteX28" fmla="*/ 478407 w 599144"/>
              <a:gd name="connsiteY28" fmla="*/ 296842 h 399429"/>
              <a:gd name="connsiteX29" fmla="*/ 510008 w 599144"/>
              <a:gd name="connsiteY29" fmla="*/ 279360 h 399429"/>
              <a:gd name="connsiteX30" fmla="*/ 550006 w 599144"/>
              <a:gd name="connsiteY30" fmla="*/ 299864 h 399429"/>
              <a:gd name="connsiteX31" fmla="*/ 586394 w 599144"/>
              <a:gd name="connsiteY31" fmla="*/ 299864 h 399429"/>
              <a:gd name="connsiteX32" fmla="*/ 598852 w 599144"/>
              <a:gd name="connsiteY32" fmla="*/ 287406 h 399429"/>
              <a:gd name="connsiteX33" fmla="*/ 598852 w 599144"/>
              <a:gd name="connsiteY33" fmla="*/ 38251 h 399429"/>
              <a:gd name="connsiteX34" fmla="*/ 593537 w 599144"/>
              <a:gd name="connsiteY34" fmla="*/ 28043 h 399429"/>
              <a:gd name="connsiteX35" fmla="*/ 446962 w 599144"/>
              <a:gd name="connsiteY35" fmla="*/ 314003 h 399429"/>
              <a:gd name="connsiteX36" fmla="*/ 434200 w 599144"/>
              <a:gd name="connsiteY36" fmla="*/ 316412 h 399429"/>
              <a:gd name="connsiteX37" fmla="*/ 433720 w 599144"/>
              <a:gd name="connsiteY37" fmla="*/ 316162 h 399429"/>
              <a:gd name="connsiteX38" fmla="*/ 433106 w 599144"/>
              <a:gd name="connsiteY38" fmla="*/ 315438 h 399429"/>
              <a:gd name="connsiteX39" fmla="*/ 359636 w 599144"/>
              <a:gd name="connsiteY39" fmla="*/ 241859 h 399429"/>
              <a:gd name="connsiteX40" fmla="*/ 342032 w 599144"/>
              <a:gd name="connsiteY40" fmla="*/ 241482 h 399429"/>
              <a:gd name="connsiteX41" fmla="*/ 341655 w 599144"/>
              <a:gd name="connsiteY41" fmla="*/ 259086 h 399429"/>
              <a:gd name="connsiteX42" fmla="*/ 412505 w 599144"/>
              <a:gd name="connsiteY42" fmla="*/ 330445 h 399429"/>
              <a:gd name="connsiteX43" fmla="*/ 403470 w 599144"/>
              <a:gd name="connsiteY43" fmla="*/ 340585 h 399429"/>
              <a:gd name="connsiteX44" fmla="*/ 384053 w 599144"/>
              <a:gd name="connsiteY44" fmla="*/ 341023 h 399429"/>
              <a:gd name="connsiteX45" fmla="*/ 383727 w 599144"/>
              <a:gd name="connsiteY45" fmla="*/ 340857 h 399429"/>
              <a:gd name="connsiteX46" fmla="*/ 383346 w 599144"/>
              <a:gd name="connsiteY46" fmla="*/ 340402 h 399429"/>
              <a:gd name="connsiteX47" fmla="*/ 322444 w 599144"/>
              <a:gd name="connsiteY47" fmla="*/ 279415 h 399429"/>
              <a:gd name="connsiteX48" fmla="*/ 304840 w 599144"/>
              <a:gd name="connsiteY48" fmla="*/ 278673 h 399429"/>
              <a:gd name="connsiteX49" fmla="*/ 304098 w 599144"/>
              <a:gd name="connsiteY49" fmla="*/ 296277 h 399429"/>
              <a:gd name="connsiteX50" fmla="*/ 361872 w 599144"/>
              <a:gd name="connsiteY50" fmla="*/ 354749 h 399429"/>
              <a:gd name="connsiteX51" fmla="*/ 350413 w 599144"/>
              <a:gd name="connsiteY51" fmla="*/ 367739 h 399429"/>
              <a:gd name="connsiteX52" fmla="*/ 333394 w 599144"/>
              <a:gd name="connsiteY52" fmla="*/ 365202 h 399429"/>
              <a:gd name="connsiteX53" fmla="*/ 272540 w 599144"/>
              <a:gd name="connsiteY53" fmla="*/ 304257 h 399429"/>
              <a:gd name="connsiteX54" fmla="*/ 254936 w 599144"/>
              <a:gd name="connsiteY54" fmla="*/ 303662 h 399429"/>
              <a:gd name="connsiteX55" fmla="*/ 254340 w 599144"/>
              <a:gd name="connsiteY55" fmla="*/ 321266 h 399429"/>
              <a:gd name="connsiteX56" fmla="*/ 306267 w 599144"/>
              <a:gd name="connsiteY56" fmla="*/ 374211 h 399429"/>
              <a:gd name="connsiteX57" fmla="*/ 299864 w 599144"/>
              <a:gd name="connsiteY57" fmla="*/ 374613 h 399429"/>
              <a:gd name="connsiteX58" fmla="*/ 270277 w 599144"/>
              <a:gd name="connsiteY58" fmla="*/ 364637 h 399429"/>
              <a:gd name="connsiteX59" fmla="*/ 159336 w 599144"/>
              <a:gd name="connsiteY59" fmla="*/ 278307 h 399429"/>
              <a:gd name="connsiteX60" fmla="*/ 120856 w 599144"/>
              <a:gd name="connsiteY60" fmla="*/ 248757 h 399429"/>
              <a:gd name="connsiteX61" fmla="*/ 100000 w 599144"/>
              <a:gd name="connsiteY61" fmla="*/ 232995 h 399429"/>
              <a:gd name="connsiteX62" fmla="*/ 146645 w 599144"/>
              <a:gd name="connsiteY62" fmla="*/ 108593 h 399429"/>
              <a:gd name="connsiteX63" fmla="*/ 191977 w 599144"/>
              <a:gd name="connsiteY63" fmla="*/ 105161 h 399429"/>
              <a:gd name="connsiteX64" fmla="*/ 220553 w 599144"/>
              <a:gd name="connsiteY64" fmla="*/ 102760 h 399429"/>
              <a:gd name="connsiteX65" fmla="*/ 188011 w 599144"/>
              <a:gd name="connsiteY65" fmla="*/ 167949 h 399429"/>
              <a:gd name="connsiteX66" fmla="*/ 205664 w 599144"/>
              <a:gd name="connsiteY66" fmla="*/ 194800 h 399429"/>
              <a:gd name="connsiteX67" fmla="*/ 227053 w 599144"/>
              <a:gd name="connsiteY67" fmla="*/ 200298 h 399429"/>
              <a:gd name="connsiteX68" fmla="*/ 281860 w 599144"/>
              <a:gd name="connsiteY68" fmla="*/ 174530 h 399429"/>
              <a:gd name="connsiteX69" fmla="*/ 310121 w 599144"/>
              <a:gd name="connsiteY69" fmla="*/ 165564 h 399429"/>
              <a:gd name="connsiteX70" fmla="*/ 364856 w 599144"/>
              <a:gd name="connsiteY70" fmla="*/ 212366 h 399429"/>
              <a:gd name="connsiteX71" fmla="*/ 451952 w 599144"/>
              <a:gd name="connsiteY71" fmla="*/ 294036 h 399429"/>
              <a:gd name="connsiteX72" fmla="*/ 446962 w 599144"/>
              <a:gd name="connsiteY72" fmla="*/ 314003 h 399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99144" h="399429">
                <a:moveTo>
                  <a:pt x="593537" y="28043"/>
                </a:moveTo>
                <a:cubicBezTo>
                  <a:pt x="590215" y="25708"/>
                  <a:pt x="585957" y="25135"/>
                  <a:pt x="582138" y="26547"/>
                </a:cubicBezTo>
                <a:lnTo>
                  <a:pt x="480577" y="63483"/>
                </a:lnTo>
                <a:cubicBezTo>
                  <a:pt x="467986" y="68058"/>
                  <a:pt x="457960" y="77280"/>
                  <a:pt x="452352" y="89445"/>
                </a:cubicBezTo>
                <a:cubicBezTo>
                  <a:pt x="451301" y="91726"/>
                  <a:pt x="450611" y="94095"/>
                  <a:pt x="449919" y="96462"/>
                </a:cubicBezTo>
                <a:cubicBezTo>
                  <a:pt x="432480" y="91504"/>
                  <a:pt x="400070" y="81149"/>
                  <a:pt x="367861" y="64554"/>
                </a:cubicBezTo>
                <a:cubicBezTo>
                  <a:pt x="326304" y="43135"/>
                  <a:pt x="291130" y="45872"/>
                  <a:pt x="250836" y="76168"/>
                </a:cubicBezTo>
                <a:cubicBezTo>
                  <a:pt x="234636" y="76440"/>
                  <a:pt x="211999" y="78388"/>
                  <a:pt x="189789" y="80345"/>
                </a:cubicBezTo>
                <a:cubicBezTo>
                  <a:pt x="175823" y="81578"/>
                  <a:pt x="162624" y="82712"/>
                  <a:pt x="151921" y="83365"/>
                </a:cubicBezTo>
                <a:cubicBezTo>
                  <a:pt x="151658" y="76936"/>
                  <a:pt x="150154" y="70557"/>
                  <a:pt x="147379" y="64531"/>
                </a:cubicBezTo>
                <a:cubicBezTo>
                  <a:pt x="141771" y="52364"/>
                  <a:pt x="131746" y="43142"/>
                  <a:pt x="119154" y="38569"/>
                </a:cubicBezTo>
                <a:lnTo>
                  <a:pt x="17592" y="1631"/>
                </a:lnTo>
                <a:cubicBezTo>
                  <a:pt x="13785" y="232"/>
                  <a:pt x="9502" y="804"/>
                  <a:pt x="6194" y="3127"/>
                </a:cubicBezTo>
                <a:cubicBezTo>
                  <a:pt x="2859" y="5464"/>
                  <a:pt x="876" y="9271"/>
                  <a:pt x="876" y="13335"/>
                </a:cubicBezTo>
                <a:lnTo>
                  <a:pt x="876" y="262491"/>
                </a:lnTo>
                <a:cubicBezTo>
                  <a:pt x="876" y="269377"/>
                  <a:pt x="6448" y="274950"/>
                  <a:pt x="13334" y="274950"/>
                </a:cubicBezTo>
                <a:lnTo>
                  <a:pt x="49722" y="274950"/>
                </a:lnTo>
                <a:cubicBezTo>
                  <a:pt x="65198" y="274950"/>
                  <a:pt x="79596" y="267650"/>
                  <a:pt x="88904" y="255863"/>
                </a:cubicBezTo>
                <a:cubicBezTo>
                  <a:pt x="93861" y="259633"/>
                  <a:pt x="99734" y="264048"/>
                  <a:pt x="105892" y="268672"/>
                </a:cubicBezTo>
                <a:cubicBezTo>
                  <a:pt x="120430" y="279610"/>
                  <a:pt x="136343" y="291543"/>
                  <a:pt x="143326" y="297396"/>
                </a:cubicBezTo>
                <a:cubicBezTo>
                  <a:pt x="189715" y="336229"/>
                  <a:pt x="245484" y="378165"/>
                  <a:pt x="256591" y="385464"/>
                </a:cubicBezTo>
                <a:cubicBezTo>
                  <a:pt x="266968" y="392277"/>
                  <a:pt x="285654" y="399529"/>
                  <a:pt x="299864" y="399529"/>
                </a:cubicBezTo>
                <a:cubicBezTo>
                  <a:pt x="305424" y="399529"/>
                  <a:pt x="319427" y="399529"/>
                  <a:pt x="329258" y="391219"/>
                </a:cubicBezTo>
                <a:cubicBezTo>
                  <a:pt x="339392" y="395197"/>
                  <a:pt x="350316" y="395003"/>
                  <a:pt x="360475" y="390525"/>
                </a:cubicBezTo>
                <a:cubicBezTo>
                  <a:pt x="370609" y="386060"/>
                  <a:pt x="378809" y="377642"/>
                  <a:pt x="383578" y="367409"/>
                </a:cubicBezTo>
                <a:cubicBezTo>
                  <a:pt x="393310" y="369404"/>
                  <a:pt x="404491" y="367944"/>
                  <a:pt x="414625" y="362859"/>
                </a:cubicBezTo>
                <a:cubicBezTo>
                  <a:pt x="424126" y="358102"/>
                  <a:pt x="431122" y="350900"/>
                  <a:pt x="434868" y="342481"/>
                </a:cubicBezTo>
                <a:cubicBezTo>
                  <a:pt x="443871" y="343308"/>
                  <a:pt x="453483" y="340377"/>
                  <a:pt x="462083" y="333794"/>
                </a:cubicBezTo>
                <a:cubicBezTo>
                  <a:pt x="474372" y="324401"/>
                  <a:pt x="479999" y="310528"/>
                  <a:pt x="478407" y="296842"/>
                </a:cubicBezTo>
                <a:lnTo>
                  <a:pt x="510008" y="279360"/>
                </a:lnTo>
                <a:cubicBezTo>
                  <a:pt x="519262" y="291904"/>
                  <a:pt x="533971" y="299864"/>
                  <a:pt x="550006" y="299864"/>
                </a:cubicBezTo>
                <a:lnTo>
                  <a:pt x="586394" y="299864"/>
                </a:lnTo>
                <a:cubicBezTo>
                  <a:pt x="593280" y="299864"/>
                  <a:pt x="598852" y="294292"/>
                  <a:pt x="598852" y="287406"/>
                </a:cubicBezTo>
                <a:lnTo>
                  <a:pt x="598852" y="38251"/>
                </a:lnTo>
                <a:cubicBezTo>
                  <a:pt x="598853" y="34187"/>
                  <a:pt x="596870" y="30379"/>
                  <a:pt x="593537" y="28043"/>
                </a:cubicBezTo>
                <a:close/>
                <a:moveTo>
                  <a:pt x="446962" y="314003"/>
                </a:moveTo>
                <a:cubicBezTo>
                  <a:pt x="442740" y="317239"/>
                  <a:pt x="436828" y="319040"/>
                  <a:pt x="434200" y="316412"/>
                </a:cubicBezTo>
                <a:cubicBezTo>
                  <a:pt x="434066" y="316278"/>
                  <a:pt x="433858" y="316291"/>
                  <a:pt x="433720" y="316162"/>
                </a:cubicBezTo>
                <a:cubicBezTo>
                  <a:pt x="433482" y="315941"/>
                  <a:pt x="433364" y="315644"/>
                  <a:pt x="433106" y="315438"/>
                </a:cubicBezTo>
                <a:cubicBezTo>
                  <a:pt x="424200" y="308406"/>
                  <a:pt x="384296" y="267578"/>
                  <a:pt x="359636" y="241859"/>
                </a:cubicBezTo>
                <a:cubicBezTo>
                  <a:pt x="354880" y="236883"/>
                  <a:pt x="346984" y="236700"/>
                  <a:pt x="342032" y="241482"/>
                </a:cubicBezTo>
                <a:cubicBezTo>
                  <a:pt x="337057" y="246239"/>
                  <a:pt x="336886" y="254122"/>
                  <a:pt x="341655" y="259086"/>
                </a:cubicBezTo>
                <a:cubicBezTo>
                  <a:pt x="347443" y="265127"/>
                  <a:pt x="393908" y="313520"/>
                  <a:pt x="412505" y="330445"/>
                </a:cubicBezTo>
                <a:cubicBezTo>
                  <a:pt x="411116" y="335915"/>
                  <a:pt x="406045" y="339293"/>
                  <a:pt x="403470" y="340585"/>
                </a:cubicBezTo>
                <a:cubicBezTo>
                  <a:pt x="395489" y="344587"/>
                  <a:pt x="387168" y="343918"/>
                  <a:pt x="384053" y="341023"/>
                </a:cubicBezTo>
                <a:cubicBezTo>
                  <a:pt x="383961" y="340936"/>
                  <a:pt x="383822" y="340941"/>
                  <a:pt x="383727" y="340857"/>
                </a:cubicBezTo>
                <a:cubicBezTo>
                  <a:pt x="383575" y="340721"/>
                  <a:pt x="383508" y="340531"/>
                  <a:pt x="383346" y="340402"/>
                </a:cubicBezTo>
                <a:cubicBezTo>
                  <a:pt x="368406" y="328467"/>
                  <a:pt x="330924" y="288636"/>
                  <a:pt x="322444" y="279415"/>
                </a:cubicBezTo>
                <a:cubicBezTo>
                  <a:pt x="317784" y="274341"/>
                  <a:pt x="309913" y="274025"/>
                  <a:pt x="304840" y="278673"/>
                </a:cubicBezTo>
                <a:cubicBezTo>
                  <a:pt x="299779" y="283333"/>
                  <a:pt x="299438" y="291216"/>
                  <a:pt x="304098" y="296277"/>
                </a:cubicBezTo>
                <a:cubicBezTo>
                  <a:pt x="304507" y="296720"/>
                  <a:pt x="341240" y="336344"/>
                  <a:pt x="361872" y="354749"/>
                </a:cubicBezTo>
                <a:cubicBezTo>
                  <a:pt x="359844" y="360575"/>
                  <a:pt x="355713" y="365399"/>
                  <a:pt x="350413" y="367739"/>
                </a:cubicBezTo>
                <a:cubicBezTo>
                  <a:pt x="346502" y="369477"/>
                  <a:pt x="340384" y="370368"/>
                  <a:pt x="333394" y="365202"/>
                </a:cubicBezTo>
                <a:cubicBezTo>
                  <a:pt x="315504" y="350033"/>
                  <a:pt x="279601" y="311815"/>
                  <a:pt x="272540" y="304257"/>
                </a:cubicBezTo>
                <a:cubicBezTo>
                  <a:pt x="267856" y="299220"/>
                  <a:pt x="259948" y="298966"/>
                  <a:pt x="254936" y="303662"/>
                </a:cubicBezTo>
                <a:cubicBezTo>
                  <a:pt x="249911" y="308358"/>
                  <a:pt x="249644" y="316242"/>
                  <a:pt x="254340" y="321266"/>
                </a:cubicBezTo>
                <a:cubicBezTo>
                  <a:pt x="262712" y="330226"/>
                  <a:pt x="287456" y="356453"/>
                  <a:pt x="306267" y="374211"/>
                </a:cubicBezTo>
                <a:cubicBezTo>
                  <a:pt x="304166" y="374467"/>
                  <a:pt x="301960" y="374613"/>
                  <a:pt x="299864" y="374613"/>
                </a:cubicBezTo>
                <a:cubicBezTo>
                  <a:pt x="291615" y="374613"/>
                  <a:pt x="277443" y="369346"/>
                  <a:pt x="270277" y="364637"/>
                </a:cubicBezTo>
                <a:cubicBezTo>
                  <a:pt x="261543" y="358894"/>
                  <a:pt x="206698" y="317969"/>
                  <a:pt x="159336" y="278307"/>
                </a:cubicBezTo>
                <a:cubicBezTo>
                  <a:pt x="152171" y="272297"/>
                  <a:pt x="135820" y="259998"/>
                  <a:pt x="120856" y="248757"/>
                </a:cubicBezTo>
                <a:cubicBezTo>
                  <a:pt x="112835" y="242736"/>
                  <a:pt x="105446" y="237185"/>
                  <a:pt x="100000" y="232995"/>
                </a:cubicBezTo>
                <a:lnTo>
                  <a:pt x="146645" y="108593"/>
                </a:lnTo>
                <a:cubicBezTo>
                  <a:pt x="158752" y="108064"/>
                  <a:pt x="174894" y="106668"/>
                  <a:pt x="191977" y="105161"/>
                </a:cubicBezTo>
                <a:cubicBezTo>
                  <a:pt x="201640" y="104310"/>
                  <a:pt x="211310" y="103480"/>
                  <a:pt x="220553" y="102760"/>
                </a:cubicBezTo>
                <a:cubicBezTo>
                  <a:pt x="206348" y="117336"/>
                  <a:pt x="185227" y="143465"/>
                  <a:pt x="188011" y="167949"/>
                </a:cubicBezTo>
                <a:cubicBezTo>
                  <a:pt x="189289" y="179093"/>
                  <a:pt x="195384" y="188376"/>
                  <a:pt x="205664" y="194800"/>
                </a:cubicBezTo>
                <a:cubicBezTo>
                  <a:pt x="211504" y="198449"/>
                  <a:pt x="218707" y="200298"/>
                  <a:pt x="227053" y="200298"/>
                </a:cubicBezTo>
                <a:cubicBezTo>
                  <a:pt x="244754" y="200298"/>
                  <a:pt x="268210" y="191478"/>
                  <a:pt x="281860" y="174530"/>
                </a:cubicBezTo>
                <a:cubicBezTo>
                  <a:pt x="293575" y="172839"/>
                  <a:pt x="301483" y="169847"/>
                  <a:pt x="310121" y="165564"/>
                </a:cubicBezTo>
                <a:cubicBezTo>
                  <a:pt x="324720" y="179287"/>
                  <a:pt x="344295" y="195420"/>
                  <a:pt x="364856" y="212366"/>
                </a:cubicBezTo>
                <a:cubicBezTo>
                  <a:pt x="400648" y="241856"/>
                  <a:pt x="441221" y="275288"/>
                  <a:pt x="451952" y="294036"/>
                </a:cubicBezTo>
                <a:cubicBezTo>
                  <a:pt x="457923" y="304464"/>
                  <a:pt x="449639" y="311959"/>
                  <a:pt x="446962" y="314003"/>
                </a:cubicBezTo>
                <a:close/>
              </a:path>
            </a:pathLst>
          </a:custGeom>
          <a:solidFill>
            <a:schemeClr val="accent4"/>
          </a:solidFill>
          <a:ln w="9525" cap="flat">
            <a:noFill/>
            <a:prstDash val="solid"/>
            <a:miter/>
          </a:ln>
        </p:spPr>
        <p:txBody>
          <a:bodyPr rtlCol="0" anchor="ctr"/>
          <a:lstStyle/>
          <a:p>
            <a:endParaRPr lang="es-MX" sz="900"/>
          </a:p>
        </p:txBody>
      </p:sp>
      <p:sp>
        <p:nvSpPr>
          <p:cNvPr id="75" name="Left Arrow 74">
            <a:extLst>
              <a:ext uri="{FF2B5EF4-FFF2-40B4-BE49-F238E27FC236}">
                <a16:creationId xmlns:a16="http://schemas.microsoft.com/office/drawing/2014/main" id="{CD5B8596-5863-264B-88F2-2A9E36548B38}"/>
              </a:ext>
            </a:extLst>
          </p:cNvPr>
          <p:cNvSpPr/>
          <p:nvPr/>
        </p:nvSpPr>
        <p:spPr>
          <a:xfrm rot="10800000">
            <a:off x="2607799" y="3497326"/>
            <a:ext cx="610986" cy="302638"/>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p>
        </p:txBody>
      </p:sp>
      <p:sp>
        <p:nvSpPr>
          <p:cNvPr id="76" name="Left Arrow 75">
            <a:extLst>
              <a:ext uri="{FF2B5EF4-FFF2-40B4-BE49-F238E27FC236}">
                <a16:creationId xmlns:a16="http://schemas.microsoft.com/office/drawing/2014/main" id="{6AC9388C-4A17-4447-B10C-390D4ADCDA8E}"/>
              </a:ext>
            </a:extLst>
          </p:cNvPr>
          <p:cNvSpPr/>
          <p:nvPr/>
        </p:nvSpPr>
        <p:spPr>
          <a:xfrm rot="10800000">
            <a:off x="4848079" y="3497326"/>
            <a:ext cx="610986" cy="302638"/>
          </a:xfrm>
          <a:prstGeom prst="lef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p>
        </p:txBody>
      </p:sp>
      <p:sp>
        <p:nvSpPr>
          <p:cNvPr id="77" name="Left Arrow 76">
            <a:extLst>
              <a:ext uri="{FF2B5EF4-FFF2-40B4-BE49-F238E27FC236}">
                <a16:creationId xmlns:a16="http://schemas.microsoft.com/office/drawing/2014/main" id="{0FEB3D06-AD67-9048-A710-ADB0F637CD6C}"/>
              </a:ext>
            </a:extLst>
          </p:cNvPr>
          <p:cNvSpPr/>
          <p:nvPr/>
        </p:nvSpPr>
        <p:spPr>
          <a:xfrm rot="10800000">
            <a:off x="6996919" y="3497326"/>
            <a:ext cx="610986" cy="302638"/>
          </a:xfrm>
          <a:prstGeom prst="lef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p>
        </p:txBody>
      </p:sp>
      <p:sp>
        <p:nvSpPr>
          <p:cNvPr id="78" name="Left Arrow 77">
            <a:extLst>
              <a:ext uri="{FF2B5EF4-FFF2-40B4-BE49-F238E27FC236}">
                <a16:creationId xmlns:a16="http://schemas.microsoft.com/office/drawing/2014/main" id="{3208F403-C8FC-3244-B60C-55F0377E1597}"/>
              </a:ext>
            </a:extLst>
          </p:cNvPr>
          <p:cNvSpPr/>
          <p:nvPr/>
        </p:nvSpPr>
        <p:spPr>
          <a:xfrm rot="10800000">
            <a:off x="9205300" y="3563236"/>
            <a:ext cx="610986" cy="302638"/>
          </a:xfrm>
          <a:prstGeom prst="lef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p>
        </p:txBody>
      </p:sp>
      <p:pic>
        <p:nvPicPr>
          <p:cNvPr id="2" name="Picture 1" descr="A picture containing logo&#10;&#10;Description automatically generated">
            <a:extLst>
              <a:ext uri="{FF2B5EF4-FFF2-40B4-BE49-F238E27FC236}">
                <a16:creationId xmlns:a16="http://schemas.microsoft.com/office/drawing/2014/main" id="{C4231BE1-6DD1-6AF1-3603-29E1A01170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0698" y="6134063"/>
            <a:ext cx="1981302" cy="723937"/>
          </a:xfrm>
          <a:prstGeom prst="rect">
            <a:avLst/>
          </a:prstGeom>
        </p:spPr>
      </p:pic>
    </p:spTree>
    <p:extLst>
      <p:ext uri="{BB962C8B-B14F-4D97-AF65-F5344CB8AC3E}">
        <p14:creationId xmlns:p14="http://schemas.microsoft.com/office/powerpoint/2010/main" val="2137296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4BC168-F618-AF68-E16B-1E82AD33016F}"/>
              </a:ext>
            </a:extLst>
          </p:cNvPr>
          <p:cNvSpPr>
            <a:spLocks noGrp="1"/>
          </p:cNvSpPr>
          <p:nvPr>
            <p:ph type="title"/>
          </p:nvPr>
        </p:nvSpPr>
        <p:spPr>
          <a:xfrm>
            <a:off x="6094475" y="200722"/>
            <a:ext cx="5443654" cy="1133499"/>
          </a:xfrm>
        </p:spPr>
        <p:txBody>
          <a:bodyPr vert="horz" lIns="91440" tIns="45720" rIns="91440" bIns="45720" rtlCol="0" anchor="ctr">
            <a:normAutofit/>
          </a:bodyPr>
          <a:lstStyle/>
          <a:p>
            <a:pPr algn="ctr"/>
            <a:r>
              <a:rPr lang="en-US" sz="5200" b="1" kern="1200" dirty="0">
                <a:solidFill>
                  <a:schemeClr val="tx2"/>
                </a:solidFill>
                <a:latin typeface="+mj-lt"/>
                <a:ea typeface="+mj-ea"/>
                <a:cs typeface="+mj-cs"/>
              </a:rPr>
              <a:t>Awareness</a:t>
            </a:r>
          </a:p>
        </p:txBody>
      </p:sp>
      <p:sp>
        <p:nvSpPr>
          <p:cNvPr id="6" name="Text Placeholder 3">
            <a:extLst>
              <a:ext uri="{FF2B5EF4-FFF2-40B4-BE49-F238E27FC236}">
                <a16:creationId xmlns:a16="http://schemas.microsoft.com/office/drawing/2014/main" id="{0BD7CA11-3D30-B091-A616-1E612CEAFD3A}"/>
              </a:ext>
            </a:extLst>
          </p:cNvPr>
          <p:cNvSpPr txBox="1">
            <a:spLocks/>
          </p:cNvSpPr>
          <p:nvPr/>
        </p:nvSpPr>
        <p:spPr>
          <a:xfrm>
            <a:off x="6760493" y="3828793"/>
            <a:ext cx="5004044" cy="29065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defTabSz="722376">
              <a:spcBef>
                <a:spcPts val="790"/>
              </a:spcBef>
            </a:pPr>
            <a:r>
              <a:rPr lang="en-US" sz="2000" b="1" dirty="0">
                <a:solidFill>
                  <a:schemeClr val="tx2"/>
                </a:solidFill>
              </a:rPr>
              <a:t>Raise awareness of what can and can’t be recycled </a:t>
            </a:r>
            <a:r>
              <a:rPr lang="en-US" sz="2000" dirty="0">
                <a:solidFill>
                  <a:schemeClr val="tx2"/>
                </a:solidFill>
              </a:rPr>
              <a:t>and address misunderstandings and myths. The use and promotion of existing apps will be beneficial.</a:t>
            </a:r>
          </a:p>
          <a:p>
            <a:pPr defTabSz="722376">
              <a:spcBef>
                <a:spcPts val="790"/>
              </a:spcBef>
            </a:pPr>
            <a:r>
              <a:rPr lang="en-US" sz="2000" b="1" kern="1200" dirty="0">
                <a:solidFill>
                  <a:schemeClr val="tx2"/>
                </a:solidFill>
                <a:latin typeface="+mn-lt"/>
                <a:ea typeface="+mn-ea"/>
                <a:cs typeface="+mn-cs"/>
              </a:rPr>
              <a:t>More information on recycling sorting centres </a:t>
            </a:r>
            <a:r>
              <a:rPr lang="en-US" sz="2000" kern="1200" dirty="0">
                <a:solidFill>
                  <a:schemeClr val="tx2"/>
                </a:solidFill>
                <a:latin typeface="+mn-lt"/>
                <a:ea typeface="+mn-ea"/>
                <a:cs typeface="+mn-cs"/>
              </a:rPr>
              <a:t>– what do they do and how does household recycling help and hinder. </a:t>
            </a:r>
            <a:r>
              <a:rPr lang="en-US" sz="2000" dirty="0">
                <a:solidFill>
                  <a:schemeClr val="tx2"/>
                </a:solidFill>
              </a:rPr>
              <a:t>Use existing newsletters, website, videos to provide more information.</a:t>
            </a:r>
            <a:endParaRPr lang="en-US" sz="2000" kern="1200" dirty="0">
              <a:solidFill>
                <a:schemeClr val="tx2"/>
              </a:solidFill>
              <a:latin typeface="+mn-lt"/>
              <a:ea typeface="+mn-ea"/>
              <a:cs typeface="+mn-cs"/>
            </a:endParaRPr>
          </a:p>
          <a:p>
            <a:pPr defTabSz="722376">
              <a:spcBef>
                <a:spcPts val="790"/>
              </a:spcBef>
            </a:pPr>
            <a:endParaRPr lang="en-US" sz="1580" kern="1200" dirty="0">
              <a:solidFill>
                <a:schemeClr val="tx2"/>
              </a:solidFill>
              <a:latin typeface="+mn-lt"/>
              <a:ea typeface="+mn-ea"/>
              <a:cs typeface="+mn-cs"/>
            </a:endParaRPr>
          </a:p>
          <a:p>
            <a:endParaRPr lang="en-GB" sz="2000" dirty="0">
              <a:solidFill>
                <a:schemeClr val="tx2"/>
              </a:solidFill>
            </a:endParaRPr>
          </a:p>
        </p:txBody>
      </p:sp>
      <p:sp>
        <p:nvSpPr>
          <p:cNvPr id="7" name="AutoShape 10">
            <a:extLst>
              <a:ext uri="{FF2B5EF4-FFF2-40B4-BE49-F238E27FC236}">
                <a16:creationId xmlns:a16="http://schemas.microsoft.com/office/drawing/2014/main" id="{E7E25E6B-526F-B2EE-3EC4-24A3F823B18F}"/>
              </a:ext>
            </a:extLst>
          </p:cNvPr>
          <p:cNvSpPr>
            <a:spLocks/>
          </p:cNvSpPr>
          <p:nvPr/>
        </p:nvSpPr>
        <p:spPr bwMode="auto">
          <a:xfrm>
            <a:off x="6500568" y="1681507"/>
            <a:ext cx="2052000" cy="1800000"/>
          </a:xfrm>
          <a:custGeom>
            <a:avLst/>
            <a:gdLst>
              <a:gd name="T0" fmla="+- 0 10802 6"/>
              <a:gd name="T1" fmla="*/ T0 w 21593"/>
              <a:gd name="T2" fmla="+- 0 10804 12"/>
              <a:gd name="T3" fmla="*/ 10804 h 21584"/>
              <a:gd name="T4" fmla="+- 0 10802 6"/>
              <a:gd name="T5" fmla="*/ T4 w 21593"/>
              <a:gd name="T6" fmla="+- 0 10804 12"/>
              <a:gd name="T7" fmla="*/ 10804 h 21584"/>
              <a:gd name="T8" fmla="+- 0 10802 6"/>
              <a:gd name="T9" fmla="*/ T8 w 21593"/>
              <a:gd name="T10" fmla="+- 0 10804 12"/>
              <a:gd name="T11" fmla="*/ 10804 h 21584"/>
              <a:gd name="T12" fmla="+- 0 10802 6"/>
              <a:gd name="T13" fmla="*/ T12 w 21593"/>
              <a:gd name="T14" fmla="+- 0 10804 12"/>
              <a:gd name="T15" fmla="*/ 10804 h 21584"/>
            </a:gdLst>
            <a:ahLst/>
            <a:cxnLst>
              <a:cxn ang="0">
                <a:pos x="T1" y="T3"/>
              </a:cxn>
              <a:cxn ang="0">
                <a:pos x="T5" y="T7"/>
              </a:cxn>
              <a:cxn ang="0">
                <a:pos x="T9" y="T11"/>
              </a:cxn>
              <a:cxn ang="0">
                <a:pos x="T13" y="T15"/>
              </a:cxn>
            </a:cxnLst>
            <a:rect l="0" t="0" r="r" b="b"/>
            <a:pathLst>
              <a:path w="21593" h="21584">
                <a:moveTo>
                  <a:pt x="6655" y="1"/>
                </a:moveTo>
                <a:cubicBezTo>
                  <a:pt x="6251" y="-5"/>
                  <a:pt x="5853" y="101"/>
                  <a:pt x="5494" y="306"/>
                </a:cubicBezTo>
                <a:cubicBezTo>
                  <a:pt x="5116" y="522"/>
                  <a:pt x="4794" y="842"/>
                  <a:pt x="4559" y="1236"/>
                </a:cubicBezTo>
                <a:lnTo>
                  <a:pt x="257" y="9428"/>
                </a:lnTo>
                <a:cubicBezTo>
                  <a:pt x="94" y="9832"/>
                  <a:pt x="7" y="10270"/>
                  <a:pt x="1" y="10714"/>
                </a:cubicBezTo>
                <a:cubicBezTo>
                  <a:pt x="-6" y="11192"/>
                  <a:pt x="81" y="11666"/>
                  <a:pt x="257" y="12102"/>
                </a:cubicBezTo>
                <a:lnTo>
                  <a:pt x="4417" y="20185"/>
                </a:lnTo>
                <a:cubicBezTo>
                  <a:pt x="4636" y="20610"/>
                  <a:pt x="4951" y="20962"/>
                  <a:pt x="5332" y="21208"/>
                </a:cubicBezTo>
                <a:cubicBezTo>
                  <a:pt x="5696" y="21443"/>
                  <a:pt x="6108" y="21572"/>
                  <a:pt x="6529" y="21584"/>
                </a:cubicBezTo>
                <a:lnTo>
                  <a:pt x="14739" y="21584"/>
                </a:lnTo>
                <a:cubicBezTo>
                  <a:pt x="15238" y="21588"/>
                  <a:pt x="15729" y="21446"/>
                  <a:pt x="16162" y="21172"/>
                </a:cubicBezTo>
                <a:cubicBezTo>
                  <a:pt x="16545" y="20929"/>
                  <a:pt x="16871" y="20591"/>
                  <a:pt x="17115" y="20183"/>
                </a:cubicBezTo>
                <a:lnTo>
                  <a:pt x="21227" y="12302"/>
                </a:lnTo>
                <a:cubicBezTo>
                  <a:pt x="21468" y="11849"/>
                  <a:pt x="21594" y="11332"/>
                  <a:pt x="21593" y="10806"/>
                </a:cubicBezTo>
                <a:cubicBezTo>
                  <a:pt x="21592" y="10284"/>
                  <a:pt x="21466" y="9771"/>
                  <a:pt x="21227" y="9321"/>
                </a:cubicBezTo>
                <a:lnTo>
                  <a:pt x="17012" y="1260"/>
                </a:lnTo>
                <a:cubicBezTo>
                  <a:pt x="16793" y="867"/>
                  <a:pt x="16484" y="545"/>
                  <a:pt x="16118" y="324"/>
                </a:cubicBezTo>
                <a:cubicBezTo>
                  <a:pt x="15748" y="101"/>
                  <a:pt x="15331" y="-12"/>
                  <a:pt x="14910" y="1"/>
                </a:cubicBezTo>
                <a:lnTo>
                  <a:pt x="6655" y="1"/>
                </a:lnTo>
                <a:close/>
              </a:path>
            </a:pathLst>
          </a:custGeom>
          <a:solidFill>
            <a:schemeClr val="accent1"/>
          </a:solidFill>
          <a:ln>
            <a:noFill/>
          </a:ln>
          <a:effectLst/>
        </p:spPr>
        <p:txBody>
          <a:bodyPr lIns="25400" tIns="25400" rIns="25400" bIns="25400" anchor="ctr"/>
          <a:lstStyle/>
          <a:p>
            <a:pPr algn="ctr" defTabSz="722376">
              <a:spcAft>
                <a:spcPts val="600"/>
              </a:spcAft>
            </a:pPr>
            <a:r>
              <a:rPr lang="en-US" altLang="en-US" sz="2400" b="1" dirty="0">
                <a:solidFill>
                  <a:schemeClr val="bg1"/>
                </a:solidFill>
                <a:latin typeface="Calibri" panose="020F0502020204030204" pitchFamily="34" charset="0"/>
                <a:ea typeface="Helvetica Light" panose="020B0403020202020204" pitchFamily="34" charset="0"/>
                <a:cs typeface="Calibri" panose="020F0502020204030204" pitchFamily="34" charset="0"/>
                <a:sym typeface="Helvetica Light" panose="020B0403020202020204" pitchFamily="34" charset="0"/>
              </a:rPr>
              <a:t>Address Confusion</a:t>
            </a:r>
          </a:p>
        </p:txBody>
      </p:sp>
      <p:sp>
        <p:nvSpPr>
          <p:cNvPr id="8" name="AutoShape 10">
            <a:extLst>
              <a:ext uri="{FF2B5EF4-FFF2-40B4-BE49-F238E27FC236}">
                <a16:creationId xmlns:a16="http://schemas.microsoft.com/office/drawing/2014/main" id="{94624BC8-948C-60ED-E257-83195D21F6E4}"/>
              </a:ext>
            </a:extLst>
          </p:cNvPr>
          <p:cNvSpPr>
            <a:spLocks/>
          </p:cNvSpPr>
          <p:nvPr/>
        </p:nvSpPr>
        <p:spPr bwMode="auto">
          <a:xfrm>
            <a:off x="9423080" y="1729361"/>
            <a:ext cx="2052000" cy="1800000"/>
          </a:xfrm>
          <a:custGeom>
            <a:avLst/>
            <a:gdLst>
              <a:gd name="T0" fmla="+- 0 10802 6"/>
              <a:gd name="T1" fmla="*/ T0 w 21593"/>
              <a:gd name="T2" fmla="+- 0 10804 12"/>
              <a:gd name="T3" fmla="*/ 10804 h 21584"/>
              <a:gd name="T4" fmla="+- 0 10802 6"/>
              <a:gd name="T5" fmla="*/ T4 w 21593"/>
              <a:gd name="T6" fmla="+- 0 10804 12"/>
              <a:gd name="T7" fmla="*/ 10804 h 21584"/>
              <a:gd name="T8" fmla="+- 0 10802 6"/>
              <a:gd name="T9" fmla="*/ T8 w 21593"/>
              <a:gd name="T10" fmla="+- 0 10804 12"/>
              <a:gd name="T11" fmla="*/ 10804 h 21584"/>
              <a:gd name="T12" fmla="+- 0 10802 6"/>
              <a:gd name="T13" fmla="*/ T12 w 21593"/>
              <a:gd name="T14" fmla="+- 0 10804 12"/>
              <a:gd name="T15" fmla="*/ 10804 h 21584"/>
            </a:gdLst>
            <a:ahLst/>
            <a:cxnLst>
              <a:cxn ang="0">
                <a:pos x="T1" y="T3"/>
              </a:cxn>
              <a:cxn ang="0">
                <a:pos x="T5" y="T7"/>
              </a:cxn>
              <a:cxn ang="0">
                <a:pos x="T9" y="T11"/>
              </a:cxn>
              <a:cxn ang="0">
                <a:pos x="T13" y="T15"/>
              </a:cxn>
            </a:cxnLst>
            <a:rect l="0" t="0" r="r" b="b"/>
            <a:pathLst>
              <a:path w="21593" h="21584">
                <a:moveTo>
                  <a:pt x="6655" y="1"/>
                </a:moveTo>
                <a:cubicBezTo>
                  <a:pt x="6251" y="-5"/>
                  <a:pt x="5853" y="101"/>
                  <a:pt x="5494" y="306"/>
                </a:cubicBezTo>
                <a:cubicBezTo>
                  <a:pt x="5116" y="522"/>
                  <a:pt x="4794" y="842"/>
                  <a:pt x="4559" y="1236"/>
                </a:cubicBezTo>
                <a:lnTo>
                  <a:pt x="257" y="9428"/>
                </a:lnTo>
                <a:cubicBezTo>
                  <a:pt x="94" y="9832"/>
                  <a:pt x="7" y="10270"/>
                  <a:pt x="1" y="10714"/>
                </a:cubicBezTo>
                <a:cubicBezTo>
                  <a:pt x="-6" y="11192"/>
                  <a:pt x="81" y="11666"/>
                  <a:pt x="257" y="12102"/>
                </a:cubicBezTo>
                <a:lnTo>
                  <a:pt x="4417" y="20185"/>
                </a:lnTo>
                <a:cubicBezTo>
                  <a:pt x="4636" y="20610"/>
                  <a:pt x="4951" y="20962"/>
                  <a:pt x="5332" y="21208"/>
                </a:cubicBezTo>
                <a:cubicBezTo>
                  <a:pt x="5696" y="21443"/>
                  <a:pt x="6108" y="21572"/>
                  <a:pt x="6529" y="21584"/>
                </a:cubicBezTo>
                <a:lnTo>
                  <a:pt x="14739" y="21584"/>
                </a:lnTo>
                <a:cubicBezTo>
                  <a:pt x="15238" y="21588"/>
                  <a:pt x="15729" y="21446"/>
                  <a:pt x="16162" y="21172"/>
                </a:cubicBezTo>
                <a:cubicBezTo>
                  <a:pt x="16545" y="20929"/>
                  <a:pt x="16871" y="20591"/>
                  <a:pt x="17115" y="20183"/>
                </a:cubicBezTo>
                <a:lnTo>
                  <a:pt x="21227" y="12302"/>
                </a:lnTo>
                <a:cubicBezTo>
                  <a:pt x="21468" y="11849"/>
                  <a:pt x="21594" y="11332"/>
                  <a:pt x="21593" y="10806"/>
                </a:cubicBezTo>
                <a:cubicBezTo>
                  <a:pt x="21592" y="10284"/>
                  <a:pt x="21466" y="9771"/>
                  <a:pt x="21227" y="9321"/>
                </a:cubicBezTo>
                <a:lnTo>
                  <a:pt x="17012" y="1260"/>
                </a:lnTo>
                <a:cubicBezTo>
                  <a:pt x="16793" y="867"/>
                  <a:pt x="16484" y="545"/>
                  <a:pt x="16118" y="324"/>
                </a:cubicBezTo>
                <a:cubicBezTo>
                  <a:pt x="15748" y="101"/>
                  <a:pt x="15331" y="-12"/>
                  <a:pt x="14910" y="1"/>
                </a:cubicBezTo>
                <a:lnTo>
                  <a:pt x="6655" y="1"/>
                </a:lnTo>
                <a:close/>
              </a:path>
            </a:pathLst>
          </a:custGeom>
          <a:solidFill>
            <a:schemeClr val="accent1"/>
          </a:solidFill>
          <a:ln>
            <a:noFill/>
          </a:ln>
          <a:effectLst/>
        </p:spPr>
        <p:txBody>
          <a:bodyPr lIns="25400" tIns="25400" rIns="25400" bIns="25400" anchor="ctr"/>
          <a:lstStyle/>
          <a:p>
            <a:pPr algn="ctr" defTabSz="722376">
              <a:spcAft>
                <a:spcPts val="600"/>
              </a:spcAft>
            </a:pPr>
            <a:r>
              <a:rPr lang="en-US" altLang="en-US" sz="2400" b="1" kern="1200" dirty="0">
                <a:solidFill>
                  <a:schemeClr val="bg1"/>
                </a:solidFill>
                <a:ea typeface="+mn-ea"/>
                <a:cs typeface="+mn-cs"/>
                <a:sym typeface="Helvetica Light" panose="020B0403020202020204" pitchFamily="34" charset="0"/>
              </a:rPr>
              <a:t>Process</a:t>
            </a:r>
            <a:endParaRPr lang="en-US" altLang="en-US" sz="2400" b="1" dirty="0">
              <a:solidFill>
                <a:schemeClr val="bg1"/>
              </a:solidFill>
              <a:ea typeface="Helvetica Light" panose="020B0403020202020204" pitchFamily="34" charset="0"/>
              <a:cs typeface="Helvetica Light" panose="020B0403020202020204" pitchFamily="34" charset="0"/>
              <a:sym typeface="Helvetica Light" panose="020B0403020202020204" pitchFamily="34" charset="0"/>
            </a:endParaRPr>
          </a:p>
        </p:txBody>
      </p:sp>
      <p:graphicFrame>
        <p:nvGraphicFramePr>
          <p:cNvPr id="25" name="Text Placeholder 3">
            <a:extLst>
              <a:ext uri="{FF2B5EF4-FFF2-40B4-BE49-F238E27FC236}">
                <a16:creationId xmlns:a16="http://schemas.microsoft.com/office/drawing/2014/main" id="{E9352E91-945C-193F-652C-A6966DEE9D60}"/>
              </a:ext>
            </a:extLst>
          </p:cNvPr>
          <p:cNvGraphicFramePr/>
          <p:nvPr>
            <p:extLst>
              <p:ext uri="{D42A27DB-BD31-4B8C-83A1-F6EECF244321}">
                <p14:modId xmlns:p14="http://schemas.microsoft.com/office/powerpoint/2010/main" val="4129609048"/>
              </p:ext>
            </p:extLst>
          </p:nvPr>
        </p:nvGraphicFramePr>
        <p:xfrm>
          <a:off x="484602" y="1597981"/>
          <a:ext cx="5731542" cy="5260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picture containing logo&#10;&#10;Description automatically generated">
            <a:extLst>
              <a:ext uri="{FF2B5EF4-FFF2-40B4-BE49-F238E27FC236}">
                <a16:creationId xmlns:a16="http://schemas.microsoft.com/office/drawing/2014/main" id="{20050E87-094C-835C-D670-1FCF31D3E0F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25742" y="101253"/>
            <a:ext cx="1981302" cy="723937"/>
          </a:xfrm>
          <a:prstGeom prst="rect">
            <a:avLst/>
          </a:prstGeom>
        </p:spPr>
      </p:pic>
    </p:spTree>
    <p:extLst>
      <p:ext uri="{BB962C8B-B14F-4D97-AF65-F5344CB8AC3E}">
        <p14:creationId xmlns:p14="http://schemas.microsoft.com/office/powerpoint/2010/main" val="1055309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BC168-F618-AF68-E16B-1E82AD33016F}"/>
              </a:ext>
            </a:extLst>
          </p:cNvPr>
          <p:cNvSpPr>
            <a:spLocks noGrp="1"/>
          </p:cNvSpPr>
          <p:nvPr>
            <p:ph type="title"/>
          </p:nvPr>
        </p:nvSpPr>
        <p:spPr>
          <a:xfrm>
            <a:off x="6367346" y="200722"/>
            <a:ext cx="5443654" cy="1133499"/>
          </a:xfrm>
        </p:spPr>
        <p:txBody>
          <a:bodyPr vert="horz" lIns="91440" tIns="45720" rIns="91440" bIns="45720" rtlCol="0" anchor="ctr">
            <a:normAutofit/>
          </a:bodyPr>
          <a:lstStyle/>
          <a:p>
            <a:pPr algn="ctr"/>
            <a:r>
              <a:rPr lang="en-US" sz="5200" b="1" kern="1200" dirty="0">
                <a:solidFill>
                  <a:schemeClr val="tx2"/>
                </a:solidFill>
                <a:latin typeface="+mj-lt"/>
                <a:ea typeface="+mj-ea"/>
                <a:cs typeface="+mj-cs"/>
              </a:rPr>
              <a:t>Campaigns</a:t>
            </a:r>
          </a:p>
        </p:txBody>
      </p:sp>
      <p:sp>
        <p:nvSpPr>
          <p:cNvPr id="6" name="Text Placeholder 3">
            <a:extLst>
              <a:ext uri="{FF2B5EF4-FFF2-40B4-BE49-F238E27FC236}">
                <a16:creationId xmlns:a16="http://schemas.microsoft.com/office/drawing/2014/main" id="{0BD7CA11-3D30-B091-A616-1E612CEAFD3A}"/>
              </a:ext>
            </a:extLst>
          </p:cNvPr>
          <p:cNvSpPr txBox="1">
            <a:spLocks/>
          </p:cNvSpPr>
          <p:nvPr/>
        </p:nvSpPr>
        <p:spPr>
          <a:xfrm>
            <a:off x="6501160" y="3831358"/>
            <a:ext cx="5018049" cy="258059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lvl="0"/>
            <a:r>
              <a:rPr lang="en-US" sz="2000" dirty="0">
                <a:solidFill>
                  <a:schemeClr val="tx2"/>
                </a:solidFill>
              </a:rPr>
              <a:t>Partnerships, campaigns and competitions with local community groups and schools would be beneficial</a:t>
            </a:r>
            <a:r>
              <a:rPr lang="en-US" sz="2000" b="1" dirty="0">
                <a:solidFill>
                  <a:schemeClr val="tx2"/>
                </a:solidFill>
              </a:rPr>
              <a:t>. This can help mobilise fun and tangible action especially on recycling, reducing carbon and reducing littering.</a:t>
            </a:r>
          </a:p>
          <a:p>
            <a:pPr lvl="0"/>
            <a:r>
              <a:rPr lang="en-US" sz="2000" dirty="0">
                <a:solidFill>
                  <a:schemeClr val="tx2"/>
                </a:solidFill>
              </a:rPr>
              <a:t>Engaging with young people can also help to motivate wider members of the family.</a:t>
            </a:r>
          </a:p>
          <a:p>
            <a:pPr lvl="0"/>
            <a:endParaRPr lang="en-US" sz="2000" b="1" dirty="0">
              <a:solidFill>
                <a:schemeClr val="tx2"/>
              </a:solidFill>
            </a:endParaRPr>
          </a:p>
          <a:p>
            <a:pPr lvl="0"/>
            <a:endParaRPr lang="en-US" sz="2000" b="1" dirty="0">
              <a:solidFill>
                <a:schemeClr val="tx2"/>
              </a:solidFill>
            </a:endParaRPr>
          </a:p>
        </p:txBody>
      </p:sp>
      <p:sp>
        <p:nvSpPr>
          <p:cNvPr id="7" name="AutoShape 10">
            <a:extLst>
              <a:ext uri="{FF2B5EF4-FFF2-40B4-BE49-F238E27FC236}">
                <a16:creationId xmlns:a16="http://schemas.microsoft.com/office/drawing/2014/main" id="{E7E25E6B-526F-B2EE-3EC4-24A3F823B18F}"/>
              </a:ext>
            </a:extLst>
          </p:cNvPr>
          <p:cNvSpPr>
            <a:spLocks/>
          </p:cNvSpPr>
          <p:nvPr/>
        </p:nvSpPr>
        <p:spPr bwMode="auto">
          <a:xfrm>
            <a:off x="6500568" y="1681507"/>
            <a:ext cx="2052000" cy="1800000"/>
          </a:xfrm>
          <a:custGeom>
            <a:avLst/>
            <a:gdLst>
              <a:gd name="T0" fmla="+- 0 10802 6"/>
              <a:gd name="T1" fmla="*/ T0 w 21593"/>
              <a:gd name="T2" fmla="+- 0 10804 12"/>
              <a:gd name="T3" fmla="*/ 10804 h 21584"/>
              <a:gd name="T4" fmla="+- 0 10802 6"/>
              <a:gd name="T5" fmla="*/ T4 w 21593"/>
              <a:gd name="T6" fmla="+- 0 10804 12"/>
              <a:gd name="T7" fmla="*/ 10804 h 21584"/>
              <a:gd name="T8" fmla="+- 0 10802 6"/>
              <a:gd name="T9" fmla="*/ T8 w 21593"/>
              <a:gd name="T10" fmla="+- 0 10804 12"/>
              <a:gd name="T11" fmla="*/ 10804 h 21584"/>
              <a:gd name="T12" fmla="+- 0 10802 6"/>
              <a:gd name="T13" fmla="*/ T12 w 21593"/>
              <a:gd name="T14" fmla="+- 0 10804 12"/>
              <a:gd name="T15" fmla="*/ 10804 h 21584"/>
            </a:gdLst>
            <a:ahLst/>
            <a:cxnLst>
              <a:cxn ang="0">
                <a:pos x="T1" y="T3"/>
              </a:cxn>
              <a:cxn ang="0">
                <a:pos x="T5" y="T7"/>
              </a:cxn>
              <a:cxn ang="0">
                <a:pos x="T9" y="T11"/>
              </a:cxn>
              <a:cxn ang="0">
                <a:pos x="T13" y="T15"/>
              </a:cxn>
            </a:cxnLst>
            <a:rect l="0" t="0" r="r" b="b"/>
            <a:pathLst>
              <a:path w="21593" h="21584">
                <a:moveTo>
                  <a:pt x="6655" y="1"/>
                </a:moveTo>
                <a:cubicBezTo>
                  <a:pt x="6251" y="-5"/>
                  <a:pt x="5853" y="101"/>
                  <a:pt x="5494" y="306"/>
                </a:cubicBezTo>
                <a:cubicBezTo>
                  <a:pt x="5116" y="522"/>
                  <a:pt x="4794" y="842"/>
                  <a:pt x="4559" y="1236"/>
                </a:cubicBezTo>
                <a:lnTo>
                  <a:pt x="257" y="9428"/>
                </a:lnTo>
                <a:cubicBezTo>
                  <a:pt x="94" y="9832"/>
                  <a:pt x="7" y="10270"/>
                  <a:pt x="1" y="10714"/>
                </a:cubicBezTo>
                <a:cubicBezTo>
                  <a:pt x="-6" y="11192"/>
                  <a:pt x="81" y="11666"/>
                  <a:pt x="257" y="12102"/>
                </a:cubicBezTo>
                <a:lnTo>
                  <a:pt x="4417" y="20185"/>
                </a:lnTo>
                <a:cubicBezTo>
                  <a:pt x="4636" y="20610"/>
                  <a:pt x="4951" y="20962"/>
                  <a:pt x="5332" y="21208"/>
                </a:cubicBezTo>
                <a:cubicBezTo>
                  <a:pt x="5696" y="21443"/>
                  <a:pt x="6108" y="21572"/>
                  <a:pt x="6529" y="21584"/>
                </a:cubicBezTo>
                <a:lnTo>
                  <a:pt x="14739" y="21584"/>
                </a:lnTo>
                <a:cubicBezTo>
                  <a:pt x="15238" y="21588"/>
                  <a:pt x="15729" y="21446"/>
                  <a:pt x="16162" y="21172"/>
                </a:cubicBezTo>
                <a:cubicBezTo>
                  <a:pt x="16545" y="20929"/>
                  <a:pt x="16871" y="20591"/>
                  <a:pt x="17115" y="20183"/>
                </a:cubicBezTo>
                <a:lnTo>
                  <a:pt x="21227" y="12302"/>
                </a:lnTo>
                <a:cubicBezTo>
                  <a:pt x="21468" y="11849"/>
                  <a:pt x="21594" y="11332"/>
                  <a:pt x="21593" y="10806"/>
                </a:cubicBezTo>
                <a:cubicBezTo>
                  <a:pt x="21592" y="10284"/>
                  <a:pt x="21466" y="9771"/>
                  <a:pt x="21227" y="9321"/>
                </a:cubicBezTo>
                <a:lnTo>
                  <a:pt x="17012" y="1260"/>
                </a:lnTo>
                <a:cubicBezTo>
                  <a:pt x="16793" y="867"/>
                  <a:pt x="16484" y="545"/>
                  <a:pt x="16118" y="324"/>
                </a:cubicBezTo>
                <a:cubicBezTo>
                  <a:pt x="15748" y="101"/>
                  <a:pt x="15331" y="-12"/>
                  <a:pt x="14910" y="1"/>
                </a:cubicBezTo>
                <a:lnTo>
                  <a:pt x="6655" y="1"/>
                </a:lnTo>
                <a:close/>
              </a:path>
            </a:pathLst>
          </a:custGeom>
          <a:solidFill>
            <a:srgbClr val="F32BAC"/>
          </a:solidFill>
          <a:ln>
            <a:noFill/>
          </a:ln>
          <a:effectLst/>
        </p:spPr>
        <p:txBody>
          <a:bodyPr lIns="25400" tIns="25400" rIns="25400" bIns="25400" anchor="ctr"/>
          <a:lstStyle/>
          <a:p>
            <a:pPr algn="ctr" defTabSz="722376">
              <a:spcAft>
                <a:spcPts val="600"/>
              </a:spcAft>
            </a:pPr>
            <a:r>
              <a:rPr lang="en-US" altLang="en-US" sz="2400" b="1" dirty="0">
                <a:solidFill>
                  <a:schemeClr val="bg1"/>
                </a:solidFill>
                <a:sym typeface="Helvetica Light" panose="020B0403020202020204" pitchFamily="34" charset="0"/>
              </a:rPr>
              <a:t>Partnerships</a:t>
            </a:r>
            <a:endParaRPr lang="en-US" altLang="en-US" sz="2400" b="1" dirty="0">
              <a:solidFill>
                <a:schemeClr val="bg1"/>
              </a:solidFill>
              <a:ea typeface="Helvetica Light" panose="020B0403020202020204" pitchFamily="34" charset="0"/>
              <a:cs typeface="Helvetica Light" panose="020B0403020202020204" pitchFamily="34" charset="0"/>
              <a:sym typeface="Helvetica Light" panose="020B0403020202020204" pitchFamily="34" charset="0"/>
            </a:endParaRPr>
          </a:p>
        </p:txBody>
      </p:sp>
      <p:sp>
        <p:nvSpPr>
          <p:cNvPr id="8" name="AutoShape 10">
            <a:extLst>
              <a:ext uri="{FF2B5EF4-FFF2-40B4-BE49-F238E27FC236}">
                <a16:creationId xmlns:a16="http://schemas.microsoft.com/office/drawing/2014/main" id="{94624BC8-948C-60ED-E257-83195D21F6E4}"/>
              </a:ext>
            </a:extLst>
          </p:cNvPr>
          <p:cNvSpPr>
            <a:spLocks/>
          </p:cNvSpPr>
          <p:nvPr/>
        </p:nvSpPr>
        <p:spPr bwMode="auto">
          <a:xfrm>
            <a:off x="9423080" y="1729361"/>
            <a:ext cx="2052000" cy="1800000"/>
          </a:xfrm>
          <a:custGeom>
            <a:avLst/>
            <a:gdLst>
              <a:gd name="T0" fmla="+- 0 10802 6"/>
              <a:gd name="T1" fmla="*/ T0 w 21593"/>
              <a:gd name="T2" fmla="+- 0 10804 12"/>
              <a:gd name="T3" fmla="*/ 10804 h 21584"/>
              <a:gd name="T4" fmla="+- 0 10802 6"/>
              <a:gd name="T5" fmla="*/ T4 w 21593"/>
              <a:gd name="T6" fmla="+- 0 10804 12"/>
              <a:gd name="T7" fmla="*/ 10804 h 21584"/>
              <a:gd name="T8" fmla="+- 0 10802 6"/>
              <a:gd name="T9" fmla="*/ T8 w 21593"/>
              <a:gd name="T10" fmla="+- 0 10804 12"/>
              <a:gd name="T11" fmla="*/ 10804 h 21584"/>
              <a:gd name="T12" fmla="+- 0 10802 6"/>
              <a:gd name="T13" fmla="*/ T12 w 21593"/>
              <a:gd name="T14" fmla="+- 0 10804 12"/>
              <a:gd name="T15" fmla="*/ 10804 h 21584"/>
            </a:gdLst>
            <a:ahLst/>
            <a:cxnLst>
              <a:cxn ang="0">
                <a:pos x="T1" y="T3"/>
              </a:cxn>
              <a:cxn ang="0">
                <a:pos x="T5" y="T7"/>
              </a:cxn>
              <a:cxn ang="0">
                <a:pos x="T9" y="T11"/>
              </a:cxn>
              <a:cxn ang="0">
                <a:pos x="T13" y="T15"/>
              </a:cxn>
            </a:cxnLst>
            <a:rect l="0" t="0" r="r" b="b"/>
            <a:pathLst>
              <a:path w="21593" h="21584">
                <a:moveTo>
                  <a:pt x="6655" y="1"/>
                </a:moveTo>
                <a:cubicBezTo>
                  <a:pt x="6251" y="-5"/>
                  <a:pt x="5853" y="101"/>
                  <a:pt x="5494" y="306"/>
                </a:cubicBezTo>
                <a:cubicBezTo>
                  <a:pt x="5116" y="522"/>
                  <a:pt x="4794" y="842"/>
                  <a:pt x="4559" y="1236"/>
                </a:cubicBezTo>
                <a:lnTo>
                  <a:pt x="257" y="9428"/>
                </a:lnTo>
                <a:cubicBezTo>
                  <a:pt x="94" y="9832"/>
                  <a:pt x="7" y="10270"/>
                  <a:pt x="1" y="10714"/>
                </a:cubicBezTo>
                <a:cubicBezTo>
                  <a:pt x="-6" y="11192"/>
                  <a:pt x="81" y="11666"/>
                  <a:pt x="257" y="12102"/>
                </a:cubicBezTo>
                <a:lnTo>
                  <a:pt x="4417" y="20185"/>
                </a:lnTo>
                <a:cubicBezTo>
                  <a:pt x="4636" y="20610"/>
                  <a:pt x="4951" y="20962"/>
                  <a:pt x="5332" y="21208"/>
                </a:cubicBezTo>
                <a:cubicBezTo>
                  <a:pt x="5696" y="21443"/>
                  <a:pt x="6108" y="21572"/>
                  <a:pt x="6529" y="21584"/>
                </a:cubicBezTo>
                <a:lnTo>
                  <a:pt x="14739" y="21584"/>
                </a:lnTo>
                <a:cubicBezTo>
                  <a:pt x="15238" y="21588"/>
                  <a:pt x="15729" y="21446"/>
                  <a:pt x="16162" y="21172"/>
                </a:cubicBezTo>
                <a:cubicBezTo>
                  <a:pt x="16545" y="20929"/>
                  <a:pt x="16871" y="20591"/>
                  <a:pt x="17115" y="20183"/>
                </a:cubicBezTo>
                <a:lnTo>
                  <a:pt x="21227" y="12302"/>
                </a:lnTo>
                <a:cubicBezTo>
                  <a:pt x="21468" y="11849"/>
                  <a:pt x="21594" y="11332"/>
                  <a:pt x="21593" y="10806"/>
                </a:cubicBezTo>
                <a:cubicBezTo>
                  <a:pt x="21592" y="10284"/>
                  <a:pt x="21466" y="9771"/>
                  <a:pt x="21227" y="9321"/>
                </a:cubicBezTo>
                <a:lnTo>
                  <a:pt x="17012" y="1260"/>
                </a:lnTo>
                <a:cubicBezTo>
                  <a:pt x="16793" y="867"/>
                  <a:pt x="16484" y="545"/>
                  <a:pt x="16118" y="324"/>
                </a:cubicBezTo>
                <a:cubicBezTo>
                  <a:pt x="15748" y="101"/>
                  <a:pt x="15331" y="-12"/>
                  <a:pt x="14910" y="1"/>
                </a:cubicBezTo>
                <a:lnTo>
                  <a:pt x="6655" y="1"/>
                </a:lnTo>
                <a:close/>
              </a:path>
            </a:pathLst>
          </a:custGeom>
          <a:solidFill>
            <a:srgbClr val="F32BAC"/>
          </a:solidFill>
          <a:ln>
            <a:noFill/>
          </a:ln>
          <a:effectLst/>
        </p:spPr>
        <p:txBody>
          <a:bodyPr lIns="25400" tIns="25400" rIns="25400" bIns="25400" anchor="ctr"/>
          <a:lstStyle/>
          <a:p>
            <a:pPr algn="ctr" defTabSz="722376">
              <a:spcAft>
                <a:spcPts val="600"/>
              </a:spcAft>
            </a:pPr>
            <a:r>
              <a:rPr lang="en-US" altLang="en-US" sz="2400" b="1" kern="1200" dirty="0">
                <a:solidFill>
                  <a:schemeClr val="bg1"/>
                </a:solidFill>
                <a:ea typeface="+mn-ea"/>
                <a:cs typeface="+mn-cs"/>
                <a:sym typeface="Helvetica Light" panose="020B0403020202020204" pitchFamily="34" charset="0"/>
              </a:rPr>
              <a:t>Young people</a:t>
            </a:r>
            <a:endParaRPr lang="en-US" altLang="en-US" sz="2400" b="1" dirty="0">
              <a:solidFill>
                <a:schemeClr val="bg1"/>
              </a:solidFill>
              <a:ea typeface="Helvetica Light" panose="020B0403020202020204" pitchFamily="34" charset="0"/>
              <a:cs typeface="Helvetica Light" panose="020B0403020202020204" pitchFamily="34" charset="0"/>
              <a:sym typeface="Helvetica Light" panose="020B0403020202020204" pitchFamily="34" charset="0"/>
            </a:endParaRPr>
          </a:p>
        </p:txBody>
      </p:sp>
      <p:graphicFrame>
        <p:nvGraphicFramePr>
          <p:cNvPr id="25" name="Text Placeholder 3">
            <a:extLst>
              <a:ext uri="{FF2B5EF4-FFF2-40B4-BE49-F238E27FC236}">
                <a16:creationId xmlns:a16="http://schemas.microsoft.com/office/drawing/2014/main" id="{E9352E91-945C-193F-652C-A6966DEE9D60}"/>
              </a:ext>
            </a:extLst>
          </p:cNvPr>
          <p:cNvGraphicFramePr/>
          <p:nvPr>
            <p:extLst>
              <p:ext uri="{D42A27DB-BD31-4B8C-83A1-F6EECF244321}">
                <p14:modId xmlns:p14="http://schemas.microsoft.com/office/powerpoint/2010/main" val="3747026908"/>
              </p:ext>
            </p:extLst>
          </p:nvPr>
        </p:nvGraphicFramePr>
        <p:xfrm>
          <a:off x="484602" y="1420426"/>
          <a:ext cx="5731542" cy="5437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picture containing logo&#10;&#10;Description automatically generated">
            <a:extLst>
              <a:ext uri="{FF2B5EF4-FFF2-40B4-BE49-F238E27FC236}">
                <a16:creationId xmlns:a16="http://schemas.microsoft.com/office/drawing/2014/main" id="{DFC064A9-00BA-6A70-27EE-70A3C7FFA8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81137" y="0"/>
            <a:ext cx="1981302" cy="723937"/>
          </a:xfrm>
          <a:prstGeom prst="rect">
            <a:avLst/>
          </a:prstGeom>
        </p:spPr>
      </p:pic>
    </p:spTree>
    <p:extLst>
      <p:ext uri="{BB962C8B-B14F-4D97-AF65-F5344CB8AC3E}">
        <p14:creationId xmlns:p14="http://schemas.microsoft.com/office/powerpoint/2010/main" val="2508309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BC168-F618-AF68-E16B-1E82AD33016F}"/>
              </a:ext>
            </a:extLst>
          </p:cNvPr>
          <p:cNvSpPr>
            <a:spLocks noGrp="1"/>
          </p:cNvSpPr>
          <p:nvPr>
            <p:ph type="title"/>
          </p:nvPr>
        </p:nvSpPr>
        <p:spPr>
          <a:xfrm>
            <a:off x="6367346" y="200722"/>
            <a:ext cx="5443654" cy="1133499"/>
          </a:xfrm>
        </p:spPr>
        <p:txBody>
          <a:bodyPr vert="horz" lIns="91440" tIns="45720" rIns="91440" bIns="45720" rtlCol="0" anchor="ctr">
            <a:normAutofit/>
          </a:bodyPr>
          <a:lstStyle/>
          <a:p>
            <a:pPr algn="ctr"/>
            <a:r>
              <a:rPr lang="en-US" sz="5200" b="1" kern="1200" dirty="0">
                <a:solidFill>
                  <a:schemeClr val="tx2"/>
                </a:solidFill>
                <a:latin typeface="+mj-lt"/>
                <a:ea typeface="+mj-ea"/>
                <a:cs typeface="+mj-cs"/>
              </a:rPr>
              <a:t>Local Initiatives</a:t>
            </a:r>
          </a:p>
        </p:txBody>
      </p:sp>
      <p:sp>
        <p:nvSpPr>
          <p:cNvPr id="6" name="Text Placeholder 3">
            <a:extLst>
              <a:ext uri="{FF2B5EF4-FFF2-40B4-BE49-F238E27FC236}">
                <a16:creationId xmlns:a16="http://schemas.microsoft.com/office/drawing/2014/main" id="{0BD7CA11-3D30-B091-A616-1E612CEAFD3A}"/>
              </a:ext>
            </a:extLst>
          </p:cNvPr>
          <p:cNvSpPr txBox="1">
            <a:spLocks/>
          </p:cNvSpPr>
          <p:nvPr/>
        </p:nvSpPr>
        <p:spPr>
          <a:xfrm>
            <a:off x="6366752" y="3835292"/>
            <a:ext cx="5576203" cy="284428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lvl="0"/>
            <a:r>
              <a:rPr lang="en-US" sz="2000" b="1" dirty="0">
                <a:solidFill>
                  <a:schemeClr val="tx2"/>
                </a:solidFill>
              </a:rPr>
              <a:t>Develop partnerships with local business, farm markets and retail outlets to promote less package items. Are there opportunities to develop and promote more reusing, refill options?</a:t>
            </a:r>
          </a:p>
          <a:p>
            <a:pPr lvl="0"/>
            <a:r>
              <a:rPr lang="en-US" sz="2000" b="1" dirty="0">
                <a:solidFill>
                  <a:schemeClr val="tx2"/>
                </a:solidFill>
              </a:rPr>
              <a:t>Work with supermarkets or areas of high foot flow to provide more recycling or overflow collection facilities.</a:t>
            </a:r>
          </a:p>
          <a:p>
            <a:pPr lvl="0"/>
            <a:r>
              <a:rPr lang="en-US" sz="2000" b="1" dirty="0">
                <a:solidFill>
                  <a:schemeClr val="tx2"/>
                </a:solidFill>
              </a:rPr>
              <a:t>What can local business and charities do to help with bulky items, reusing, upcycling?</a:t>
            </a:r>
          </a:p>
        </p:txBody>
      </p:sp>
      <p:sp>
        <p:nvSpPr>
          <p:cNvPr id="7" name="AutoShape 10">
            <a:extLst>
              <a:ext uri="{FF2B5EF4-FFF2-40B4-BE49-F238E27FC236}">
                <a16:creationId xmlns:a16="http://schemas.microsoft.com/office/drawing/2014/main" id="{E7E25E6B-526F-B2EE-3EC4-24A3F823B18F}"/>
              </a:ext>
            </a:extLst>
          </p:cNvPr>
          <p:cNvSpPr>
            <a:spLocks/>
          </p:cNvSpPr>
          <p:nvPr/>
        </p:nvSpPr>
        <p:spPr bwMode="auto">
          <a:xfrm>
            <a:off x="6500568" y="1681507"/>
            <a:ext cx="2052000" cy="1800000"/>
          </a:xfrm>
          <a:custGeom>
            <a:avLst/>
            <a:gdLst>
              <a:gd name="T0" fmla="+- 0 10802 6"/>
              <a:gd name="T1" fmla="*/ T0 w 21593"/>
              <a:gd name="T2" fmla="+- 0 10804 12"/>
              <a:gd name="T3" fmla="*/ 10804 h 21584"/>
              <a:gd name="T4" fmla="+- 0 10802 6"/>
              <a:gd name="T5" fmla="*/ T4 w 21593"/>
              <a:gd name="T6" fmla="+- 0 10804 12"/>
              <a:gd name="T7" fmla="*/ 10804 h 21584"/>
              <a:gd name="T8" fmla="+- 0 10802 6"/>
              <a:gd name="T9" fmla="*/ T8 w 21593"/>
              <a:gd name="T10" fmla="+- 0 10804 12"/>
              <a:gd name="T11" fmla="*/ 10804 h 21584"/>
              <a:gd name="T12" fmla="+- 0 10802 6"/>
              <a:gd name="T13" fmla="*/ T12 w 21593"/>
              <a:gd name="T14" fmla="+- 0 10804 12"/>
              <a:gd name="T15" fmla="*/ 10804 h 21584"/>
            </a:gdLst>
            <a:ahLst/>
            <a:cxnLst>
              <a:cxn ang="0">
                <a:pos x="T1" y="T3"/>
              </a:cxn>
              <a:cxn ang="0">
                <a:pos x="T5" y="T7"/>
              </a:cxn>
              <a:cxn ang="0">
                <a:pos x="T9" y="T11"/>
              </a:cxn>
              <a:cxn ang="0">
                <a:pos x="T13" y="T15"/>
              </a:cxn>
            </a:cxnLst>
            <a:rect l="0" t="0" r="r" b="b"/>
            <a:pathLst>
              <a:path w="21593" h="21584">
                <a:moveTo>
                  <a:pt x="6655" y="1"/>
                </a:moveTo>
                <a:cubicBezTo>
                  <a:pt x="6251" y="-5"/>
                  <a:pt x="5853" y="101"/>
                  <a:pt x="5494" y="306"/>
                </a:cubicBezTo>
                <a:cubicBezTo>
                  <a:pt x="5116" y="522"/>
                  <a:pt x="4794" y="842"/>
                  <a:pt x="4559" y="1236"/>
                </a:cubicBezTo>
                <a:lnTo>
                  <a:pt x="257" y="9428"/>
                </a:lnTo>
                <a:cubicBezTo>
                  <a:pt x="94" y="9832"/>
                  <a:pt x="7" y="10270"/>
                  <a:pt x="1" y="10714"/>
                </a:cubicBezTo>
                <a:cubicBezTo>
                  <a:pt x="-6" y="11192"/>
                  <a:pt x="81" y="11666"/>
                  <a:pt x="257" y="12102"/>
                </a:cubicBezTo>
                <a:lnTo>
                  <a:pt x="4417" y="20185"/>
                </a:lnTo>
                <a:cubicBezTo>
                  <a:pt x="4636" y="20610"/>
                  <a:pt x="4951" y="20962"/>
                  <a:pt x="5332" y="21208"/>
                </a:cubicBezTo>
                <a:cubicBezTo>
                  <a:pt x="5696" y="21443"/>
                  <a:pt x="6108" y="21572"/>
                  <a:pt x="6529" y="21584"/>
                </a:cubicBezTo>
                <a:lnTo>
                  <a:pt x="14739" y="21584"/>
                </a:lnTo>
                <a:cubicBezTo>
                  <a:pt x="15238" y="21588"/>
                  <a:pt x="15729" y="21446"/>
                  <a:pt x="16162" y="21172"/>
                </a:cubicBezTo>
                <a:cubicBezTo>
                  <a:pt x="16545" y="20929"/>
                  <a:pt x="16871" y="20591"/>
                  <a:pt x="17115" y="20183"/>
                </a:cubicBezTo>
                <a:lnTo>
                  <a:pt x="21227" y="12302"/>
                </a:lnTo>
                <a:cubicBezTo>
                  <a:pt x="21468" y="11849"/>
                  <a:pt x="21594" y="11332"/>
                  <a:pt x="21593" y="10806"/>
                </a:cubicBezTo>
                <a:cubicBezTo>
                  <a:pt x="21592" y="10284"/>
                  <a:pt x="21466" y="9771"/>
                  <a:pt x="21227" y="9321"/>
                </a:cubicBezTo>
                <a:lnTo>
                  <a:pt x="17012" y="1260"/>
                </a:lnTo>
                <a:cubicBezTo>
                  <a:pt x="16793" y="867"/>
                  <a:pt x="16484" y="545"/>
                  <a:pt x="16118" y="324"/>
                </a:cubicBezTo>
                <a:cubicBezTo>
                  <a:pt x="15748" y="101"/>
                  <a:pt x="15331" y="-12"/>
                  <a:pt x="14910" y="1"/>
                </a:cubicBezTo>
                <a:lnTo>
                  <a:pt x="6655" y="1"/>
                </a:lnTo>
                <a:close/>
              </a:path>
            </a:pathLst>
          </a:custGeom>
          <a:solidFill>
            <a:schemeClr val="accent3">
              <a:lumMod val="60000"/>
              <a:lumOff val="40000"/>
            </a:schemeClr>
          </a:solidFill>
          <a:ln>
            <a:noFill/>
          </a:ln>
          <a:effectLst/>
        </p:spPr>
        <p:txBody>
          <a:bodyPr lIns="25400" tIns="25400" rIns="25400" bIns="25400" anchor="ctr"/>
          <a:lstStyle/>
          <a:p>
            <a:pPr algn="ctr" defTabSz="722376">
              <a:spcAft>
                <a:spcPts val="600"/>
              </a:spcAft>
            </a:pPr>
            <a:r>
              <a:rPr lang="en-US" altLang="en-US" sz="2400" b="1" dirty="0">
                <a:solidFill>
                  <a:schemeClr val="bg1"/>
                </a:solidFill>
                <a:sym typeface="Helvetica Light" panose="020B0403020202020204" pitchFamily="34" charset="0"/>
              </a:rPr>
              <a:t>Partnerships</a:t>
            </a:r>
          </a:p>
        </p:txBody>
      </p:sp>
      <p:sp>
        <p:nvSpPr>
          <p:cNvPr id="8" name="AutoShape 10">
            <a:extLst>
              <a:ext uri="{FF2B5EF4-FFF2-40B4-BE49-F238E27FC236}">
                <a16:creationId xmlns:a16="http://schemas.microsoft.com/office/drawing/2014/main" id="{94624BC8-948C-60ED-E257-83195D21F6E4}"/>
              </a:ext>
            </a:extLst>
          </p:cNvPr>
          <p:cNvSpPr>
            <a:spLocks/>
          </p:cNvSpPr>
          <p:nvPr/>
        </p:nvSpPr>
        <p:spPr bwMode="auto">
          <a:xfrm>
            <a:off x="9423080" y="1729361"/>
            <a:ext cx="2052000" cy="1800000"/>
          </a:xfrm>
          <a:custGeom>
            <a:avLst/>
            <a:gdLst>
              <a:gd name="T0" fmla="+- 0 10802 6"/>
              <a:gd name="T1" fmla="*/ T0 w 21593"/>
              <a:gd name="T2" fmla="+- 0 10804 12"/>
              <a:gd name="T3" fmla="*/ 10804 h 21584"/>
              <a:gd name="T4" fmla="+- 0 10802 6"/>
              <a:gd name="T5" fmla="*/ T4 w 21593"/>
              <a:gd name="T6" fmla="+- 0 10804 12"/>
              <a:gd name="T7" fmla="*/ 10804 h 21584"/>
              <a:gd name="T8" fmla="+- 0 10802 6"/>
              <a:gd name="T9" fmla="*/ T8 w 21593"/>
              <a:gd name="T10" fmla="+- 0 10804 12"/>
              <a:gd name="T11" fmla="*/ 10804 h 21584"/>
              <a:gd name="T12" fmla="+- 0 10802 6"/>
              <a:gd name="T13" fmla="*/ T12 w 21593"/>
              <a:gd name="T14" fmla="+- 0 10804 12"/>
              <a:gd name="T15" fmla="*/ 10804 h 21584"/>
            </a:gdLst>
            <a:ahLst/>
            <a:cxnLst>
              <a:cxn ang="0">
                <a:pos x="T1" y="T3"/>
              </a:cxn>
              <a:cxn ang="0">
                <a:pos x="T5" y="T7"/>
              </a:cxn>
              <a:cxn ang="0">
                <a:pos x="T9" y="T11"/>
              </a:cxn>
              <a:cxn ang="0">
                <a:pos x="T13" y="T15"/>
              </a:cxn>
            </a:cxnLst>
            <a:rect l="0" t="0" r="r" b="b"/>
            <a:pathLst>
              <a:path w="21593" h="21584">
                <a:moveTo>
                  <a:pt x="6655" y="1"/>
                </a:moveTo>
                <a:cubicBezTo>
                  <a:pt x="6251" y="-5"/>
                  <a:pt x="5853" y="101"/>
                  <a:pt x="5494" y="306"/>
                </a:cubicBezTo>
                <a:cubicBezTo>
                  <a:pt x="5116" y="522"/>
                  <a:pt x="4794" y="842"/>
                  <a:pt x="4559" y="1236"/>
                </a:cubicBezTo>
                <a:lnTo>
                  <a:pt x="257" y="9428"/>
                </a:lnTo>
                <a:cubicBezTo>
                  <a:pt x="94" y="9832"/>
                  <a:pt x="7" y="10270"/>
                  <a:pt x="1" y="10714"/>
                </a:cubicBezTo>
                <a:cubicBezTo>
                  <a:pt x="-6" y="11192"/>
                  <a:pt x="81" y="11666"/>
                  <a:pt x="257" y="12102"/>
                </a:cubicBezTo>
                <a:lnTo>
                  <a:pt x="4417" y="20185"/>
                </a:lnTo>
                <a:cubicBezTo>
                  <a:pt x="4636" y="20610"/>
                  <a:pt x="4951" y="20962"/>
                  <a:pt x="5332" y="21208"/>
                </a:cubicBezTo>
                <a:cubicBezTo>
                  <a:pt x="5696" y="21443"/>
                  <a:pt x="6108" y="21572"/>
                  <a:pt x="6529" y="21584"/>
                </a:cubicBezTo>
                <a:lnTo>
                  <a:pt x="14739" y="21584"/>
                </a:lnTo>
                <a:cubicBezTo>
                  <a:pt x="15238" y="21588"/>
                  <a:pt x="15729" y="21446"/>
                  <a:pt x="16162" y="21172"/>
                </a:cubicBezTo>
                <a:cubicBezTo>
                  <a:pt x="16545" y="20929"/>
                  <a:pt x="16871" y="20591"/>
                  <a:pt x="17115" y="20183"/>
                </a:cubicBezTo>
                <a:lnTo>
                  <a:pt x="21227" y="12302"/>
                </a:lnTo>
                <a:cubicBezTo>
                  <a:pt x="21468" y="11849"/>
                  <a:pt x="21594" y="11332"/>
                  <a:pt x="21593" y="10806"/>
                </a:cubicBezTo>
                <a:cubicBezTo>
                  <a:pt x="21592" y="10284"/>
                  <a:pt x="21466" y="9771"/>
                  <a:pt x="21227" y="9321"/>
                </a:cubicBezTo>
                <a:lnTo>
                  <a:pt x="17012" y="1260"/>
                </a:lnTo>
                <a:cubicBezTo>
                  <a:pt x="16793" y="867"/>
                  <a:pt x="16484" y="545"/>
                  <a:pt x="16118" y="324"/>
                </a:cubicBezTo>
                <a:cubicBezTo>
                  <a:pt x="15748" y="101"/>
                  <a:pt x="15331" y="-12"/>
                  <a:pt x="14910" y="1"/>
                </a:cubicBezTo>
                <a:lnTo>
                  <a:pt x="6655" y="1"/>
                </a:lnTo>
                <a:close/>
              </a:path>
            </a:pathLst>
          </a:custGeom>
          <a:solidFill>
            <a:schemeClr val="accent3">
              <a:lumMod val="60000"/>
              <a:lumOff val="40000"/>
            </a:schemeClr>
          </a:solidFill>
          <a:ln>
            <a:noFill/>
          </a:ln>
          <a:effectLst/>
        </p:spPr>
        <p:txBody>
          <a:bodyPr lIns="25400" tIns="25400" rIns="25400" bIns="25400" anchor="ctr"/>
          <a:lstStyle/>
          <a:p>
            <a:pPr algn="ctr" defTabSz="722376">
              <a:spcAft>
                <a:spcPts val="600"/>
              </a:spcAft>
            </a:pPr>
            <a:r>
              <a:rPr lang="en-US" altLang="en-US" sz="2400" b="1">
                <a:solidFill>
                  <a:schemeClr val="bg1"/>
                </a:solidFill>
                <a:sym typeface="Helvetica Light" panose="020B0403020202020204" pitchFamily="34" charset="0"/>
              </a:rPr>
              <a:t>Momentum</a:t>
            </a:r>
            <a:endParaRPr lang="en-US" altLang="en-US" sz="2400" b="1" kern="1200">
              <a:solidFill>
                <a:schemeClr val="bg1"/>
              </a:solidFill>
              <a:ea typeface="+mn-ea"/>
              <a:cs typeface="+mn-cs"/>
              <a:sym typeface="Helvetica Light" panose="020B0403020202020204" pitchFamily="34" charset="0"/>
            </a:endParaRPr>
          </a:p>
        </p:txBody>
      </p:sp>
      <p:graphicFrame>
        <p:nvGraphicFramePr>
          <p:cNvPr id="25" name="Text Placeholder 3">
            <a:extLst>
              <a:ext uri="{FF2B5EF4-FFF2-40B4-BE49-F238E27FC236}">
                <a16:creationId xmlns:a16="http://schemas.microsoft.com/office/drawing/2014/main" id="{E9352E91-945C-193F-652C-A6966DEE9D60}"/>
              </a:ext>
            </a:extLst>
          </p:cNvPr>
          <p:cNvGraphicFramePr/>
          <p:nvPr>
            <p:extLst>
              <p:ext uri="{D42A27DB-BD31-4B8C-83A1-F6EECF244321}">
                <p14:modId xmlns:p14="http://schemas.microsoft.com/office/powerpoint/2010/main" val="3263705365"/>
              </p:ext>
            </p:extLst>
          </p:nvPr>
        </p:nvGraphicFramePr>
        <p:xfrm>
          <a:off x="484602" y="1473692"/>
          <a:ext cx="5498948" cy="5384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picture containing logo&#10;&#10;Description automatically generated">
            <a:extLst>
              <a:ext uri="{FF2B5EF4-FFF2-40B4-BE49-F238E27FC236}">
                <a16:creationId xmlns:a16="http://schemas.microsoft.com/office/drawing/2014/main" id="{DF8E04E4-C70A-1CB4-4468-204F8DD5F0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58835" y="0"/>
            <a:ext cx="1981302" cy="723937"/>
          </a:xfrm>
          <a:prstGeom prst="rect">
            <a:avLst/>
          </a:prstGeom>
        </p:spPr>
      </p:pic>
    </p:spTree>
    <p:extLst>
      <p:ext uri="{BB962C8B-B14F-4D97-AF65-F5344CB8AC3E}">
        <p14:creationId xmlns:p14="http://schemas.microsoft.com/office/powerpoint/2010/main" val="1084465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BC168-F618-AF68-E16B-1E82AD33016F}"/>
              </a:ext>
            </a:extLst>
          </p:cNvPr>
          <p:cNvSpPr>
            <a:spLocks noGrp="1"/>
          </p:cNvSpPr>
          <p:nvPr>
            <p:ph type="title"/>
          </p:nvPr>
        </p:nvSpPr>
        <p:spPr>
          <a:xfrm>
            <a:off x="6094475" y="200722"/>
            <a:ext cx="5443654" cy="1133499"/>
          </a:xfrm>
        </p:spPr>
        <p:txBody>
          <a:bodyPr vert="horz" lIns="91440" tIns="45720" rIns="91440" bIns="45720" rtlCol="0" anchor="ctr">
            <a:normAutofit/>
          </a:bodyPr>
          <a:lstStyle/>
          <a:p>
            <a:pPr algn="ctr"/>
            <a:r>
              <a:rPr lang="en-US" sz="5200" b="1" kern="1200" dirty="0">
                <a:solidFill>
                  <a:schemeClr val="tx2"/>
                </a:solidFill>
                <a:latin typeface="+mj-lt"/>
                <a:ea typeface="+mj-ea"/>
                <a:cs typeface="+mj-cs"/>
              </a:rPr>
              <a:t>Language </a:t>
            </a:r>
          </a:p>
        </p:txBody>
      </p:sp>
      <p:sp>
        <p:nvSpPr>
          <p:cNvPr id="6" name="Text Placeholder 3">
            <a:extLst>
              <a:ext uri="{FF2B5EF4-FFF2-40B4-BE49-F238E27FC236}">
                <a16:creationId xmlns:a16="http://schemas.microsoft.com/office/drawing/2014/main" id="{0BD7CA11-3D30-B091-A616-1E612CEAFD3A}"/>
              </a:ext>
            </a:extLst>
          </p:cNvPr>
          <p:cNvSpPr txBox="1">
            <a:spLocks/>
          </p:cNvSpPr>
          <p:nvPr/>
        </p:nvSpPr>
        <p:spPr>
          <a:xfrm>
            <a:off x="6775973" y="3787971"/>
            <a:ext cx="4827141" cy="26908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sz="2000" b="1" dirty="0">
              <a:solidFill>
                <a:schemeClr val="tx2"/>
              </a:solidFill>
            </a:endParaRPr>
          </a:p>
          <a:p>
            <a:r>
              <a:rPr lang="en-US" sz="2000" b="1" dirty="0">
                <a:solidFill>
                  <a:schemeClr val="tx2"/>
                </a:solidFill>
              </a:rPr>
              <a:t>Use language such as partnerships and working together. This can help address current resistance when people feel a lot is already being of them. </a:t>
            </a:r>
          </a:p>
          <a:p>
            <a:r>
              <a:rPr lang="en-US" sz="2000" b="1" dirty="0">
                <a:solidFill>
                  <a:schemeClr val="tx2"/>
                </a:solidFill>
              </a:rPr>
              <a:t>Target messages to key audiences such as schools and young people</a:t>
            </a:r>
          </a:p>
          <a:p>
            <a:pPr lvl="0" algn="l"/>
            <a:r>
              <a:rPr lang="en-US" sz="2000" b="1" dirty="0">
                <a:solidFill>
                  <a:schemeClr val="tx2"/>
                </a:solidFill>
              </a:rPr>
              <a:t>Use incentivising language</a:t>
            </a:r>
          </a:p>
        </p:txBody>
      </p:sp>
      <p:sp>
        <p:nvSpPr>
          <p:cNvPr id="7" name="AutoShape 10">
            <a:extLst>
              <a:ext uri="{FF2B5EF4-FFF2-40B4-BE49-F238E27FC236}">
                <a16:creationId xmlns:a16="http://schemas.microsoft.com/office/drawing/2014/main" id="{E7E25E6B-526F-B2EE-3EC4-24A3F823B18F}"/>
              </a:ext>
            </a:extLst>
          </p:cNvPr>
          <p:cNvSpPr>
            <a:spLocks/>
          </p:cNvSpPr>
          <p:nvPr/>
        </p:nvSpPr>
        <p:spPr bwMode="auto">
          <a:xfrm>
            <a:off x="6500568" y="1681507"/>
            <a:ext cx="2052000" cy="1800000"/>
          </a:xfrm>
          <a:custGeom>
            <a:avLst/>
            <a:gdLst>
              <a:gd name="T0" fmla="+- 0 10802 6"/>
              <a:gd name="T1" fmla="*/ T0 w 21593"/>
              <a:gd name="T2" fmla="+- 0 10804 12"/>
              <a:gd name="T3" fmla="*/ 10804 h 21584"/>
              <a:gd name="T4" fmla="+- 0 10802 6"/>
              <a:gd name="T5" fmla="*/ T4 w 21593"/>
              <a:gd name="T6" fmla="+- 0 10804 12"/>
              <a:gd name="T7" fmla="*/ 10804 h 21584"/>
              <a:gd name="T8" fmla="+- 0 10802 6"/>
              <a:gd name="T9" fmla="*/ T8 w 21593"/>
              <a:gd name="T10" fmla="+- 0 10804 12"/>
              <a:gd name="T11" fmla="*/ 10804 h 21584"/>
              <a:gd name="T12" fmla="+- 0 10802 6"/>
              <a:gd name="T13" fmla="*/ T12 w 21593"/>
              <a:gd name="T14" fmla="+- 0 10804 12"/>
              <a:gd name="T15" fmla="*/ 10804 h 21584"/>
            </a:gdLst>
            <a:ahLst/>
            <a:cxnLst>
              <a:cxn ang="0">
                <a:pos x="T1" y="T3"/>
              </a:cxn>
              <a:cxn ang="0">
                <a:pos x="T5" y="T7"/>
              </a:cxn>
              <a:cxn ang="0">
                <a:pos x="T9" y="T11"/>
              </a:cxn>
              <a:cxn ang="0">
                <a:pos x="T13" y="T15"/>
              </a:cxn>
            </a:cxnLst>
            <a:rect l="0" t="0" r="r" b="b"/>
            <a:pathLst>
              <a:path w="21593" h="21584">
                <a:moveTo>
                  <a:pt x="6655" y="1"/>
                </a:moveTo>
                <a:cubicBezTo>
                  <a:pt x="6251" y="-5"/>
                  <a:pt x="5853" y="101"/>
                  <a:pt x="5494" y="306"/>
                </a:cubicBezTo>
                <a:cubicBezTo>
                  <a:pt x="5116" y="522"/>
                  <a:pt x="4794" y="842"/>
                  <a:pt x="4559" y="1236"/>
                </a:cubicBezTo>
                <a:lnTo>
                  <a:pt x="257" y="9428"/>
                </a:lnTo>
                <a:cubicBezTo>
                  <a:pt x="94" y="9832"/>
                  <a:pt x="7" y="10270"/>
                  <a:pt x="1" y="10714"/>
                </a:cubicBezTo>
                <a:cubicBezTo>
                  <a:pt x="-6" y="11192"/>
                  <a:pt x="81" y="11666"/>
                  <a:pt x="257" y="12102"/>
                </a:cubicBezTo>
                <a:lnTo>
                  <a:pt x="4417" y="20185"/>
                </a:lnTo>
                <a:cubicBezTo>
                  <a:pt x="4636" y="20610"/>
                  <a:pt x="4951" y="20962"/>
                  <a:pt x="5332" y="21208"/>
                </a:cubicBezTo>
                <a:cubicBezTo>
                  <a:pt x="5696" y="21443"/>
                  <a:pt x="6108" y="21572"/>
                  <a:pt x="6529" y="21584"/>
                </a:cubicBezTo>
                <a:lnTo>
                  <a:pt x="14739" y="21584"/>
                </a:lnTo>
                <a:cubicBezTo>
                  <a:pt x="15238" y="21588"/>
                  <a:pt x="15729" y="21446"/>
                  <a:pt x="16162" y="21172"/>
                </a:cubicBezTo>
                <a:cubicBezTo>
                  <a:pt x="16545" y="20929"/>
                  <a:pt x="16871" y="20591"/>
                  <a:pt x="17115" y="20183"/>
                </a:cubicBezTo>
                <a:lnTo>
                  <a:pt x="21227" y="12302"/>
                </a:lnTo>
                <a:cubicBezTo>
                  <a:pt x="21468" y="11849"/>
                  <a:pt x="21594" y="11332"/>
                  <a:pt x="21593" y="10806"/>
                </a:cubicBezTo>
                <a:cubicBezTo>
                  <a:pt x="21592" y="10284"/>
                  <a:pt x="21466" y="9771"/>
                  <a:pt x="21227" y="9321"/>
                </a:cubicBezTo>
                <a:lnTo>
                  <a:pt x="17012" y="1260"/>
                </a:lnTo>
                <a:cubicBezTo>
                  <a:pt x="16793" y="867"/>
                  <a:pt x="16484" y="545"/>
                  <a:pt x="16118" y="324"/>
                </a:cubicBezTo>
                <a:cubicBezTo>
                  <a:pt x="15748" y="101"/>
                  <a:pt x="15331" y="-12"/>
                  <a:pt x="14910" y="1"/>
                </a:cubicBezTo>
                <a:lnTo>
                  <a:pt x="6655" y="1"/>
                </a:lnTo>
                <a:close/>
              </a:path>
            </a:pathLst>
          </a:custGeom>
          <a:solidFill>
            <a:schemeClr val="accent4">
              <a:lumMod val="60000"/>
              <a:lumOff val="40000"/>
            </a:schemeClr>
          </a:solidFill>
          <a:ln>
            <a:noFill/>
          </a:ln>
          <a:effectLst/>
        </p:spPr>
        <p:txBody>
          <a:bodyPr lIns="25400" tIns="25400" rIns="25400" bIns="25400" anchor="ctr"/>
          <a:lstStyle/>
          <a:p>
            <a:pPr algn="ctr" defTabSz="722376">
              <a:spcAft>
                <a:spcPts val="600"/>
              </a:spcAft>
            </a:pPr>
            <a:r>
              <a:rPr lang="en-US" altLang="en-US" sz="2400" b="1" dirty="0">
                <a:solidFill>
                  <a:schemeClr val="bg1"/>
                </a:solidFill>
                <a:sym typeface="Helvetica Light" panose="020B0403020202020204" pitchFamily="34" charset="0"/>
              </a:rPr>
              <a:t>Simple</a:t>
            </a:r>
            <a:endParaRPr lang="en-US" altLang="en-US" sz="2400" b="1" dirty="0">
              <a:solidFill>
                <a:schemeClr val="bg1"/>
              </a:solidFill>
              <a:ea typeface="Helvetica Light" panose="020B0403020202020204" pitchFamily="34" charset="0"/>
              <a:cs typeface="Helvetica Light" panose="020B0403020202020204" pitchFamily="34" charset="0"/>
              <a:sym typeface="Helvetica Light" panose="020B0403020202020204" pitchFamily="34" charset="0"/>
            </a:endParaRPr>
          </a:p>
        </p:txBody>
      </p:sp>
      <p:sp>
        <p:nvSpPr>
          <p:cNvPr id="8" name="AutoShape 10">
            <a:extLst>
              <a:ext uri="{FF2B5EF4-FFF2-40B4-BE49-F238E27FC236}">
                <a16:creationId xmlns:a16="http://schemas.microsoft.com/office/drawing/2014/main" id="{94624BC8-948C-60ED-E257-83195D21F6E4}"/>
              </a:ext>
            </a:extLst>
          </p:cNvPr>
          <p:cNvSpPr>
            <a:spLocks/>
          </p:cNvSpPr>
          <p:nvPr/>
        </p:nvSpPr>
        <p:spPr bwMode="auto">
          <a:xfrm>
            <a:off x="9423080" y="1729361"/>
            <a:ext cx="2052000" cy="1800000"/>
          </a:xfrm>
          <a:custGeom>
            <a:avLst/>
            <a:gdLst>
              <a:gd name="T0" fmla="+- 0 10802 6"/>
              <a:gd name="T1" fmla="*/ T0 w 21593"/>
              <a:gd name="T2" fmla="+- 0 10804 12"/>
              <a:gd name="T3" fmla="*/ 10804 h 21584"/>
              <a:gd name="T4" fmla="+- 0 10802 6"/>
              <a:gd name="T5" fmla="*/ T4 w 21593"/>
              <a:gd name="T6" fmla="+- 0 10804 12"/>
              <a:gd name="T7" fmla="*/ 10804 h 21584"/>
              <a:gd name="T8" fmla="+- 0 10802 6"/>
              <a:gd name="T9" fmla="*/ T8 w 21593"/>
              <a:gd name="T10" fmla="+- 0 10804 12"/>
              <a:gd name="T11" fmla="*/ 10804 h 21584"/>
              <a:gd name="T12" fmla="+- 0 10802 6"/>
              <a:gd name="T13" fmla="*/ T12 w 21593"/>
              <a:gd name="T14" fmla="+- 0 10804 12"/>
              <a:gd name="T15" fmla="*/ 10804 h 21584"/>
            </a:gdLst>
            <a:ahLst/>
            <a:cxnLst>
              <a:cxn ang="0">
                <a:pos x="T1" y="T3"/>
              </a:cxn>
              <a:cxn ang="0">
                <a:pos x="T5" y="T7"/>
              </a:cxn>
              <a:cxn ang="0">
                <a:pos x="T9" y="T11"/>
              </a:cxn>
              <a:cxn ang="0">
                <a:pos x="T13" y="T15"/>
              </a:cxn>
            </a:cxnLst>
            <a:rect l="0" t="0" r="r" b="b"/>
            <a:pathLst>
              <a:path w="21593" h="21584">
                <a:moveTo>
                  <a:pt x="6655" y="1"/>
                </a:moveTo>
                <a:cubicBezTo>
                  <a:pt x="6251" y="-5"/>
                  <a:pt x="5853" y="101"/>
                  <a:pt x="5494" y="306"/>
                </a:cubicBezTo>
                <a:cubicBezTo>
                  <a:pt x="5116" y="522"/>
                  <a:pt x="4794" y="842"/>
                  <a:pt x="4559" y="1236"/>
                </a:cubicBezTo>
                <a:lnTo>
                  <a:pt x="257" y="9428"/>
                </a:lnTo>
                <a:cubicBezTo>
                  <a:pt x="94" y="9832"/>
                  <a:pt x="7" y="10270"/>
                  <a:pt x="1" y="10714"/>
                </a:cubicBezTo>
                <a:cubicBezTo>
                  <a:pt x="-6" y="11192"/>
                  <a:pt x="81" y="11666"/>
                  <a:pt x="257" y="12102"/>
                </a:cubicBezTo>
                <a:lnTo>
                  <a:pt x="4417" y="20185"/>
                </a:lnTo>
                <a:cubicBezTo>
                  <a:pt x="4636" y="20610"/>
                  <a:pt x="4951" y="20962"/>
                  <a:pt x="5332" y="21208"/>
                </a:cubicBezTo>
                <a:cubicBezTo>
                  <a:pt x="5696" y="21443"/>
                  <a:pt x="6108" y="21572"/>
                  <a:pt x="6529" y="21584"/>
                </a:cubicBezTo>
                <a:lnTo>
                  <a:pt x="14739" y="21584"/>
                </a:lnTo>
                <a:cubicBezTo>
                  <a:pt x="15238" y="21588"/>
                  <a:pt x="15729" y="21446"/>
                  <a:pt x="16162" y="21172"/>
                </a:cubicBezTo>
                <a:cubicBezTo>
                  <a:pt x="16545" y="20929"/>
                  <a:pt x="16871" y="20591"/>
                  <a:pt x="17115" y="20183"/>
                </a:cubicBezTo>
                <a:lnTo>
                  <a:pt x="21227" y="12302"/>
                </a:lnTo>
                <a:cubicBezTo>
                  <a:pt x="21468" y="11849"/>
                  <a:pt x="21594" y="11332"/>
                  <a:pt x="21593" y="10806"/>
                </a:cubicBezTo>
                <a:cubicBezTo>
                  <a:pt x="21592" y="10284"/>
                  <a:pt x="21466" y="9771"/>
                  <a:pt x="21227" y="9321"/>
                </a:cubicBezTo>
                <a:lnTo>
                  <a:pt x="17012" y="1260"/>
                </a:lnTo>
                <a:cubicBezTo>
                  <a:pt x="16793" y="867"/>
                  <a:pt x="16484" y="545"/>
                  <a:pt x="16118" y="324"/>
                </a:cubicBezTo>
                <a:cubicBezTo>
                  <a:pt x="15748" y="101"/>
                  <a:pt x="15331" y="-12"/>
                  <a:pt x="14910" y="1"/>
                </a:cubicBezTo>
                <a:lnTo>
                  <a:pt x="6655" y="1"/>
                </a:lnTo>
                <a:close/>
              </a:path>
            </a:pathLst>
          </a:custGeom>
          <a:solidFill>
            <a:schemeClr val="accent4">
              <a:lumMod val="60000"/>
              <a:lumOff val="40000"/>
            </a:schemeClr>
          </a:solidFill>
          <a:ln>
            <a:noFill/>
          </a:ln>
          <a:effectLst/>
        </p:spPr>
        <p:txBody>
          <a:bodyPr lIns="25400" tIns="25400" rIns="25400" bIns="25400" anchor="ctr"/>
          <a:lstStyle/>
          <a:p>
            <a:pPr algn="ctr" defTabSz="722376">
              <a:spcAft>
                <a:spcPts val="600"/>
              </a:spcAft>
            </a:pPr>
            <a:r>
              <a:rPr lang="en-US" altLang="en-US" sz="2400" b="1" kern="1200" dirty="0">
                <a:solidFill>
                  <a:schemeClr val="bg1"/>
                </a:solidFill>
                <a:ea typeface="+mn-ea"/>
                <a:cs typeface="+mn-cs"/>
                <a:sym typeface="Helvetica Light" panose="020B0403020202020204" pitchFamily="34" charset="0"/>
              </a:rPr>
              <a:t>Effective</a:t>
            </a:r>
            <a:endParaRPr lang="en-US" altLang="en-US" sz="2400" b="1" dirty="0">
              <a:solidFill>
                <a:schemeClr val="bg1"/>
              </a:solidFill>
              <a:ea typeface="Helvetica Light" panose="020B0403020202020204" pitchFamily="34" charset="0"/>
              <a:cs typeface="Helvetica Light" panose="020B0403020202020204" pitchFamily="34" charset="0"/>
              <a:sym typeface="Helvetica Light" panose="020B0403020202020204" pitchFamily="34" charset="0"/>
            </a:endParaRPr>
          </a:p>
        </p:txBody>
      </p:sp>
      <p:graphicFrame>
        <p:nvGraphicFramePr>
          <p:cNvPr id="25" name="Text Placeholder 3">
            <a:extLst>
              <a:ext uri="{FF2B5EF4-FFF2-40B4-BE49-F238E27FC236}">
                <a16:creationId xmlns:a16="http://schemas.microsoft.com/office/drawing/2014/main" id="{E9352E91-945C-193F-652C-A6966DEE9D60}"/>
              </a:ext>
            </a:extLst>
          </p:cNvPr>
          <p:cNvGraphicFramePr/>
          <p:nvPr>
            <p:extLst>
              <p:ext uri="{D42A27DB-BD31-4B8C-83A1-F6EECF244321}">
                <p14:modId xmlns:p14="http://schemas.microsoft.com/office/powerpoint/2010/main" val="3390633049"/>
              </p:ext>
            </p:extLst>
          </p:nvPr>
        </p:nvGraphicFramePr>
        <p:xfrm>
          <a:off x="484602" y="1334220"/>
          <a:ext cx="5443654" cy="5523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picture containing logo&#10;&#10;Description automatically generated">
            <a:extLst>
              <a:ext uri="{FF2B5EF4-FFF2-40B4-BE49-F238E27FC236}">
                <a16:creationId xmlns:a16="http://schemas.microsoft.com/office/drawing/2014/main" id="{5A6479E5-9BC1-1EC1-70A9-D943A60C06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6171" y="101253"/>
            <a:ext cx="1981302" cy="723937"/>
          </a:xfrm>
          <a:prstGeom prst="rect">
            <a:avLst/>
          </a:prstGeom>
        </p:spPr>
      </p:pic>
    </p:spTree>
    <p:extLst>
      <p:ext uri="{BB962C8B-B14F-4D97-AF65-F5344CB8AC3E}">
        <p14:creationId xmlns:p14="http://schemas.microsoft.com/office/powerpoint/2010/main" val="1816719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ogo&#10;&#10;Description automatically generated">
            <a:extLst>
              <a:ext uri="{FF2B5EF4-FFF2-40B4-BE49-F238E27FC236}">
                <a16:creationId xmlns:a16="http://schemas.microsoft.com/office/drawing/2014/main" id="{0FB75FE4-F25C-D20B-168C-554892AF19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3873" y="82490"/>
            <a:ext cx="1910576" cy="698095"/>
          </a:xfrm>
          <a:prstGeom prst="rect">
            <a:avLst/>
          </a:prstGeom>
        </p:spPr>
      </p:pic>
      <p:sp>
        <p:nvSpPr>
          <p:cNvPr id="2" name="Title 1">
            <a:extLst>
              <a:ext uri="{FF2B5EF4-FFF2-40B4-BE49-F238E27FC236}">
                <a16:creationId xmlns:a16="http://schemas.microsoft.com/office/drawing/2014/main" id="{CA4BC168-F618-AF68-E16B-1E82AD33016F}"/>
              </a:ext>
            </a:extLst>
          </p:cNvPr>
          <p:cNvSpPr>
            <a:spLocks noGrp="1"/>
          </p:cNvSpPr>
          <p:nvPr>
            <p:ph type="title"/>
          </p:nvPr>
        </p:nvSpPr>
        <p:spPr>
          <a:xfrm>
            <a:off x="6094475" y="200722"/>
            <a:ext cx="5443654" cy="1133499"/>
          </a:xfrm>
        </p:spPr>
        <p:txBody>
          <a:bodyPr vert="horz" lIns="91440" tIns="45720" rIns="91440" bIns="45720" rtlCol="0" anchor="ctr">
            <a:normAutofit/>
          </a:bodyPr>
          <a:lstStyle/>
          <a:p>
            <a:pPr algn="ctr"/>
            <a:r>
              <a:rPr lang="en-US" sz="5200" b="1" kern="1200" dirty="0">
                <a:solidFill>
                  <a:schemeClr val="tx2"/>
                </a:solidFill>
                <a:latin typeface="+mj-lt"/>
                <a:ea typeface="+mj-ea"/>
                <a:cs typeface="+mj-cs"/>
              </a:rPr>
              <a:t>Working Together</a:t>
            </a:r>
          </a:p>
        </p:txBody>
      </p:sp>
      <p:sp>
        <p:nvSpPr>
          <p:cNvPr id="6" name="Text Placeholder 3">
            <a:extLst>
              <a:ext uri="{FF2B5EF4-FFF2-40B4-BE49-F238E27FC236}">
                <a16:creationId xmlns:a16="http://schemas.microsoft.com/office/drawing/2014/main" id="{0BD7CA11-3D30-B091-A616-1E612CEAFD3A}"/>
              </a:ext>
            </a:extLst>
          </p:cNvPr>
          <p:cNvSpPr txBox="1">
            <a:spLocks/>
          </p:cNvSpPr>
          <p:nvPr/>
        </p:nvSpPr>
        <p:spPr>
          <a:xfrm>
            <a:off x="6991816" y="4125952"/>
            <a:ext cx="4546313" cy="226369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defTabSz="722376">
              <a:spcBef>
                <a:spcPts val="790"/>
              </a:spcBef>
            </a:pPr>
            <a:r>
              <a:rPr lang="en-US" sz="2000" b="1" kern="1200" dirty="0">
                <a:solidFill>
                  <a:schemeClr val="tx2"/>
                </a:solidFill>
                <a:latin typeface="+mn-lt"/>
                <a:ea typeface="+mn-ea"/>
                <a:cs typeface="+mn-cs"/>
              </a:rPr>
              <a:t>Households are more likely to find changes palatable if it is presented </a:t>
            </a:r>
            <a:r>
              <a:rPr lang="en-US" sz="2000" b="1" dirty="0">
                <a:solidFill>
                  <a:schemeClr val="tx2"/>
                </a:solidFill>
              </a:rPr>
              <a:t>and understood as part of a wider programme.</a:t>
            </a:r>
          </a:p>
          <a:p>
            <a:pPr defTabSz="722376">
              <a:spcBef>
                <a:spcPts val="790"/>
              </a:spcBef>
            </a:pPr>
            <a:r>
              <a:rPr lang="en-US" sz="2000" b="1" dirty="0">
                <a:solidFill>
                  <a:schemeClr val="tx2"/>
                </a:solidFill>
              </a:rPr>
              <a:t>Explore opportunities with schools and community organisations. Are there local ‘reducing landfill champions‘?</a:t>
            </a:r>
          </a:p>
          <a:p>
            <a:pPr defTabSz="722376">
              <a:spcBef>
                <a:spcPts val="790"/>
              </a:spcBef>
            </a:pPr>
            <a:endParaRPr lang="en-US" sz="2000" b="1" kern="1200" dirty="0">
              <a:solidFill>
                <a:schemeClr val="tx2"/>
              </a:solidFill>
              <a:latin typeface="+mn-lt"/>
              <a:ea typeface="+mn-ea"/>
              <a:cs typeface="+mn-cs"/>
            </a:endParaRPr>
          </a:p>
          <a:p>
            <a:endParaRPr lang="en-GB" sz="2000" dirty="0">
              <a:solidFill>
                <a:schemeClr val="tx2"/>
              </a:solidFill>
            </a:endParaRPr>
          </a:p>
        </p:txBody>
      </p:sp>
      <p:sp>
        <p:nvSpPr>
          <p:cNvPr id="7" name="AutoShape 10">
            <a:extLst>
              <a:ext uri="{FF2B5EF4-FFF2-40B4-BE49-F238E27FC236}">
                <a16:creationId xmlns:a16="http://schemas.microsoft.com/office/drawing/2014/main" id="{E7E25E6B-526F-B2EE-3EC4-24A3F823B18F}"/>
              </a:ext>
            </a:extLst>
          </p:cNvPr>
          <p:cNvSpPr>
            <a:spLocks/>
          </p:cNvSpPr>
          <p:nvPr/>
        </p:nvSpPr>
        <p:spPr bwMode="auto">
          <a:xfrm>
            <a:off x="6500568" y="1681507"/>
            <a:ext cx="2052000" cy="1800000"/>
          </a:xfrm>
          <a:custGeom>
            <a:avLst/>
            <a:gdLst>
              <a:gd name="T0" fmla="+- 0 10802 6"/>
              <a:gd name="T1" fmla="*/ T0 w 21593"/>
              <a:gd name="T2" fmla="+- 0 10804 12"/>
              <a:gd name="T3" fmla="*/ 10804 h 21584"/>
              <a:gd name="T4" fmla="+- 0 10802 6"/>
              <a:gd name="T5" fmla="*/ T4 w 21593"/>
              <a:gd name="T6" fmla="+- 0 10804 12"/>
              <a:gd name="T7" fmla="*/ 10804 h 21584"/>
              <a:gd name="T8" fmla="+- 0 10802 6"/>
              <a:gd name="T9" fmla="*/ T8 w 21593"/>
              <a:gd name="T10" fmla="+- 0 10804 12"/>
              <a:gd name="T11" fmla="*/ 10804 h 21584"/>
              <a:gd name="T12" fmla="+- 0 10802 6"/>
              <a:gd name="T13" fmla="*/ T12 w 21593"/>
              <a:gd name="T14" fmla="+- 0 10804 12"/>
              <a:gd name="T15" fmla="*/ 10804 h 21584"/>
            </a:gdLst>
            <a:ahLst/>
            <a:cxnLst>
              <a:cxn ang="0">
                <a:pos x="T1" y="T3"/>
              </a:cxn>
              <a:cxn ang="0">
                <a:pos x="T5" y="T7"/>
              </a:cxn>
              <a:cxn ang="0">
                <a:pos x="T9" y="T11"/>
              </a:cxn>
              <a:cxn ang="0">
                <a:pos x="T13" y="T15"/>
              </a:cxn>
            </a:cxnLst>
            <a:rect l="0" t="0" r="r" b="b"/>
            <a:pathLst>
              <a:path w="21593" h="21584">
                <a:moveTo>
                  <a:pt x="6655" y="1"/>
                </a:moveTo>
                <a:cubicBezTo>
                  <a:pt x="6251" y="-5"/>
                  <a:pt x="5853" y="101"/>
                  <a:pt x="5494" y="306"/>
                </a:cubicBezTo>
                <a:cubicBezTo>
                  <a:pt x="5116" y="522"/>
                  <a:pt x="4794" y="842"/>
                  <a:pt x="4559" y="1236"/>
                </a:cubicBezTo>
                <a:lnTo>
                  <a:pt x="257" y="9428"/>
                </a:lnTo>
                <a:cubicBezTo>
                  <a:pt x="94" y="9832"/>
                  <a:pt x="7" y="10270"/>
                  <a:pt x="1" y="10714"/>
                </a:cubicBezTo>
                <a:cubicBezTo>
                  <a:pt x="-6" y="11192"/>
                  <a:pt x="81" y="11666"/>
                  <a:pt x="257" y="12102"/>
                </a:cubicBezTo>
                <a:lnTo>
                  <a:pt x="4417" y="20185"/>
                </a:lnTo>
                <a:cubicBezTo>
                  <a:pt x="4636" y="20610"/>
                  <a:pt x="4951" y="20962"/>
                  <a:pt x="5332" y="21208"/>
                </a:cubicBezTo>
                <a:cubicBezTo>
                  <a:pt x="5696" y="21443"/>
                  <a:pt x="6108" y="21572"/>
                  <a:pt x="6529" y="21584"/>
                </a:cubicBezTo>
                <a:lnTo>
                  <a:pt x="14739" y="21584"/>
                </a:lnTo>
                <a:cubicBezTo>
                  <a:pt x="15238" y="21588"/>
                  <a:pt x="15729" y="21446"/>
                  <a:pt x="16162" y="21172"/>
                </a:cubicBezTo>
                <a:cubicBezTo>
                  <a:pt x="16545" y="20929"/>
                  <a:pt x="16871" y="20591"/>
                  <a:pt x="17115" y="20183"/>
                </a:cubicBezTo>
                <a:lnTo>
                  <a:pt x="21227" y="12302"/>
                </a:lnTo>
                <a:cubicBezTo>
                  <a:pt x="21468" y="11849"/>
                  <a:pt x="21594" y="11332"/>
                  <a:pt x="21593" y="10806"/>
                </a:cubicBezTo>
                <a:cubicBezTo>
                  <a:pt x="21592" y="10284"/>
                  <a:pt x="21466" y="9771"/>
                  <a:pt x="21227" y="9321"/>
                </a:cubicBezTo>
                <a:lnTo>
                  <a:pt x="17012" y="1260"/>
                </a:lnTo>
                <a:cubicBezTo>
                  <a:pt x="16793" y="867"/>
                  <a:pt x="16484" y="545"/>
                  <a:pt x="16118" y="324"/>
                </a:cubicBezTo>
                <a:cubicBezTo>
                  <a:pt x="15748" y="101"/>
                  <a:pt x="15331" y="-12"/>
                  <a:pt x="14910" y="1"/>
                </a:cubicBezTo>
                <a:lnTo>
                  <a:pt x="6655" y="1"/>
                </a:lnTo>
                <a:close/>
              </a:path>
            </a:pathLst>
          </a:custGeom>
          <a:solidFill>
            <a:srgbClr val="00B0F0"/>
          </a:solidFill>
          <a:ln>
            <a:noFill/>
          </a:ln>
          <a:effectLst/>
        </p:spPr>
        <p:txBody>
          <a:bodyPr lIns="25400" tIns="25400" rIns="25400" bIns="25400" anchor="ctr"/>
          <a:lstStyle/>
          <a:p>
            <a:pPr algn="ctr" defTabSz="722376">
              <a:spcAft>
                <a:spcPts val="600"/>
              </a:spcAft>
            </a:pPr>
            <a:r>
              <a:rPr lang="en-US" altLang="en-US" sz="2400" b="1" dirty="0">
                <a:solidFill>
                  <a:schemeClr val="bg1"/>
                </a:solidFill>
                <a:sym typeface="Helvetica Light" panose="020B0403020202020204" pitchFamily="34" charset="0"/>
              </a:rPr>
              <a:t>Joint </a:t>
            </a:r>
          </a:p>
          <a:p>
            <a:pPr algn="ctr" defTabSz="722376">
              <a:spcAft>
                <a:spcPts val="600"/>
              </a:spcAft>
            </a:pPr>
            <a:r>
              <a:rPr lang="en-US" altLang="en-US" sz="2400" b="1" dirty="0">
                <a:solidFill>
                  <a:schemeClr val="bg1"/>
                </a:solidFill>
                <a:sym typeface="Helvetica Light" panose="020B0403020202020204" pitchFamily="34" charset="0"/>
              </a:rPr>
              <a:t>Solutions</a:t>
            </a:r>
            <a:endParaRPr lang="en-US" altLang="en-US" sz="2400" b="1" dirty="0">
              <a:solidFill>
                <a:schemeClr val="bg1"/>
              </a:solidFill>
              <a:ea typeface="Helvetica Light" panose="020B0403020202020204" pitchFamily="34" charset="0"/>
              <a:cs typeface="Helvetica Light" panose="020B0403020202020204" pitchFamily="34" charset="0"/>
              <a:sym typeface="Helvetica Light" panose="020B0403020202020204" pitchFamily="34" charset="0"/>
            </a:endParaRPr>
          </a:p>
        </p:txBody>
      </p:sp>
      <p:sp>
        <p:nvSpPr>
          <p:cNvPr id="8" name="AutoShape 10">
            <a:extLst>
              <a:ext uri="{FF2B5EF4-FFF2-40B4-BE49-F238E27FC236}">
                <a16:creationId xmlns:a16="http://schemas.microsoft.com/office/drawing/2014/main" id="{94624BC8-948C-60ED-E257-83195D21F6E4}"/>
              </a:ext>
            </a:extLst>
          </p:cNvPr>
          <p:cNvSpPr>
            <a:spLocks/>
          </p:cNvSpPr>
          <p:nvPr/>
        </p:nvSpPr>
        <p:spPr bwMode="auto">
          <a:xfrm>
            <a:off x="9423080" y="1729361"/>
            <a:ext cx="2052000" cy="1800000"/>
          </a:xfrm>
          <a:custGeom>
            <a:avLst/>
            <a:gdLst>
              <a:gd name="T0" fmla="+- 0 10802 6"/>
              <a:gd name="T1" fmla="*/ T0 w 21593"/>
              <a:gd name="T2" fmla="+- 0 10804 12"/>
              <a:gd name="T3" fmla="*/ 10804 h 21584"/>
              <a:gd name="T4" fmla="+- 0 10802 6"/>
              <a:gd name="T5" fmla="*/ T4 w 21593"/>
              <a:gd name="T6" fmla="+- 0 10804 12"/>
              <a:gd name="T7" fmla="*/ 10804 h 21584"/>
              <a:gd name="T8" fmla="+- 0 10802 6"/>
              <a:gd name="T9" fmla="*/ T8 w 21593"/>
              <a:gd name="T10" fmla="+- 0 10804 12"/>
              <a:gd name="T11" fmla="*/ 10804 h 21584"/>
              <a:gd name="T12" fmla="+- 0 10802 6"/>
              <a:gd name="T13" fmla="*/ T12 w 21593"/>
              <a:gd name="T14" fmla="+- 0 10804 12"/>
              <a:gd name="T15" fmla="*/ 10804 h 21584"/>
            </a:gdLst>
            <a:ahLst/>
            <a:cxnLst>
              <a:cxn ang="0">
                <a:pos x="T1" y="T3"/>
              </a:cxn>
              <a:cxn ang="0">
                <a:pos x="T5" y="T7"/>
              </a:cxn>
              <a:cxn ang="0">
                <a:pos x="T9" y="T11"/>
              </a:cxn>
              <a:cxn ang="0">
                <a:pos x="T13" y="T15"/>
              </a:cxn>
            </a:cxnLst>
            <a:rect l="0" t="0" r="r" b="b"/>
            <a:pathLst>
              <a:path w="21593" h="21584">
                <a:moveTo>
                  <a:pt x="6655" y="1"/>
                </a:moveTo>
                <a:cubicBezTo>
                  <a:pt x="6251" y="-5"/>
                  <a:pt x="5853" y="101"/>
                  <a:pt x="5494" y="306"/>
                </a:cubicBezTo>
                <a:cubicBezTo>
                  <a:pt x="5116" y="522"/>
                  <a:pt x="4794" y="842"/>
                  <a:pt x="4559" y="1236"/>
                </a:cubicBezTo>
                <a:lnTo>
                  <a:pt x="257" y="9428"/>
                </a:lnTo>
                <a:cubicBezTo>
                  <a:pt x="94" y="9832"/>
                  <a:pt x="7" y="10270"/>
                  <a:pt x="1" y="10714"/>
                </a:cubicBezTo>
                <a:cubicBezTo>
                  <a:pt x="-6" y="11192"/>
                  <a:pt x="81" y="11666"/>
                  <a:pt x="257" y="12102"/>
                </a:cubicBezTo>
                <a:lnTo>
                  <a:pt x="4417" y="20185"/>
                </a:lnTo>
                <a:cubicBezTo>
                  <a:pt x="4636" y="20610"/>
                  <a:pt x="4951" y="20962"/>
                  <a:pt x="5332" y="21208"/>
                </a:cubicBezTo>
                <a:cubicBezTo>
                  <a:pt x="5696" y="21443"/>
                  <a:pt x="6108" y="21572"/>
                  <a:pt x="6529" y="21584"/>
                </a:cubicBezTo>
                <a:lnTo>
                  <a:pt x="14739" y="21584"/>
                </a:lnTo>
                <a:cubicBezTo>
                  <a:pt x="15238" y="21588"/>
                  <a:pt x="15729" y="21446"/>
                  <a:pt x="16162" y="21172"/>
                </a:cubicBezTo>
                <a:cubicBezTo>
                  <a:pt x="16545" y="20929"/>
                  <a:pt x="16871" y="20591"/>
                  <a:pt x="17115" y="20183"/>
                </a:cubicBezTo>
                <a:lnTo>
                  <a:pt x="21227" y="12302"/>
                </a:lnTo>
                <a:cubicBezTo>
                  <a:pt x="21468" y="11849"/>
                  <a:pt x="21594" y="11332"/>
                  <a:pt x="21593" y="10806"/>
                </a:cubicBezTo>
                <a:cubicBezTo>
                  <a:pt x="21592" y="10284"/>
                  <a:pt x="21466" y="9771"/>
                  <a:pt x="21227" y="9321"/>
                </a:cubicBezTo>
                <a:lnTo>
                  <a:pt x="17012" y="1260"/>
                </a:lnTo>
                <a:cubicBezTo>
                  <a:pt x="16793" y="867"/>
                  <a:pt x="16484" y="545"/>
                  <a:pt x="16118" y="324"/>
                </a:cubicBezTo>
                <a:cubicBezTo>
                  <a:pt x="15748" y="101"/>
                  <a:pt x="15331" y="-12"/>
                  <a:pt x="14910" y="1"/>
                </a:cubicBezTo>
                <a:lnTo>
                  <a:pt x="6655" y="1"/>
                </a:lnTo>
                <a:close/>
              </a:path>
            </a:pathLst>
          </a:custGeom>
          <a:solidFill>
            <a:srgbClr val="00B0F0"/>
          </a:solidFill>
          <a:ln>
            <a:noFill/>
          </a:ln>
          <a:effectLst/>
        </p:spPr>
        <p:txBody>
          <a:bodyPr lIns="25400" tIns="25400" rIns="25400" bIns="25400" anchor="ctr"/>
          <a:lstStyle/>
          <a:p>
            <a:pPr algn="ctr" defTabSz="722376">
              <a:spcAft>
                <a:spcPts val="600"/>
              </a:spcAft>
            </a:pPr>
            <a:r>
              <a:rPr lang="en-US" altLang="en-US" sz="2400" b="1" kern="1200" dirty="0">
                <a:solidFill>
                  <a:schemeClr val="bg1"/>
                </a:solidFill>
                <a:ea typeface="+mn-ea"/>
                <a:cs typeface="+mn-cs"/>
                <a:sym typeface="Helvetica Light" panose="020B0403020202020204" pitchFamily="34" charset="0"/>
              </a:rPr>
              <a:t>Engagement</a:t>
            </a:r>
            <a:endParaRPr lang="en-US" altLang="en-US" sz="2400" b="1" dirty="0">
              <a:solidFill>
                <a:schemeClr val="bg1"/>
              </a:solidFill>
              <a:ea typeface="Helvetica Light" panose="020B0403020202020204" pitchFamily="34" charset="0"/>
              <a:cs typeface="Helvetica Light" panose="020B0403020202020204" pitchFamily="34" charset="0"/>
              <a:sym typeface="Helvetica Light" panose="020B0403020202020204" pitchFamily="34" charset="0"/>
            </a:endParaRPr>
          </a:p>
        </p:txBody>
      </p:sp>
      <p:graphicFrame>
        <p:nvGraphicFramePr>
          <p:cNvPr id="25" name="Text Placeholder 3">
            <a:extLst>
              <a:ext uri="{FF2B5EF4-FFF2-40B4-BE49-F238E27FC236}">
                <a16:creationId xmlns:a16="http://schemas.microsoft.com/office/drawing/2014/main" id="{E9352E91-945C-193F-652C-A6966DEE9D60}"/>
              </a:ext>
            </a:extLst>
          </p:cNvPr>
          <p:cNvGraphicFramePr/>
          <p:nvPr>
            <p:extLst>
              <p:ext uri="{D42A27DB-BD31-4B8C-83A1-F6EECF244321}">
                <p14:modId xmlns:p14="http://schemas.microsoft.com/office/powerpoint/2010/main" val="814495637"/>
              </p:ext>
            </p:extLst>
          </p:nvPr>
        </p:nvGraphicFramePr>
        <p:xfrm>
          <a:off x="484602" y="1681506"/>
          <a:ext cx="5731542" cy="5176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630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0CF7461-3BFD-C142-B843-AFE29E57AC13}"/>
              </a:ext>
            </a:extLst>
          </p:cNvPr>
          <p:cNvSpPr/>
          <p:nvPr/>
        </p:nvSpPr>
        <p:spPr>
          <a:xfrm>
            <a:off x="6096000" y="1616530"/>
            <a:ext cx="6094413" cy="52414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Rectangle 8">
            <a:extLst>
              <a:ext uri="{FF2B5EF4-FFF2-40B4-BE49-F238E27FC236}">
                <a16:creationId xmlns:a16="http://schemas.microsoft.com/office/drawing/2014/main" id="{2CF042F4-650B-5A4E-9BA1-8E14E40DBC88}"/>
              </a:ext>
            </a:extLst>
          </p:cNvPr>
          <p:cNvSpPr/>
          <p:nvPr/>
        </p:nvSpPr>
        <p:spPr>
          <a:xfrm>
            <a:off x="1588" y="0"/>
            <a:ext cx="6094413" cy="52414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CuadroTexto 350">
            <a:extLst>
              <a:ext uri="{FF2B5EF4-FFF2-40B4-BE49-F238E27FC236}">
                <a16:creationId xmlns:a16="http://schemas.microsoft.com/office/drawing/2014/main" id="{56289AC3-5DC7-DD40-A22D-98F4E40623F9}"/>
              </a:ext>
            </a:extLst>
          </p:cNvPr>
          <p:cNvSpPr txBox="1"/>
          <p:nvPr/>
        </p:nvSpPr>
        <p:spPr>
          <a:xfrm>
            <a:off x="858838" y="477405"/>
            <a:ext cx="3379044" cy="707886"/>
          </a:xfrm>
          <a:prstGeom prst="rect">
            <a:avLst/>
          </a:prstGeom>
          <a:noFill/>
        </p:spPr>
        <p:txBody>
          <a:bodyPr wrap="square" rtlCol="0">
            <a:spAutoFit/>
          </a:bodyPr>
          <a:lstStyle/>
          <a:p>
            <a:r>
              <a:rPr lang="en-US" sz="4000" b="1" dirty="0">
                <a:solidFill>
                  <a:schemeClr val="bg1"/>
                </a:solidFill>
                <a:latin typeface="Poppins" pitchFamily="2" charset="77"/>
                <a:ea typeface="Lato Heavy" charset="0"/>
                <a:cs typeface="Poppins" pitchFamily="2" charset="77"/>
              </a:rPr>
              <a:t>ANNEX</a:t>
            </a:r>
          </a:p>
        </p:txBody>
      </p:sp>
      <p:sp>
        <p:nvSpPr>
          <p:cNvPr id="12" name="CuadroTexto 350">
            <a:extLst>
              <a:ext uri="{FF2B5EF4-FFF2-40B4-BE49-F238E27FC236}">
                <a16:creationId xmlns:a16="http://schemas.microsoft.com/office/drawing/2014/main" id="{BA04196B-4B6E-1F43-93FB-830BDAEB818D}"/>
              </a:ext>
            </a:extLst>
          </p:cNvPr>
          <p:cNvSpPr txBox="1"/>
          <p:nvPr/>
        </p:nvSpPr>
        <p:spPr>
          <a:xfrm>
            <a:off x="8110235" y="5384339"/>
            <a:ext cx="3379044" cy="1323439"/>
          </a:xfrm>
          <a:prstGeom prst="rect">
            <a:avLst/>
          </a:prstGeom>
          <a:noFill/>
        </p:spPr>
        <p:txBody>
          <a:bodyPr wrap="square" rtlCol="0">
            <a:spAutoFit/>
          </a:bodyPr>
          <a:lstStyle/>
          <a:p>
            <a:pPr algn="r"/>
            <a:r>
              <a:rPr lang="en-US" sz="4000" b="1" dirty="0">
                <a:solidFill>
                  <a:schemeClr val="bg1"/>
                </a:solidFill>
                <a:latin typeface="Poppins" pitchFamily="2" charset="77"/>
                <a:ea typeface="Lato Heavy" charset="0"/>
                <a:cs typeface="Poppins" pitchFamily="2" charset="77"/>
              </a:rPr>
              <a:t>Summary of Q&amp;As</a:t>
            </a:r>
          </a:p>
        </p:txBody>
      </p:sp>
      <p:pic>
        <p:nvPicPr>
          <p:cNvPr id="14" name="Picture Placeholder 13">
            <a:extLst>
              <a:ext uri="{FF2B5EF4-FFF2-40B4-BE49-F238E27FC236}">
                <a16:creationId xmlns:a16="http://schemas.microsoft.com/office/drawing/2014/main" id="{3F0742E5-AB45-ED4D-A08B-B6C49EDB32BE}"/>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2365" b="32365"/>
          <a:stretch/>
        </p:blipFill>
        <p:spPr/>
      </p:pic>
      <p:pic>
        <p:nvPicPr>
          <p:cNvPr id="7" name="Picture Placeholder 6">
            <a:extLst>
              <a:ext uri="{FF2B5EF4-FFF2-40B4-BE49-F238E27FC236}">
                <a16:creationId xmlns:a16="http://schemas.microsoft.com/office/drawing/2014/main" id="{5131F8A0-2D01-4445-87A7-43B532215FE7}"/>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0674" b="10674"/>
          <a:stretch/>
        </p:blipFill>
        <p:spPr/>
      </p:pic>
    </p:spTree>
    <p:extLst>
      <p:ext uri="{BB962C8B-B14F-4D97-AF65-F5344CB8AC3E}">
        <p14:creationId xmlns:p14="http://schemas.microsoft.com/office/powerpoint/2010/main" val="902599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adroTexto 350">
            <a:extLst>
              <a:ext uri="{FF2B5EF4-FFF2-40B4-BE49-F238E27FC236}">
                <a16:creationId xmlns:a16="http://schemas.microsoft.com/office/drawing/2014/main" id="{EB85846B-B4DD-D346-BE0C-37F878C3F360}"/>
              </a:ext>
            </a:extLst>
          </p:cNvPr>
          <p:cNvSpPr txBox="1"/>
          <p:nvPr/>
        </p:nvSpPr>
        <p:spPr>
          <a:xfrm>
            <a:off x="2824945" y="523451"/>
            <a:ext cx="6542176" cy="707886"/>
          </a:xfrm>
          <a:prstGeom prst="rect">
            <a:avLst/>
          </a:prstGeom>
          <a:noFill/>
        </p:spPr>
        <p:txBody>
          <a:bodyPr wrap="none" rtlCol="0">
            <a:spAutoFit/>
          </a:bodyPr>
          <a:lstStyle/>
          <a:p>
            <a:pPr algn="ctr"/>
            <a:r>
              <a:rPr lang="en-US" sz="4000" b="1" dirty="0">
                <a:solidFill>
                  <a:schemeClr val="tx2"/>
                </a:solidFill>
                <a:latin typeface="Poppins" pitchFamily="2" charset="77"/>
                <a:ea typeface="Lato Heavy" charset="0"/>
                <a:cs typeface="Poppins" pitchFamily="2" charset="77"/>
              </a:rPr>
              <a:t>Summary of responses :</a:t>
            </a:r>
          </a:p>
        </p:txBody>
      </p:sp>
      <p:sp>
        <p:nvSpPr>
          <p:cNvPr id="45" name="CuadroTexto 351">
            <a:extLst>
              <a:ext uri="{FF2B5EF4-FFF2-40B4-BE49-F238E27FC236}">
                <a16:creationId xmlns:a16="http://schemas.microsoft.com/office/drawing/2014/main" id="{14CCF53B-4E8A-804A-9EAC-C1FF6A3EC7E9}"/>
              </a:ext>
            </a:extLst>
          </p:cNvPr>
          <p:cNvSpPr txBox="1"/>
          <p:nvPr/>
        </p:nvSpPr>
        <p:spPr>
          <a:xfrm>
            <a:off x="211873" y="1271239"/>
            <a:ext cx="11853747" cy="1264642"/>
          </a:xfrm>
          <a:prstGeom prst="rect">
            <a:avLst/>
          </a:prstGeom>
          <a:noFill/>
        </p:spPr>
        <p:txBody>
          <a:bodyPr wrap="square" rtlCol="0">
            <a:spAutoFit/>
          </a:bodyPr>
          <a:lstStyle/>
          <a:p>
            <a:pPr algn="ctr">
              <a:lnSpc>
                <a:spcPct val="107000"/>
              </a:lnSpc>
              <a:spcAft>
                <a:spcPts val="800"/>
              </a:spcAft>
            </a:pPr>
            <a:r>
              <a:rPr lang="en-GB" b="1" dirty="0">
                <a:solidFill>
                  <a:srgbClr val="404040"/>
                </a:solidFill>
                <a:effectLst/>
                <a:latin typeface="Calibri" panose="020F0502020204030204" pitchFamily="34" charset="0"/>
                <a:ea typeface="Times New Roman" panose="02020603050405020304" pitchFamily="18" charset="0"/>
                <a:cs typeface="Arial" panose="020B0604020202020204" pitchFamily="34" charset="0"/>
              </a:rPr>
              <a:t>Participants were asked: </a:t>
            </a:r>
            <a:r>
              <a:rPr lang="en-GB" b="1" dirty="0">
                <a:solidFill>
                  <a:srgbClr val="00B0F0"/>
                </a:solidFill>
                <a:effectLst/>
                <a:latin typeface="Calibri" panose="020F0502020204030204" pitchFamily="34" charset="0"/>
                <a:ea typeface="Times New Roman" panose="02020603050405020304" pitchFamily="18" charset="0"/>
                <a:cs typeface="Arial" panose="020B0604020202020204" pitchFamily="34" charset="0"/>
              </a:rPr>
              <a:t>Waste could get collected by using more bins to separate out different recyclable items, such as paper and card or glass and metal. This could generate higher value recycling but would require extra effort by householders and potentially take up more space (more, but smaller bins)? </a:t>
            </a:r>
            <a:r>
              <a:rPr lang="en-GB" b="1" dirty="0">
                <a:solidFill>
                  <a:srgbClr val="404040"/>
                </a:solidFill>
                <a:effectLst/>
                <a:latin typeface="Calibri" panose="020F0502020204030204" pitchFamily="34" charset="0"/>
                <a:ea typeface="Times New Roman" panose="02020603050405020304" pitchFamily="18" charset="0"/>
                <a:cs typeface="Arial" panose="020B0604020202020204" pitchFamily="34" charset="0"/>
              </a:rPr>
              <a:t>The overwhelming majority were not keen on this. Only a couple of participants were not sure, and this was largely due to concerns over compliance  </a:t>
            </a:r>
            <a:endParaRPr lang="en-GB" dirty="0">
              <a:solidFill>
                <a:srgbClr val="404040"/>
              </a:solidFill>
              <a:effectLst/>
              <a:latin typeface="Calibri" panose="020F0502020204030204" pitchFamily="34" charset="0"/>
              <a:ea typeface="Times New Roman" panose="02020603050405020304" pitchFamily="18" charset="0"/>
              <a:cs typeface="Arial" panose="020B0604020202020204" pitchFamily="34" charset="0"/>
            </a:endParaRPr>
          </a:p>
        </p:txBody>
      </p:sp>
      <p:sp>
        <p:nvSpPr>
          <p:cNvPr id="54" name="Trapezoid 53">
            <a:extLst>
              <a:ext uri="{FF2B5EF4-FFF2-40B4-BE49-F238E27FC236}">
                <a16:creationId xmlns:a16="http://schemas.microsoft.com/office/drawing/2014/main" id="{39FCC3B8-2F4A-D942-845B-AF748B879D0C}"/>
              </a:ext>
            </a:extLst>
          </p:cNvPr>
          <p:cNvSpPr/>
          <p:nvPr/>
        </p:nvSpPr>
        <p:spPr>
          <a:xfrm rot="16200000">
            <a:off x="2001503" y="2654642"/>
            <a:ext cx="3548681" cy="3461592"/>
          </a:xfrm>
          <a:prstGeom prst="trapezoid">
            <a:avLst/>
          </a:prstGeom>
          <a:gradFill>
            <a:gsLst>
              <a:gs pos="100000">
                <a:srgbClr val="FFFFFF"/>
              </a:gs>
              <a:gs pos="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5" name="Oval 54">
            <a:extLst>
              <a:ext uri="{FF2B5EF4-FFF2-40B4-BE49-F238E27FC236}">
                <a16:creationId xmlns:a16="http://schemas.microsoft.com/office/drawing/2014/main" id="{01365293-2FEC-DD41-8AA7-CC8718087520}"/>
              </a:ext>
            </a:extLst>
          </p:cNvPr>
          <p:cNvSpPr/>
          <p:nvPr/>
        </p:nvSpPr>
        <p:spPr>
          <a:xfrm>
            <a:off x="616573" y="3414168"/>
            <a:ext cx="1920240" cy="19202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CuadroTexto 395">
            <a:extLst>
              <a:ext uri="{FF2B5EF4-FFF2-40B4-BE49-F238E27FC236}">
                <a16:creationId xmlns:a16="http://schemas.microsoft.com/office/drawing/2014/main" id="{540A8316-83D0-CA43-A614-C6898D9049BF}"/>
              </a:ext>
            </a:extLst>
          </p:cNvPr>
          <p:cNvSpPr txBox="1"/>
          <p:nvPr/>
        </p:nvSpPr>
        <p:spPr>
          <a:xfrm flipH="1">
            <a:off x="3553707" y="2832249"/>
            <a:ext cx="1389223" cy="830997"/>
          </a:xfrm>
          <a:prstGeom prst="rect">
            <a:avLst/>
          </a:prstGeom>
          <a:noFill/>
        </p:spPr>
        <p:txBody>
          <a:bodyPr wrap="square" rtlCol="0">
            <a:spAutoFit/>
          </a:bodyPr>
          <a:lstStyle/>
          <a:p>
            <a:r>
              <a:rPr lang="en-US" sz="2400" b="1" dirty="0">
                <a:solidFill>
                  <a:schemeClr val="tx2"/>
                </a:solidFill>
                <a:latin typeface="Poppins SemiBold" pitchFamily="2" charset="77"/>
                <a:ea typeface="Roboto Medium" panose="02000000000000000000" pitchFamily="2" charset="0"/>
                <a:cs typeface="Poppins SemiBold" pitchFamily="2" charset="77"/>
              </a:rPr>
              <a:t>Not Keen</a:t>
            </a:r>
          </a:p>
        </p:txBody>
      </p:sp>
      <p:sp>
        <p:nvSpPr>
          <p:cNvPr id="53" name="Rectangle 56">
            <a:extLst>
              <a:ext uri="{FF2B5EF4-FFF2-40B4-BE49-F238E27FC236}">
                <a16:creationId xmlns:a16="http://schemas.microsoft.com/office/drawing/2014/main" id="{A6A18676-397F-AF4C-A132-9DDEA6DDAC23}"/>
              </a:ext>
            </a:extLst>
          </p:cNvPr>
          <p:cNvSpPr/>
          <p:nvPr/>
        </p:nvSpPr>
        <p:spPr>
          <a:xfrm flipH="1">
            <a:off x="3515569" y="5100917"/>
            <a:ext cx="4412947" cy="1477328"/>
          </a:xfrm>
          <a:prstGeom prst="rect">
            <a:avLst/>
          </a:prstGeom>
        </p:spPr>
        <p:txBody>
          <a:bodyPr wrap="square">
            <a:spAutoFit/>
          </a:bodyPr>
          <a:lstStyle/>
          <a:p>
            <a:r>
              <a:rPr lang="en-GB" sz="1800" b="1"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“I think we don't want recycling centres in our kitchens or in our homes, so like others have said, we've not got space like kitchens are already full busy places to have another couple of bins to get things sorted”</a:t>
            </a:r>
            <a:endParaRPr lang="en-US" sz="1400" b="1" i="1" dirty="0">
              <a:solidFill>
                <a:schemeClr val="tx2"/>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56" name="CuadroTexto 395">
            <a:extLst>
              <a:ext uri="{FF2B5EF4-FFF2-40B4-BE49-F238E27FC236}">
                <a16:creationId xmlns:a16="http://schemas.microsoft.com/office/drawing/2014/main" id="{D4ED0F6B-3498-A64E-B31C-42CF6A3E43A1}"/>
              </a:ext>
            </a:extLst>
          </p:cNvPr>
          <p:cNvSpPr txBox="1"/>
          <p:nvPr/>
        </p:nvSpPr>
        <p:spPr>
          <a:xfrm flipH="1">
            <a:off x="638877" y="3865674"/>
            <a:ext cx="1920240" cy="1107996"/>
          </a:xfrm>
          <a:prstGeom prst="rect">
            <a:avLst/>
          </a:prstGeom>
          <a:noFill/>
        </p:spPr>
        <p:txBody>
          <a:bodyPr wrap="square" rtlCol="0">
            <a:spAutoFit/>
          </a:bodyPr>
          <a:lstStyle/>
          <a:p>
            <a:pPr algn="ctr"/>
            <a:r>
              <a:rPr lang="en-US" sz="2200" b="1" dirty="0">
                <a:solidFill>
                  <a:schemeClr val="bg1"/>
                </a:solidFill>
                <a:latin typeface="Poppins SemiBold" pitchFamily="2" charset="77"/>
                <a:ea typeface="Roboto Medium" panose="02000000000000000000" pitchFamily="2" charset="0"/>
                <a:cs typeface="Poppins SemiBold" pitchFamily="2" charset="77"/>
              </a:rPr>
              <a:t>How do you feel about this?</a:t>
            </a:r>
          </a:p>
        </p:txBody>
      </p:sp>
      <p:sp>
        <p:nvSpPr>
          <p:cNvPr id="3" name="TextBox 2">
            <a:extLst>
              <a:ext uri="{FF2B5EF4-FFF2-40B4-BE49-F238E27FC236}">
                <a16:creationId xmlns:a16="http://schemas.microsoft.com/office/drawing/2014/main" id="{E0FC53E9-69B0-F178-62F2-74DDF1CC19BC}"/>
              </a:ext>
            </a:extLst>
          </p:cNvPr>
          <p:cNvSpPr txBox="1"/>
          <p:nvPr/>
        </p:nvSpPr>
        <p:spPr>
          <a:xfrm>
            <a:off x="3548877" y="3786948"/>
            <a:ext cx="4368490" cy="1200329"/>
          </a:xfrm>
          <a:prstGeom prst="rect">
            <a:avLst/>
          </a:prstGeom>
          <a:noFill/>
        </p:spPr>
        <p:txBody>
          <a:bodyPr wrap="square">
            <a:spAutoFit/>
          </a:bodyPr>
          <a:lstStyle/>
          <a:p>
            <a:r>
              <a:rPr lang="en-GB" sz="1800" b="1"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“And if we then sort of try and separate out again on another level, </a:t>
            </a:r>
            <a:r>
              <a:rPr lang="en-GB" b="1" i="1"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people will get </a:t>
            </a:r>
            <a:r>
              <a:rPr lang="en-GB" sz="1800" b="1"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easily confused. It’s all just </a:t>
            </a:r>
            <a:r>
              <a:rPr lang="en-GB" sz="1800" b="1" i="1" dirty="0" err="1">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gonna</a:t>
            </a:r>
            <a:r>
              <a:rPr lang="en-GB" sz="1800" b="1"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go in the black bin” </a:t>
            </a:r>
            <a:endParaRPr lang="en-GB" b="1" i="1" dirty="0">
              <a:solidFill>
                <a:schemeClr val="tx2"/>
              </a:solidFill>
            </a:endParaRPr>
          </a:p>
        </p:txBody>
      </p:sp>
      <p:sp>
        <p:nvSpPr>
          <p:cNvPr id="4" name="CuadroTexto 395">
            <a:extLst>
              <a:ext uri="{FF2B5EF4-FFF2-40B4-BE49-F238E27FC236}">
                <a16:creationId xmlns:a16="http://schemas.microsoft.com/office/drawing/2014/main" id="{0934412A-C5ED-5654-3DAF-1A9605151C4F}"/>
              </a:ext>
            </a:extLst>
          </p:cNvPr>
          <p:cNvSpPr txBox="1"/>
          <p:nvPr/>
        </p:nvSpPr>
        <p:spPr>
          <a:xfrm flipH="1">
            <a:off x="8813365" y="2973497"/>
            <a:ext cx="1389223" cy="830997"/>
          </a:xfrm>
          <a:prstGeom prst="rect">
            <a:avLst/>
          </a:prstGeom>
          <a:noFill/>
        </p:spPr>
        <p:txBody>
          <a:bodyPr wrap="square" rtlCol="0">
            <a:spAutoFit/>
          </a:bodyPr>
          <a:lstStyle/>
          <a:p>
            <a:r>
              <a:rPr lang="en-US" sz="2400" b="1" dirty="0">
                <a:solidFill>
                  <a:schemeClr val="tx2"/>
                </a:solidFill>
                <a:latin typeface="Poppins SemiBold" pitchFamily="2" charset="77"/>
                <a:ea typeface="Roboto Medium" panose="02000000000000000000" pitchFamily="2" charset="0"/>
                <a:cs typeface="Poppins SemiBold" pitchFamily="2" charset="77"/>
              </a:rPr>
              <a:t>Not Sure</a:t>
            </a:r>
          </a:p>
        </p:txBody>
      </p:sp>
      <p:sp>
        <p:nvSpPr>
          <p:cNvPr id="5" name="TextBox 4">
            <a:extLst>
              <a:ext uri="{FF2B5EF4-FFF2-40B4-BE49-F238E27FC236}">
                <a16:creationId xmlns:a16="http://schemas.microsoft.com/office/drawing/2014/main" id="{FB3674F3-D9AF-95A9-D94A-37E58C00DDAB}"/>
              </a:ext>
            </a:extLst>
          </p:cNvPr>
          <p:cNvSpPr txBox="1"/>
          <p:nvPr/>
        </p:nvSpPr>
        <p:spPr>
          <a:xfrm>
            <a:off x="8802029" y="4240432"/>
            <a:ext cx="3144644" cy="923330"/>
          </a:xfrm>
          <a:prstGeom prst="rect">
            <a:avLst/>
          </a:prstGeom>
          <a:noFill/>
        </p:spPr>
        <p:txBody>
          <a:bodyPr wrap="square">
            <a:spAutoFit/>
          </a:bodyPr>
          <a:lstStyle/>
          <a:p>
            <a:r>
              <a:rPr lang="en-GB" sz="1800" b="1"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“I would do this, but these things only work if everyone does it” </a:t>
            </a:r>
            <a:endParaRPr lang="en-GB" b="1" i="1" dirty="0">
              <a:solidFill>
                <a:schemeClr val="tx2"/>
              </a:solidFill>
            </a:endParaRPr>
          </a:p>
        </p:txBody>
      </p:sp>
      <p:cxnSp>
        <p:nvCxnSpPr>
          <p:cNvPr id="7" name="Straight Connector 6">
            <a:extLst>
              <a:ext uri="{FF2B5EF4-FFF2-40B4-BE49-F238E27FC236}">
                <a16:creationId xmlns:a16="http://schemas.microsoft.com/office/drawing/2014/main" id="{E98A10EF-0DE0-CA4A-BA3B-CE545548401C}"/>
              </a:ext>
            </a:extLst>
          </p:cNvPr>
          <p:cNvCxnSpPr/>
          <p:nvPr/>
        </p:nvCxnSpPr>
        <p:spPr>
          <a:xfrm>
            <a:off x="8430322" y="4047893"/>
            <a:ext cx="0" cy="211873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6201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adroTexto 350">
            <a:extLst>
              <a:ext uri="{FF2B5EF4-FFF2-40B4-BE49-F238E27FC236}">
                <a16:creationId xmlns:a16="http://schemas.microsoft.com/office/drawing/2014/main" id="{EB85846B-B4DD-D346-BE0C-37F878C3F360}"/>
              </a:ext>
            </a:extLst>
          </p:cNvPr>
          <p:cNvSpPr txBox="1"/>
          <p:nvPr/>
        </p:nvSpPr>
        <p:spPr>
          <a:xfrm>
            <a:off x="2824937" y="523451"/>
            <a:ext cx="6542176" cy="707886"/>
          </a:xfrm>
          <a:prstGeom prst="rect">
            <a:avLst/>
          </a:prstGeom>
          <a:noFill/>
        </p:spPr>
        <p:txBody>
          <a:bodyPr wrap="none" rtlCol="0">
            <a:spAutoFit/>
          </a:bodyPr>
          <a:lstStyle/>
          <a:p>
            <a:pPr algn="ctr"/>
            <a:r>
              <a:rPr lang="en-US" sz="4000" b="1" dirty="0">
                <a:solidFill>
                  <a:schemeClr val="tx2"/>
                </a:solidFill>
                <a:latin typeface="Poppins" pitchFamily="2" charset="77"/>
                <a:ea typeface="Lato Heavy" charset="0"/>
                <a:cs typeface="Poppins" pitchFamily="2" charset="77"/>
              </a:rPr>
              <a:t>Summary of responses :</a:t>
            </a:r>
          </a:p>
        </p:txBody>
      </p:sp>
      <p:sp>
        <p:nvSpPr>
          <p:cNvPr id="45" name="CuadroTexto 351">
            <a:extLst>
              <a:ext uri="{FF2B5EF4-FFF2-40B4-BE49-F238E27FC236}">
                <a16:creationId xmlns:a16="http://schemas.microsoft.com/office/drawing/2014/main" id="{14CCF53B-4E8A-804A-9EAC-C1FF6A3EC7E9}"/>
              </a:ext>
            </a:extLst>
          </p:cNvPr>
          <p:cNvSpPr txBox="1"/>
          <p:nvPr/>
        </p:nvSpPr>
        <p:spPr>
          <a:xfrm>
            <a:off x="195309" y="1271239"/>
            <a:ext cx="11780668" cy="1394997"/>
          </a:xfrm>
          <a:prstGeom prst="rect">
            <a:avLst/>
          </a:prstGeom>
          <a:noFill/>
        </p:spPr>
        <p:txBody>
          <a:bodyPr wrap="square" rtlCol="0">
            <a:spAutoFit/>
          </a:bodyPr>
          <a:lstStyle/>
          <a:p>
            <a:pPr algn="ctr">
              <a:lnSpc>
                <a:spcPct val="107000"/>
              </a:lnSpc>
              <a:spcAft>
                <a:spcPts val="800"/>
              </a:spcAft>
            </a:pPr>
            <a:r>
              <a:rPr lang="en-GB" sz="2000" b="1" dirty="0">
                <a:solidFill>
                  <a:srgbClr val="404040"/>
                </a:solidFill>
                <a:effectLst/>
                <a:latin typeface="Calibri" panose="020F0502020204030204" pitchFamily="34" charset="0"/>
                <a:ea typeface="Times New Roman" panose="02020603050405020304" pitchFamily="18" charset="0"/>
                <a:cs typeface="Arial" panose="020B0604020202020204" pitchFamily="34" charset="0"/>
              </a:rPr>
              <a:t>Participants were asked: </a:t>
            </a:r>
            <a:r>
              <a:rPr lang="en-GB" sz="2000" b="1" dirty="0">
                <a:solidFill>
                  <a:srgbClr val="00B0F0"/>
                </a:solidFill>
                <a:effectLst/>
                <a:latin typeface="Calibri" panose="020F0502020204030204" pitchFamily="34" charset="0"/>
                <a:ea typeface="Times New Roman" panose="02020603050405020304" pitchFamily="18" charset="0"/>
                <a:cs typeface="Arial" panose="020B0604020202020204" pitchFamily="34" charset="0"/>
              </a:rPr>
              <a:t>Waste collection vehicles can be expensive, polluting and disruptive to other road users. If alternatives, such as bigger bin capacity was offered to larger households, would this make a less frequent bin collection of your bins more manageable? </a:t>
            </a:r>
            <a:r>
              <a:rPr lang="en-GB" sz="2000" b="1" dirty="0">
                <a:solidFill>
                  <a:schemeClr val="tx2"/>
                </a:solidFill>
                <a:latin typeface="Calibri" panose="020F0502020204030204" pitchFamily="34" charset="0"/>
                <a:ea typeface="Times New Roman" panose="02020603050405020304" pitchFamily="18" charset="0"/>
                <a:cs typeface="Arial" panose="020B0604020202020204" pitchFamily="34" charset="0"/>
              </a:rPr>
              <a:t>All respondents answered no for reasons summarised in the quotes below</a:t>
            </a:r>
            <a:endParaRPr lang="en-GB" sz="2000" dirty="0">
              <a:solidFill>
                <a:srgbClr val="00B0F0"/>
              </a:solidFill>
              <a:effectLst/>
              <a:latin typeface="Calibri" panose="020F0502020204030204" pitchFamily="34" charset="0"/>
              <a:ea typeface="Times New Roman" panose="02020603050405020304" pitchFamily="18" charset="0"/>
              <a:cs typeface="Arial" panose="020B0604020202020204" pitchFamily="34" charset="0"/>
            </a:endParaRPr>
          </a:p>
        </p:txBody>
      </p:sp>
      <p:sp>
        <p:nvSpPr>
          <p:cNvPr id="54" name="Trapezoid 53">
            <a:extLst>
              <a:ext uri="{FF2B5EF4-FFF2-40B4-BE49-F238E27FC236}">
                <a16:creationId xmlns:a16="http://schemas.microsoft.com/office/drawing/2014/main" id="{39FCC3B8-2F4A-D942-845B-AF748B879D0C}"/>
              </a:ext>
            </a:extLst>
          </p:cNvPr>
          <p:cNvSpPr/>
          <p:nvPr/>
        </p:nvSpPr>
        <p:spPr>
          <a:xfrm rot="16200000">
            <a:off x="1689268" y="2933423"/>
            <a:ext cx="3548681" cy="3461592"/>
          </a:xfrm>
          <a:prstGeom prst="trapezoid">
            <a:avLst/>
          </a:prstGeom>
          <a:gradFill>
            <a:gsLst>
              <a:gs pos="100000">
                <a:srgbClr val="FFFFFF"/>
              </a:gs>
              <a:gs pos="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5" name="Oval 54">
            <a:extLst>
              <a:ext uri="{FF2B5EF4-FFF2-40B4-BE49-F238E27FC236}">
                <a16:creationId xmlns:a16="http://schemas.microsoft.com/office/drawing/2014/main" id="{01365293-2FEC-DD41-8AA7-CC8718087520}"/>
              </a:ext>
            </a:extLst>
          </p:cNvPr>
          <p:cNvSpPr/>
          <p:nvPr/>
        </p:nvSpPr>
        <p:spPr>
          <a:xfrm>
            <a:off x="270886" y="3648343"/>
            <a:ext cx="1920240" cy="19202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CuadroTexto 395">
            <a:extLst>
              <a:ext uri="{FF2B5EF4-FFF2-40B4-BE49-F238E27FC236}">
                <a16:creationId xmlns:a16="http://schemas.microsoft.com/office/drawing/2014/main" id="{540A8316-83D0-CA43-A614-C6898D9049BF}"/>
              </a:ext>
            </a:extLst>
          </p:cNvPr>
          <p:cNvSpPr txBox="1"/>
          <p:nvPr/>
        </p:nvSpPr>
        <p:spPr>
          <a:xfrm flipH="1">
            <a:off x="6352663" y="3055272"/>
            <a:ext cx="1389223" cy="461665"/>
          </a:xfrm>
          <a:prstGeom prst="rect">
            <a:avLst/>
          </a:prstGeom>
          <a:noFill/>
        </p:spPr>
        <p:txBody>
          <a:bodyPr wrap="square" rtlCol="0">
            <a:spAutoFit/>
          </a:bodyPr>
          <a:lstStyle/>
          <a:p>
            <a:r>
              <a:rPr lang="en-US" sz="2400" b="1" dirty="0">
                <a:solidFill>
                  <a:schemeClr val="tx2"/>
                </a:solidFill>
                <a:latin typeface="Poppins SemiBold" pitchFamily="2" charset="77"/>
                <a:ea typeface="Roboto Medium" panose="02000000000000000000" pitchFamily="2" charset="0"/>
                <a:cs typeface="Poppins SemiBold" pitchFamily="2" charset="77"/>
              </a:rPr>
              <a:t>No</a:t>
            </a:r>
          </a:p>
        </p:txBody>
      </p:sp>
      <p:sp>
        <p:nvSpPr>
          <p:cNvPr id="56" name="CuadroTexto 395">
            <a:extLst>
              <a:ext uri="{FF2B5EF4-FFF2-40B4-BE49-F238E27FC236}">
                <a16:creationId xmlns:a16="http://schemas.microsoft.com/office/drawing/2014/main" id="{D4ED0F6B-3498-A64E-B31C-42CF6A3E43A1}"/>
              </a:ext>
            </a:extLst>
          </p:cNvPr>
          <p:cNvSpPr txBox="1"/>
          <p:nvPr/>
        </p:nvSpPr>
        <p:spPr>
          <a:xfrm flipH="1">
            <a:off x="282038" y="4111000"/>
            <a:ext cx="1920240" cy="1107996"/>
          </a:xfrm>
          <a:prstGeom prst="rect">
            <a:avLst/>
          </a:prstGeom>
          <a:noFill/>
        </p:spPr>
        <p:txBody>
          <a:bodyPr wrap="square" rtlCol="0">
            <a:spAutoFit/>
          </a:bodyPr>
          <a:lstStyle/>
          <a:p>
            <a:pPr algn="ctr"/>
            <a:r>
              <a:rPr lang="en-US" sz="2200" b="1" dirty="0">
                <a:solidFill>
                  <a:schemeClr val="bg1"/>
                </a:solidFill>
                <a:latin typeface="Poppins SemiBold" pitchFamily="2" charset="77"/>
                <a:ea typeface="Roboto Medium" panose="02000000000000000000" pitchFamily="2" charset="0"/>
                <a:cs typeface="Poppins SemiBold" pitchFamily="2" charset="77"/>
              </a:rPr>
              <a:t>How do you feel about this?</a:t>
            </a:r>
          </a:p>
        </p:txBody>
      </p:sp>
      <p:sp>
        <p:nvSpPr>
          <p:cNvPr id="2" name="TextBox 1">
            <a:extLst>
              <a:ext uri="{FF2B5EF4-FFF2-40B4-BE49-F238E27FC236}">
                <a16:creationId xmlns:a16="http://schemas.microsoft.com/office/drawing/2014/main" id="{68C2DA80-7052-D3EF-F1BE-B5EE3E4A0452}"/>
              </a:ext>
            </a:extLst>
          </p:cNvPr>
          <p:cNvSpPr txBox="1"/>
          <p:nvPr/>
        </p:nvSpPr>
        <p:spPr>
          <a:xfrm>
            <a:off x="3013619" y="3764645"/>
            <a:ext cx="3710567" cy="923330"/>
          </a:xfrm>
          <a:prstGeom prst="rect">
            <a:avLst/>
          </a:prstGeom>
          <a:noFill/>
        </p:spPr>
        <p:txBody>
          <a:bodyPr wrap="square">
            <a:spAutoFit/>
          </a:bodyPr>
          <a:lstStyle/>
          <a:p>
            <a:r>
              <a:rPr lang="en-GB" sz="1800" b="1"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a:t>
            </a:r>
            <a:r>
              <a:rPr lang="en-GB" sz="1800" b="1" i="1" kern="100" dirty="0">
                <a:solidFill>
                  <a:schemeClr val="tx2"/>
                </a:solidFill>
                <a:effectLst/>
                <a:latin typeface="Calibri" panose="020F0502020204030204" pitchFamily="34" charset="0"/>
                <a:ea typeface="Calibri" panose="020F0502020204030204" pitchFamily="34" charset="0"/>
                <a:cs typeface="Arial" panose="020B0604020202020204" pitchFamily="34" charset="0"/>
              </a:rPr>
              <a:t>Every two weeks is tolerable, but only just. Especially when you've got children. It's just on the precipice.</a:t>
            </a:r>
            <a:r>
              <a:rPr lang="en-GB" sz="1800" b="1"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b="1" i="1" dirty="0">
              <a:solidFill>
                <a:schemeClr val="tx2"/>
              </a:solidFill>
            </a:endParaRPr>
          </a:p>
        </p:txBody>
      </p:sp>
      <p:sp>
        <p:nvSpPr>
          <p:cNvPr id="3" name="TextBox 2">
            <a:extLst>
              <a:ext uri="{FF2B5EF4-FFF2-40B4-BE49-F238E27FC236}">
                <a16:creationId xmlns:a16="http://schemas.microsoft.com/office/drawing/2014/main" id="{5DED5FCA-0D11-D450-F66D-5D37CC0F2D1D}"/>
              </a:ext>
            </a:extLst>
          </p:cNvPr>
          <p:cNvSpPr txBox="1"/>
          <p:nvPr/>
        </p:nvSpPr>
        <p:spPr>
          <a:xfrm>
            <a:off x="3021054" y="5110226"/>
            <a:ext cx="3625075" cy="646331"/>
          </a:xfrm>
          <a:prstGeom prst="rect">
            <a:avLst/>
          </a:prstGeom>
          <a:noFill/>
        </p:spPr>
        <p:txBody>
          <a:bodyPr wrap="square">
            <a:spAutoFit/>
          </a:bodyPr>
          <a:lstStyle/>
          <a:p>
            <a:r>
              <a:rPr lang="en-GB" sz="1800" b="1"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a:t>
            </a:r>
            <a:r>
              <a:rPr lang="en-GB" sz="1800" b="1" i="1" dirty="0">
                <a:solidFill>
                  <a:schemeClr val="tx2"/>
                </a:solidFill>
                <a:effectLst/>
                <a:latin typeface="Calibri" panose="020F0502020204030204" pitchFamily="34" charset="0"/>
                <a:ea typeface="Times New Roman" panose="02020603050405020304" pitchFamily="18" charset="0"/>
              </a:rPr>
              <a:t>I'm not sure you could physically stretch it any longer than 2 weeks</a:t>
            </a:r>
            <a:r>
              <a:rPr lang="en-GB" sz="1800" b="1" i="1" kern="100" dirty="0">
                <a:solidFill>
                  <a:schemeClr val="tx2"/>
                </a:solidFill>
                <a:effectLst/>
                <a:latin typeface="Calibri" panose="020F0502020204030204" pitchFamily="34" charset="0"/>
                <a:ea typeface="Calibri" panose="020F0502020204030204" pitchFamily="34" charset="0"/>
                <a:cs typeface="Arial" panose="020B0604020202020204" pitchFamily="34" charset="0"/>
              </a:rPr>
              <a:t>.</a:t>
            </a:r>
            <a:r>
              <a:rPr lang="en-GB" sz="1800" b="1"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b="1" i="1" dirty="0">
              <a:solidFill>
                <a:schemeClr val="tx2"/>
              </a:solidFill>
            </a:endParaRPr>
          </a:p>
        </p:txBody>
      </p:sp>
      <p:sp>
        <p:nvSpPr>
          <p:cNvPr id="4" name="TextBox 3">
            <a:extLst>
              <a:ext uri="{FF2B5EF4-FFF2-40B4-BE49-F238E27FC236}">
                <a16:creationId xmlns:a16="http://schemas.microsoft.com/office/drawing/2014/main" id="{311CAEFB-D7D9-2428-608D-B52CEEA2BC8D}"/>
              </a:ext>
            </a:extLst>
          </p:cNvPr>
          <p:cNvSpPr txBox="1"/>
          <p:nvPr/>
        </p:nvSpPr>
        <p:spPr>
          <a:xfrm>
            <a:off x="7321706" y="3779514"/>
            <a:ext cx="4342470" cy="646331"/>
          </a:xfrm>
          <a:prstGeom prst="rect">
            <a:avLst/>
          </a:prstGeom>
          <a:noFill/>
        </p:spPr>
        <p:txBody>
          <a:bodyPr wrap="square">
            <a:spAutoFit/>
          </a:bodyPr>
          <a:lstStyle/>
          <a:p>
            <a:r>
              <a:rPr lang="en-GB" sz="1800" b="1"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a:t>
            </a:r>
            <a:r>
              <a:rPr lang="en-GB" sz="1800" b="1" i="1" dirty="0">
                <a:solidFill>
                  <a:schemeClr val="tx2"/>
                </a:solidFill>
                <a:effectLst/>
                <a:latin typeface="Calibri" panose="020F0502020204030204" pitchFamily="34" charset="0"/>
                <a:ea typeface="Times New Roman" panose="02020603050405020304" pitchFamily="18" charset="0"/>
              </a:rPr>
              <a:t>can you imagine the smell if it was sitting there for 3 weeks</a:t>
            </a:r>
            <a:r>
              <a:rPr lang="en-GB" sz="1800" b="1" i="1" kern="100" dirty="0">
                <a:solidFill>
                  <a:schemeClr val="tx2"/>
                </a:solidFill>
                <a:effectLst/>
                <a:latin typeface="Calibri" panose="020F0502020204030204" pitchFamily="34" charset="0"/>
                <a:ea typeface="Calibri" panose="020F0502020204030204" pitchFamily="34" charset="0"/>
                <a:cs typeface="Arial" panose="020B0604020202020204" pitchFamily="34" charset="0"/>
              </a:rPr>
              <a:t>.</a:t>
            </a:r>
            <a:r>
              <a:rPr lang="en-GB" sz="1800" b="1"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b="1" i="1" dirty="0">
              <a:solidFill>
                <a:schemeClr val="tx2"/>
              </a:solidFill>
            </a:endParaRPr>
          </a:p>
        </p:txBody>
      </p:sp>
      <p:sp>
        <p:nvSpPr>
          <p:cNvPr id="5" name="TextBox 4">
            <a:extLst>
              <a:ext uri="{FF2B5EF4-FFF2-40B4-BE49-F238E27FC236}">
                <a16:creationId xmlns:a16="http://schemas.microsoft.com/office/drawing/2014/main" id="{26C04956-AB0D-D88C-E5AF-6FB41DFA45E9}"/>
              </a:ext>
            </a:extLst>
          </p:cNvPr>
          <p:cNvSpPr txBox="1"/>
          <p:nvPr/>
        </p:nvSpPr>
        <p:spPr>
          <a:xfrm>
            <a:off x="7332856" y="5110227"/>
            <a:ext cx="4442831" cy="646331"/>
          </a:xfrm>
          <a:prstGeom prst="rect">
            <a:avLst/>
          </a:prstGeom>
          <a:noFill/>
        </p:spPr>
        <p:txBody>
          <a:bodyPr wrap="square">
            <a:spAutoFit/>
          </a:bodyPr>
          <a:lstStyle/>
          <a:p>
            <a:r>
              <a:rPr lang="en-GB" sz="1800" b="1"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a:t>
            </a:r>
            <a:r>
              <a:rPr lang="en-GB" b="1" i="1"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There’s accessibility issues and storage issues here</a:t>
            </a:r>
            <a:r>
              <a:rPr lang="en-GB" sz="1800" b="1" i="1" kern="100" dirty="0">
                <a:solidFill>
                  <a:schemeClr val="tx2"/>
                </a:solidFill>
                <a:effectLst/>
                <a:latin typeface="Calibri" panose="020F0502020204030204" pitchFamily="34" charset="0"/>
                <a:ea typeface="Calibri" panose="020F0502020204030204" pitchFamily="34" charset="0"/>
                <a:cs typeface="Arial" panose="020B0604020202020204" pitchFamily="34" charset="0"/>
              </a:rPr>
              <a:t>.</a:t>
            </a:r>
            <a:r>
              <a:rPr lang="en-GB" sz="1800" b="1"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b="1" i="1" dirty="0">
              <a:solidFill>
                <a:schemeClr val="tx2"/>
              </a:solidFill>
            </a:endParaRPr>
          </a:p>
        </p:txBody>
      </p:sp>
    </p:spTree>
    <p:extLst>
      <p:ext uri="{BB962C8B-B14F-4D97-AF65-F5344CB8AC3E}">
        <p14:creationId xmlns:p14="http://schemas.microsoft.com/office/powerpoint/2010/main" val="3040473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adroTexto 350">
            <a:extLst>
              <a:ext uri="{FF2B5EF4-FFF2-40B4-BE49-F238E27FC236}">
                <a16:creationId xmlns:a16="http://schemas.microsoft.com/office/drawing/2014/main" id="{EB85846B-B4DD-D346-BE0C-37F878C3F360}"/>
              </a:ext>
            </a:extLst>
          </p:cNvPr>
          <p:cNvSpPr txBox="1"/>
          <p:nvPr/>
        </p:nvSpPr>
        <p:spPr>
          <a:xfrm>
            <a:off x="2952372" y="523451"/>
            <a:ext cx="6287299" cy="707886"/>
          </a:xfrm>
          <a:prstGeom prst="rect">
            <a:avLst/>
          </a:prstGeom>
          <a:noFill/>
        </p:spPr>
        <p:txBody>
          <a:bodyPr wrap="none" rtlCol="0">
            <a:spAutoFit/>
          </a:bodyPr>
          <a:lstStyle/>
          <a:p>
            <a:pPr algn="ctr"/>
            <a:r>
              <a:rPr lang="en-US" sz="4000" b="1" dirty="0">
                <a:solidFill>
                  <a:schemeClr val="tx2"/>
                </a:solidFill>
                <a:latin typeface="Poppins" pitchFamily="2" charset="77"/>
                <a:ea typeface="Lato Heavy" charset="0"/>
                <a:cs typeface="Poppins" pitchFamily="2" charset="77"/>
              </a:rPr>
              <a:t>Summary of responses</a:t>
            </a:r>
          </a:p>
        </p:txBody>
      </p:sp>
      <p:sp>
        <p:nvSpPr>
          <p:cNvPr id="45" name="CuadroTexto 351">
            <a:extLst>
              <a:ext uri="{FF2B5EF4-FFF2-40B4-BE49-F238E27FC236}">
                <a16:creationId xmlns:a16="http://schemas.microsoft.com/office/drawing/2014/main" id="{14CCF53B-4E8A-804A-9EAC-C1FF6A3EC7E9}"/>
              </a:ext>
            </a:extLst>
          </p:cNvPr>
          <p:cNvSpPr txBox="1"/>
          <p:nvPr/>
        </p:nvSpPr>
        <p:spPr>
          <a:xfrm>
            <a:off x="621438" y="1483112"/>
            <a:ext cx="11176986" cy="736355"/>
          </a:xfrm>
          <a:prstGeom prst="rect">
            <a:avLst/>
          </a:prstGeom>
          <a:noFill/>
        </p:spPr>
        <p:txBody>
          <a:bodyPr wrap="square" rtlCol="0">
            <a:spAutoFit/>
          </a:bodyPr>
          <a:lstStyle/>
          <a:p>
            <a:pPr algn="ctr">
              <a:lnSpc>
                <a:spcPct val="107000"/>
              </a:lnSpc>
              <a:spcAft>
                <a:spcPts val="800"/>
              </a:spcAft>
            </a:pPr>
            <a:r>
              <a:rPr lang="en-GB" sz="2000" b="1" dirty="0">
                <a:solidFill>
                  <a:schemeClr val="tx2"/>
                </a:solidFill>
                <a:effectLst/>
                <a:latin typeface="Calibri" panose="020F0502020204030204" pitchFamily="34" charset="0"/>
                <a:ea typeface="Times New Roman" panose="02020603050405020304" pitchFamily="18" charset="0"/>
                <a:cs typeface="Arial" panose="020B0604020202020204" pitchFamily="34" charset="0"/>
              </a:rPr>
              <a:t>Participants were asked: </a:t>
            </a:r>
            <a:r>
              <a:rPr lang="en-GB" sz="2000" b="1" dirty="0">
                <a:solidFill>
                  <a:srgbClr val="00B0F0"/>
                </a:solidFill>
                <a:effectLst/>
                <a:latin typeface="Calibri" panose="020F0502020204030204" pitchFamily="34" charset="0"/>
                <a:ea typeface="Times New Roman" panose="02020603050405020304" pitchFamily="18" charset="0"/>
                <a:cs typeface="Arial" panose="020B0604020202020204" pitchFamily="34" charset="0"/>
              </a:rPr>
              <a:t>With the waste industry responsible for around 12% of all the UKs greenhouse gas emissions, How important is reducing your waste?  </a:t>
            </a:r>
            <a:r>
              <a:rPr lang="en-GB" sz="2000" b="1" dirty="0">
                <a:solidFill>
                  <a:schemeClr val="tx2"/>
                </a:solidFill>
                <a:latin typeface="Calibri" panose="020F0502020204030204" pitchFamily="34" charset="0"/>
                <a:ea typeface="Times New Roman" panose="02020603050405020304" pitchFamily="18" charset="0"/>
                <a:cs typeface="Arial" panose="020B0604020202020204" pitchFamily="34" charset="0"/>
              </a:rPr>
              <a:t>All participants felt this was quite important.</a:t>
            </a:r>
            <a:endParaRPr lang="en-GB" sz="2000" dirty="0">
              <a:solidFill>
                <a:srgbClr val="00B0F0"/>
              </a:solidFill>
              <a:effectLst/>
              <a:latin typeface="Calibri" panose="020F0502020204030204" pitchFamily="34" charset="0"/>
              <a:ea typeface="Times New Roman" panose="02020603050405020304" pitchFamily="18" charset="0"/>
              <a:cs typeface="Arial" panose="020B0604020202020204" pitchFamily="34" charset="0"/>
            </a:endParaRPr>
          </a:p>
        </p:txBody>
      </p:sp>
      <p:sp>
        <p:nvSpPr>
          <p:cNvPr id="54" name="Trapezoid 53">
            <a:extLst>
              <a:ext uri="{FF2B5EF4-FFF2-40B4-BE49-F238E27FC236}">
                <a16:creationId xmlns:a16="http://schemas.microsoft.com/office/drawing/2014/main" id="{39FCC3B8-2F4A-D942-845B-AF748B879D0C}"/>
              </a:ext>
            </a:extLst>
          </p:cNvPr>
          <p:cNvSpPr/>
          <p:nvPr/>
        </p:nvSpPr>
        <p:spPr>
          <a:xfrm rot="16200000">
            <a:off x="819474" y="3000331"/>
            <a:ext cx="3548681" cy="3461592"/>
          </a:xfrm>
          <a:prstGeom prst="trapezoid">
            <a:avLst/>
          </a:prstGeom>
          <a:gradFill>
            <a:gsLst>
              <a:gs pos="100000">
                <a:srgbClr val="FFFFFF"/>
              </a:gs>
              <a:gs pos="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CuadroTexto 395">
            <a:extLst>
              <a:ext uri="{FF2B5EF4-FFF2-40B4-BE49-F238E27FC236}">
                <a16:creationId xmlns:a16="http://schemas.microsoft.com/office/drawing/2014/main" id="{540A8316-83D0-CA43-A614-C6898D9049BF}"/>
              </a:ext>
            </a:extLst>
          </p:cNvPr>
          <p:cNvSpPr txBox="1"/>
          <p:nvPr/>
        </p:nvSpPr>
        <p:spPr>
          <a:xfrm flipH="1">
            <a:off x="5415960" y="2341594"/>
            <a:ext cx="2334137" cy="830997"/>
          </a:xfrm>
          <a:prstGeom prst="rect">
            <a:avLst/>
          </a:prstGeom>
          <a:noFill/>
        </p:spPr>
        <p:txBody>
          <a:bodyPr wrap="square" rtlCol="0">
            <a:spAutoFit/>
          </a:bodyPr>
          <a:lstStyle/>
          <a:p>
            <a:r>
              <a:rPr lang="en-US" sz="2400" b="1" dirty="0">
                <a:solidFill>
                  <a:schemeClr val="tx2"/>
                </a:solidFill>
                <a:latin typeface="Poppins SemiBold" pitchFamily="2" charset="77"/>
                <a:ea typeface="Roboto Medium" panose="02000000000000000000" pitchFamily="2" charset="0"/>
                <a:cs typeface="Poppins SemiBold" pitchFamily="2" charset="77"/>
              </a:rPr>
              <a:t>Quite important</a:t>
            </a:r>
          </a:p>
        </p:txBody>
      </p:sp>
      <p:sp>
        <p:nvSpPr>
          <p:cNvPr id="36" name="Right Arrow 35">
            <a:extLst>
              <a:ext uri="{FF2B5EF4-FFF2-40B4-BE49-F238E27FC236}">
                <a16:creationId xmlns:a16="http://schemas.microsoft.com/office/drawing/2014/main" id="{58AE55C4-521B-974B-A423-086A1B605D2E}"/>
              </a:ext>
            </a:extLst>
          </p:cNvPr>
          <p:cNvSpPr/>
          <p:nvPr/>
        </p:nvSpPr>
        <p:spPr>
          <a:xfrm>
            <a:off x="142765" y="4263618"/>
            <a:ext cx="1920240" cy="907506"/>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TextBox 1">
            <a:extLst>
              <a:ext uri="{FF2B5EF4-FFF2-40B4-BE49-F238E27FC236}">
                <a16:creationId xmlns:a16="http://schemas.microsoft.com/office/drawing/2014/main" id="{8593DA33-96D4-31BC-8B8E-65A68448CDF4}"/>
              </a:ext>
            </a:extLst>
          </p:cNvPr>
          <p:cNvSpPr txBox="1"/>
          <p:nvPr/>
        </p:nvSpPr>
        <p:spPr>
          <a:xfrm>
            <a:off x="2511813" y="3374354"/>
            <a:ext cx="4078558" cy="923330"/>
          </a:xfrm>
          <a:prstGeom prst="rect">
            <a:avLst/>
          </a:prstGeom>
          <a:noFill/>
        </p:spPr>
        <p:txBody>
          <a:bodyPr wrap="square">
            <a:spAutoFit/>
          </a:bodyPr>
          <a:lstStyle/>
          <a:p>
            <a:r>
              <a:rPr lang="en-GB" sz="1800" b="1"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a:t>
            </a:r>
            <a:r>
              <a:rPr lang="en-GB" sz="1800" b="1" i="1" kern="100" dirty="0">
                <a:solidFill>
                  <a:schemeClr val="tx2"/>
                </a:solidFill>
                <a:effectLst/>
                <a:latin typeface="Calibri" panose="020F0502020204030204" pitchFamily="34" charset="0"/>
                <a:ea typeface="Calibri" panose="020F0502020204030204" pitchFamily="34" charset="0"/>
                <a:cs typeface="Arial" panose="020B0604020202020204" pitchFamily="34" charset="0"/>
              </a:rPr>
              <a:t>There are bigger issues with greenhouse gas emissions then sorting out our recycling.</a:t>
            </a:r>
            <a:r>
              <a:rPr lang="en-GB" sz="1800" b="1"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b="1" i="1" dirty="0">
              <a:solidFill>
                <a:schemeClr val="tx2"/>
              </a:solidFill>
            </a:endParaRPr>
          </a:p>
        </p:txBody>
      </p:sp>
      <p:sp>
        <p:nvSpPr>
          <p:cNvPr id="3" name="TextBox 2">
            <a:extLst>
              <a:ext uri="{FF2B5EF4-FFF2-40B4-BE49-F238E27FC236}">
                <a16:creationId xmlns:a16="http://schemas.microsoft.com/office/drawing/2014/main" id="{C1A4376B-B6C2-CF51-2A49-339424D15B06}"/>
              </a:ext>
            </a:extLst>
          </p:cNvPr>
          <p:cNvSpPr txBox="1"/>
          <p:nvPr/>
        </p:nvSpPr>
        <p:spPr>
          <a:xfrm>
            <a:off x="7147003" y="3381789"/>
            <a:ext cx="4327602" cy="1200329"/>
          </a:xfrm>
          <a:prstGeom prst="rect">
            <a:avLst/>
          </a:prstGeom>
          <a:noFill/>
        </p:spPr>
        <p:txBody>
          <a:bodyPr wrap="square">
            <a:spAutoFit/>
          </a:bodyPr>
          <a:lstStyle/>
          <a:p>
            <a:r>
              <a:rPr lang="en-GB" sz="1800" b="1"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“Obviously, if it's saying that, you know, reduce greenhouse gas emissions and whatnot, but also it's not enough to move me to want less frequent collections</a:t>
            </a:r>
            <a:r>
              <a:rPr lang="en-GB" sz="1800" b="1" i="1" kern="100" dirty="0">
                <a:solidFill>
                  <a:schemeClr val="tx2"/>
                </a:solidFill>
                <a:effectLst/>
                <a:latin typeface="Calibri" panose="020F0502020204030204" pitchFamily="34" charset="0"/>
                <a:ea typeface="Calibri" panose="020F0502020204030204" pitchFamily="34" charset="0"/>
                <a:cs typeface="Arial" panose="020B0604020202020204" pitchFamily="34" charset="0"/>
              </a:rPr>
              <a:t>.</a:t>
            </a:r>
            <a:r>
              <a:rPr lang="en-GB" sz="1800" b="1"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b="1" i="1" dirty="0">
              <a:solidFill>
                <a:schemeClr val="tx2"/>
              </a:solidFill>
            </a:endParaRPr>
          </a:p>
        </p:txBody>
      </p:sp>
      <p:sp>
        <p:nvSpPr>
          <p:cNvPr id="4" name="TextBox 3">
            <a:extLst>
              <a:ext uri="{FF2B5EF4-FFF2-40B4-BE49-F238E27FC236}">
                <a16:creationId xmlns:a16="http://schemas.microsoft.com/office/drawing/2014/main" id="{E14286E0-54E9-7D53-31FC-79E8DFBD00AD}"/>
              </a:ext>
            </a:extLst>
          </p:cNvPr>
          <p:cNvSpPr txBox="1"/>
          <p:nvPr/>
        </p:nvSpPr>
        <p:spPr>
          <a:xfrm>
            <a:off x="2508096" y="4719934"/>
            <a:ext cx="4082275" cy="923330"/>
          </a:xfrm>
          <a:prstGeom prst="rect">
            <a:avLst/>
          </a:prstGeom>
          <a:noFill/>
        </p:spPr>
        <p:txBody>
          <a:bodyPr wrap="square">
            <a:spAutoFit/>
          </a:bodyPr>
          <a:lstStyle/>
          <a:p>
            <a:r>
              <a:rPr lang="en-GB" sz="1800" b="1"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a:t>
            </a:r>
            <a:r>
              <a:rPr lang="en-GB" sz="1800" b="1" i="1" kern="100" dirty="0">
                <a:solidFill>
                  <a:schemeClr val="tx2"/>
                </a:solidFill>
                <a:effectLst/>
                <a:latin typeface="Calibri" panose="020F0502020204030204" pitchFamily="34" charset="0"/>
                <a:ea typeface="Calibri" panose="020F0502020204030204" pitchFamily="34" charset="0"/>
                <a:cs typeface="Arial" panose="020B0604020202020204" pitchFamily="34" charset="0"/>
              </a:rPr>
              <a:t>I’m not sure about this question. Is the 12% from the vehicles? If that’s the case get more energy efficient vehicles…. “</a:t>
            </a:r>
            <a:endParaRPr lang="en-GB" b="1" i="1" dirty="0">
              <a:solidFill>
                <a:schemeClr val="tx2"/>
              </a:solidFill>
            </a:endParaRPr>
          </a:p>
        </p:txBody>
      </p:sp>
      <p:sp>
        <p:nvSpPr>
          <p:cNvPr id="5" name="TextBox 4">
            <a:extLst>
              <a:ext uri="{FF2B5EF4-FFF2-40B4-BE49-F238E27FC236}">
                <a16:creationId xmlns:a16="http://schemas.microsoft.com/office/drawing/2014/main" id="{3935C197-38AC-F71A-DFEF-9C6C87F86BC5}"/>
              </a:ext>
            </a:extLst>
          </p:cNvPr>
          <p:cNvSpPr txBox="1"/>
          <p:nvPr/>
        </p:nvSpPr>
        <p:spPr>
          <a:xfrm>
            <a:off x="7221344" y="5173416"/>
            <a:ext cx="4253261" cy="646331"/>
          </a:xfrm>
          <a:prstGeom prst="rect">
            <a:avLst/>
          </a:prstGeom>
          <a:noFill/>
        </p:spPr>
        <p:txBody>
          <a:bodyPr wrap="square">
            <a:spAutoFit/>
          </a:bodyPr>
          <a:lstStyle/>
          <a:p>
            <a:r>
              <a:rPr lang="en-GB" sz="1800" b="1"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a:t>
            </a:r>
            <a:r>
              <a:rPr lang="en-GB" sz="1800" b="1" i="1" kern="100" dirty="0">
                <a:solidFill>
                  <a:schemeClr val="tx2"/>
                </a:solidFill>
                <a:effectLst/>
                <a:latin typeface="Calibri" panose="020F0502020204030204" pitchFamily="34" charset="0"/>
                <a:ea typeface="Calibri" panose="020F0502020204030204" pitchFamily="34" charset="0"/>
                <a:cs typeface="Arial" panose="020B0604020202020204" pitchFamily="34" charset="0"/>
              </a:rPr>
              <a:t>Its not more important than my time and convenience”</a:t>
            </a:r>
            <a:endParaRPr lang="en-GB" b="1" i="1" dirty="0">
              <a:solidFill>
                <a:schemeClr val="tx2"/>
              </a:solidFill>
            </a:endParaRPr>
          </a:p>
        </p:txBody>
      </p:sp>
    </p:spTree>
    <p:extLst>
      <p:ext uri="{BB962C8B-B14F-4D97-AF65-F5344CB8AC3E}">
        <p14:creationId xmlns:p14="http://schemas.microsoft.com/office/powerpoint/2010/main" val="2151460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3F2ABD-25FC-51EC-C2EC-71FDA030DA94}"/>
              </a:ext>
            </a:extLst>
          </p:cNvPr>
          <p:cNvSpPr>
            <a:spLocks noGrp="1"/>
          </p:cNvSpPr>
          <p:nvPr>
            <p:ph idx="1"/>
          </p:nvPr>
        </p:nvSpPr>
        <p:spPr>
          <a:xfrm>
            <a:off x="889431" y="1422047"/>
            <a:ext cx="11020071" cy="1120432"/>
          </a:xfrm>
        </p:spPr>
        <p:txBody>
          <a:bodyPr>
            <a:noAutofit/>
          </a:bodyPr>
          <a:lstStyle/>
          <a:p>
            <a:pPr marL="0" lvl="0" indent="0" algn="ctr">
              <a:buNone/>
            </a:pPr>
            <a:r>
              <a:rPr lang="en-GB" sz="2000" dirty="0"/>
              <a:t>The two councils are in the process of writing a new waste and street cleansing strategy. </a:t>
            </a:r>
          </a:p>
          <a:p>
            <a:pPr marL="0" indent="0" algn="ctr">
              <a:buNone/>
            </a:pPr>
            <a:r>
              <a:rPr lang="en-GB" sz="2000" dirty="0"/>
              <a:t>To do this, evidence is needed to gain insight into how potential changes to the waste service might be received by the public. </a:t>
            </a:r>
            <a:r>
              <a:rPr lang="en-GB" sz="2000" dirty="0">
                <a:solidFill>
                  <a:schemeClr val="accent1"/>
                </a:solidFill>
                <a:cs typeface="Arial" panose="020B0604020202020204" pitchFamily="34" charset="0"/>
              </a:rPr>
              <a:t>The key objectives of this research are to:</a:t>
            </a:r>
          </a:p>
          <a:p>
            <a:pPr marL="0" lvl="0" indent="0">
              <a:buNone/>
            </a:pPr>
            <a:endParaRPr lang="en-GB" sz="2000" dirty="0"/>
          </a:p>
        </p:txBody>
      </p:sp>
      <p:pic>
        <p:nvPicPr>
          <p:cNvPr id="6" name="Picture 5" descr="A picture containing logo&#10;&#10;Description automatically generated">
            <a:extLst>
              <a:ext uri="{FF2B5EF4-FFF2-40B4-BE49-F238E27FC236}">
                <a16:creationId xmlns:a16="http://schemas.microsoft.com/office/drawing/2014/main" id="{DCB32CF9-0AF4-8ABC-75CA-0343EB510E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1854" y="6173865"/>
            <a:ext cx="2100145" cy="684133"/>
          </a:xfrm>
          <a:prstGeom prst="rect">
            <a:avLst/>
          </a:prstGeom>
        </p:spPr>
      </p:pic>
      <p:graphicFrame>
        <p:nvGraphicFramePr>
          <p:cNvPr id="14" name="Content Placeholder 2">
            <a:extLst>
              <a:ext uri="{FF2B5EF4-FFF2-40B4-BE49-F238E27FC236}">
                <a16:creationId xmlns:a16="http://schemas.microsoft.com/office/drawing/2014/main" id="{E777A890-A05B-3FF7-318C-EAB31D8B4929}"/>
              </a:ext>
            </a:extLst>
          </p:cNvPr>
          <p:cNvGraphicFramePr/>
          <p:nvPr>
            <p:extLst>
              <p:ext uri="{D42A27DB-BD31-4B8C-83A1-F6EECF244321}">
                <p14:modId xmlns:p14="http://schemas.microsoft.com/office/powerpoint/2010/main" val="2609122991"/>
              </p:ext>
            </p:extLst>
          </p:nvPr>
        </p:nvGraphicFramePr>
        <p:xfrm>
          <a:off x="2368825" y="2960350"/>
          <a:ext cx="7440529" cy="3406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350">
            <a:extLst>
              <a:ext uri="{FF2B5EF4-FFF2-40B4-BE49-F238E27FC236}">
                <a16:creationId xmlns:a16="http://schemas.microsoft.com/office/drawing/2014/main" id="{B914CDBF-B283-C2EB-D2F7-D2F8A4E343EA}"/>
              </a:ext>
            </a:extLst>
          </p:cNvPr>
          <p:cNvSpPr txBox="1"/>
          <p:nvPr/>
        </p:nvSpPr>
        <p:spPr>
          <a:xfrm>
            <a:off x="4738927" y="523451"/>
            <a:ext cx="2714205" cy="646331"/>
          </a:xfrm>
          <a:prstGeom prst="rect">
            <a:avLst/>
          </a:prstGeom>
          <a:noFill/>
        </p:spPr>
        <p:txBody>
          <a:bodyPr wrap="none" lIns="91440" tIns="45720" rIns="91440" bIns="45720" rtlCol="0" anchor="t">
            <a:spAutoFit/>
          </a:bodyPr>
          <a:lstStyle/>
          <a:p>
            <a:pPr algn="ctr"/>
            <a:r>
              <a:rPr lang="en-US" sz="3600" b="1" dirty="0">
                <a:solidFill>
                  <a:schemeClr val="tx2"/>
                </a:solidFill>
                <a:latin typeface="Poppins"/>
                <a:ea typeface="Lato Heavy" charset="0"/>
                <a:cs typeface="Poppins"/>
              </a:rPr>
              <a:t>Objectives</a:t>
            </a:r>
          </a:p>
        </p:txBody>
      </p:sp>
    </p:spTree>
    <p:extLst>
      <p:ext uri="{BB962C8B-B14F-4D97-AF65-F5344CB8AC3E}">
        <p14:creationId xmlns:p14="http://schemas.microsoft.com/office/powerpoint/2010/main" val="1323080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adroTexto 350">
            <a:extLst>
              <a:ext uri="{FF2B5EF4-FFF2-40B4-BE49-F238E27FC236}">
                <a16:creationId xmlns:a16="http://schemas.microsoft.com/office/drawing/2014/main" id="{EB85846B-B4DD-D346-BE0C-37F878C3F360}"/>
              </a:ext>
            </a:extLst>
          </p:cNvPr>
          <p:cNvSpPr txBox="1"/>
          <p:nvPr/>
        </p:nvSpPr>
        <p:spPr>
          <a:xfrm>
            <a:off x="2770430" y="523451"/>
            <a:ext cx="6651180" cy="707886"/>
          </a:xfrm>
          <a:prstGeom prst="rect">
            <a:avLst/>
          </a:prstGeom>
          <a:noFill/>
        </p:spPr>
        <p:txBody>
          <a:bodyPr wrap="none" rtlCol="0">
            <a:spAutoFit/>
          </a:bodyPr>
          <a:lstStyle/>
          <a:p>
            <a:pPr algn="ctr"/>
            <a:r>
              <a:rPr lang="en-US" sz="4000" b="1" dirty="0">
                <a:solidFill>
                  <a:schemeClr val="tx2"/>
                </a:solidFill>
                <a:latin typeface="Poppins" pitchFamily="2" charset="77"/>
                <a:ea typeface="Lato Heavy" charset="0"/>
                <a:cs typeface="Poppins" pitchFamily="2" charset="77"/>
              </a:rPr>
              <a:t>Summary of responses :</a:t>
            </a:r>
          </a:p>
        </p:txBody>
      </p:sp>
      <p:sp>
        <p:nvSpPr>
          <p:cNvPr id="45" name="CuadroTexto 351">
            <a:extLst>
              <a:ext uri="{FF2B5EF4-FFF2-40B4-BE49-F238E27FC236}">
                <a16:creationId xmlns:a16="http://schemas.microsoft.com/office/drawing/2014/main" id="{14CCF53B-4E8A-804A-9EAC-C1FF6A3EC7E9}"/>
              </a:ext>
            </a:extLst>
          </p:cNvPr>
          <p:cNvSpPr txBox="1"/>
          <p:nvPr/>
        </p:nvSpPr>
        <p:spPr>
          <a:xfrm>
            <a:off x="727970" y="1438507"/>
            <a:ext cx="10780090" cy="1065676"/>
          </a:xfrm>
          <a:prstGeom prst="rect">
            <a:avLst/>
          </a:prstGeom>
          <a:noFill/>
        </p:spPr>
        <p:txBody>
          <a:bodyPr wrap="square" rtlCol="0">
            <a:spAutoFit/>
          </a:bodyPr>
          <a:lstStyle/>
          <a:p>
            <a:pPr algn="ctr">
              <a:lnSpc>
                <a:spcPct val="107000"/>
              </a:lnSpc>
              <a:spcAft>
                <a:spcPts val="800"/>
              </a:spcAft>
            </a:pPr>
            <a:r>
              <a:rPr lang="en-GB" sz="2000" b="1" dirty="0">
                <a:solidFill>
                  <a:schemeClr val="tx2"/>
                </a:solidFill>
                <a:latin typeface="Calibri" panose="020F0502020204030204" pitchFamily="34" charset="0"/>
                <a:cs typeface="Arial" panose="020B0604020202020204" pitchFamily="34" charset="0"/>
              </a:rPr>
              <a:t>Participants were asked: </a:t>
            </a:r>
            <a:r>
              <a:rPr lang="en-GB" sz="2000" b="1" dirty="0">
                <a:solidFill>
                  <a:srgbClr val="00B0F0"/>
                </a:solidFill>
                <a:latin typeface="Calibri" panose="020F0502020204030204" pitchFamily="34" charset="0"/>
                <a:cs typeface="Arial" panose="020B0604020202020204" pitchFamily="34" charset="0"/>
              </a:rPr>
              <a:t>When you go shopping - Do you try to avoid buying excessively packaged items?</a:t>
            </a:r>
            <a:r>
              <a:rPr lang="en-GB" sz="2000" b="1" dirty="0">
                <a:solidFill>
                  <a:schemeClr val="accent5"/>
                </a:solidFill>
                <a:effectLst/>
                <a:latin typeface="Calibri" panose="020F0502020204030204" pitchFamily="34" charset="0"/>
                <a:ea typeface="Times New Roman" panose="02020603050405020304" pitchFamily="18" charset="0"/>
                <a:cs typeface="Arial" panose="020B0604020202020204" pitchFamily="34" charset="0"/>
              </a:rPr>
              <a:t> </a:t>
            </a:r>
            <a:r>
              <a:rPr lang="en-GB" sz="2000" b="1" dirty="0">
                <a:solidFill>
                  <a:schemeClr val="tx2"/>
                </a:solidFill>
                <a:effectLst/>
                <a:latin typeface="Calibri" panose="020F0502020204030204" pitchFamily="34" charset="0"/>
                <a:ea typeface="Times New Roman" panose="02020603050405020304" pitchFamily="18" charset="0"/>
                <a:cs typeface="Arial" panose="020B0604020202020204" pitchFamily="34" charset="0"/>
              </a:rPr>
              <a:t>Responses were categorised into ‘occasionally’ and ‘never’, although participants implied that this was rarely an active choice, but rather predetermined by suppliers.</a:t>
            </a:r>
            <a:endParaRPr lang="en-GB" sz="2000" b="1" dirty="0">
              <a:solidFill>
                <a:schemeClr val="accent5"/>
              </a:solidFill>
              <a:effectLst/>
              <a:latin typeface="Calibri" panose="020F0502020204030204" pitchFamily="34" charset="0"/>
              <a:ea typeface="Times New Roman" panose="02020603050405020304" pitchFamily="18" charset="0"/>
              <a:cs typeface="Arial" panose="020B0604020202020204" pitchFamily="34" charset="0"/>
            </a:endParaRPr>
          </a:p>
        </p:txBody>
      </p:sp>
      <p:sp>
        <p:nvSpPr>
          <p:cNvPr id="54" name="Trapezoid 53">
            <a:extLst>
              <a:ext uri="{FF2B5EF4-FFF2-40B4-BE49-F238E27FC236}">
                <a16:creationId xmlns:a16="http://schemas.microsoft.com/office/drawing/2014/main" id="{39FCC3B8-2F4A-D942-845B-AF748B879D0C}"/>
              </a:ext>
            </a:extLst>
          </p:cNvPr>
          <p:cNvSpPr/>
          <p:nvPr/>
        </p:nvSpPr>
        <p:spPr>
          <a:xfrm rot="16200000">
            <a:off x="808320" y="2710397"/>
            <a:ext cx="3548681" cy="3461592"/>
          </a:xfrm>
          <a:prstGeom prst="trapezoid">
            <a:avLst/>
          </a:prstGeom>
          <a:gradFill>
            <a:gsLst>
              <a:gs pos="100000">
                <a:srgbClr val="FFFFFF"/>
              </a:gs>
              <a:gs pos="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CuadroTexto 395">
            <a:extLst>
              <a:ext uri="{FF2B5EF4-FFF2-40B4-BE49-F238E27FC236}">
                <a16:creationId xmlns:a16="http://schemas.microsoft.com/office/drawing/2014/main" id="{540A8316-83D0-CA43-A614-C6898D9049BF}"/>
              </a:ext>
            </a:extLst>
          </p:cNvPr>
          <p:cNvSpPr txBox="1"/>
          <p:nvPr/>
        </p:nvSpPr>
        <p:spPr>
          <a:xfrm flipH="1">
            <a:off x="3010829" y="2977214"/>
            <a:ext cx="2297151" cy="461665"/>
          </a:xfrm>
          <a:prstGeom prst="rect">
            <a:avLst/>
          </a:prstGeom>
          <a:noFill/>
        </p:spPr>
        <p:txBody>
          <a:bodyPr wrap="square" rtlCol="0">
            <a:spAutoFit/>
          </a:bodyPr>
          <a:lstStyle/>
          <a:p>
            <a:r>
              <a:rPr lang="en-US" sz="2400" b="1" dirty="0">
                <a:solidFill>
                  <a:schemeClr val="tx2"/>
                </a:solidFill>
                <a:latin typeface="Poppins SemiBold" pitchFamily="2" charset="77"/>
                <a:ea typeface="Roboto Medium" panose="02000000000000000000" pitchFamily="2" charset="0"/>
                <a:cs typeface="Poppins SemiBold" pitchFamily="2" charset="77"/>
              </a:rPr>
              <a:t>Occasionally</a:t>
            </a:r>
          </a:p>
        </p:txBody>
      </p:sp>
      <p:sp>
        <p:nvSpPr>
          <p:cNvPr id="36" name="Right Arrow 35">
            <a:extLst>
              <a:ext uri="{FF2B5EF4-FFF2-40B4-BE49-F238E27FC236}">
                <a16:creationId xmlns:a16="http://schemas.microsoft.com/office/drawing/2014/main" id="{58AE55C4-521B-974B-A423-086A1B605D2E}"/>
              </a:ext>
            </a:extLst>
          </p:cNvPr>
          <p:cNvSpPr/>
          <p:nvPr/>
        </p:nvSpPr>
        <p:spPr>
          <a:xfrm>
            <a:off x="276580" y="3917931"/>
            <a:ext cx="1920240" cy="907506"/>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TextBox 1">
            <a:extLst>
              <a:ext uri="{FF2B5EF4-FFF2-40B4-BE49-F238E27FC236}">
                <a16:creationId xmlns:a16="http://schemas.microsoft.com/office/drawing/2014/main" id="{2CDC4E52-F3C6-23DE-A4F0-58DA419FC26A}"/>
              </a:ext>
            </a:extLst>
          </p:cNvPr>
          <p:cNvSpPr txBox="1"/>
          <p:nvPr/>
        </p:nvSpPr>
        <p:spPr>
          <a:xfrm>
            <a:off x="2645628" y="3820402"/>
            <a:ext cx="3710567" cy="1200329"/>
          </a:xfrm>
          <a:prstGeom prst="rect">
            <a:avLst/>
          </a:prstGeom>
          <a:noFill/>
        </p:spPr>
        <p:txBody>
          <a:bodyPr wrap="square">
            <a:spAutoFit/>
          </a:bodyPr>
          <a:lstStyle/>
          <a:p>
            <a:r>
              <a:rPr lang="en-GB" sz="1800" b="1"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a:t>
            </a:r>
            <a:r>
              <a:rPr lang="en-GB" sz="1800" b="1" i="1" kern="100" dirty="0">
                <a:solidFill>
                  <a:schemeClr val="tx2"/>
                </a:solidFill>
                <a:effectLst/>
                <a:latin typeface="Calibri" panose="020F0502020204030204" pitchFamily="34" charset="0"/>
                <a:ea typeface="Calibri" panose="020F0502020204030204" pitchFamily="34" charset="0"/>
                <a:cs typeface="Arial" panose="020B0604020202020204" pitchFamily="34" charset="0"/>
              </a:rPr>
              <a:t>I do occasionally, like if I’m in the supermarket I’ll buy fruit and veg loose. I really hate it when they package that.</a:t>
            </a:r>
            <a:r>
              <a:rPr lang="en-GB" sz="1800" b="1"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b="1" i="1" dirty="0">
              <a:solidFill>
                <a:schemeClr val="tx2"/>
              </a:solidFill>
            </a:endParaRPr>
          </a:p>
        </p:txBody>
      </p:sp>
      <p:sp>
        <p:nvSpPr>
          <p:cNvPr id="3" name="CuadroTexto 395">
            <a:extLst>
              <a:ext uri="{FF2B5EF4-FFF2-40B4-BE49-F238E27FC236}">
                <a16:creationId xmlns:a16="http://schemas.microsoft.com/office/drawing/2014/main" id="{DE60BFA0-03CB-426E-634A-23FEB28B09A8}"/>
              </a:ext>
            </a:extLst>
          </p:cNvPr>
          <p:cNvSpPr txBox="1"/>
          <p:nvPr/>
        </p:nvSpPr>
        <p:spPr>
          <a:xfrm flipH="1">
            <a:off x="7988174" y="2973496"/>
            <a:ext cx="1966148" cy="461665"/>
          </a:xfrm>
          <a:prstGeom prst="rect">
            <a:avLst/>
          </a:prstGeom>
          <a:noFill/>
        </p:spPr>
        <p:txBody>
          <a:bodyPr wrap="square" rtlCol="0">
            <a:spAutoFit/>
          </a:bodyPr>
          <a:lstStyle/>
          <a:p>
            <a:r>
              <a:rPr lang="en-US" sz="2400" b="1" dirty="0">
                <a:solidFill>
                  <a:schemeClr val="tx2"/>
                </a:solidFill>
                <a:latin typeface="Poppins SemiBold" pitchFamily="2" charset="77"/>
                <a:ea typeface="Roboto Medium" panose="02000000000000000000" pitchFamily="2" charset="0"/>
                <a:cs typeface="Poppins SemiBold" pitchFamily="2" charset="77"/>
              </a:rPr>
              <a:t>Never</a:t>
            </a:r>
          </a:p>
        </p:txBody>
      </p:sp>
      <p:sp>
        <p:nvSpPr>
          <p:cNvPr id="4" name="TextBox 3">
            <a:extLst>
              <a:ext uri="{FF2B5EF4-FFF2-40B4-BE49-F238E27FC236}">
                <a16:creationId xmlns:a16="http://schemas.microsoft.com/office/drawing/2014/main" id="{3A262BD7-6192-9DC7-C166-346F9AFD0E36}"/>
              </a:ext>
            </a:extLst>
          </p:cNvPr>
          <p:cNvSpPr txBox="1"/>
          <p:nvPr/>
        </p:nvSpPr>
        <p:spPr>
          <a:xfrm>
            <a:off x="7147003" y="3861290"/>
            <a:ext cx="3710567" cy="1200329"/>
          </a:xfrm>
          <a:prstGeom prst="rect">
            <a:avLst/>
          </a:prstGeom>
          <a:noFill/>
        </p:spPr>
        <p:txBody>
          <a:bodyPr wrap="square">
            <a:spAutoFit/>
          </a:bodyPr>
          <a:lstStyle/>
          <a:p>
            <a:r>
              <a:rPr lang="en-GB" sz="1800" b="1"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a:t>
            </a:r>
            <a:r>
              <a:rPr lang="en-GB" sz="1800" b="1" i="1" kern="100" dirty="0">
                <a:solidFill>
                  <a:schemeClr val="tx2"/>
                </a:solidFill>
                <a:effectLst/>
                <a:latin typeface="Calibri" panose="020F0502020204030204" pitchFamily="34" charset="0"/>
                <a:ea typeface="Calibri" panose="020F0502020204030204" pitchFamily="34" charset="0"/>
                <a:cs typeface="Arial" panose="020B0604020202020204" pitchFamily="34" charset="0"/>
              </a:rPr>
              <a:t>I do most of my shopping online…I know the packaging is likely to be excessive but that’s what I want to buy”</a:t>
            </a:r>
            <a:endParaRPr lang="en-GB" b="1" i="1" dirty="0">
              <a:solidFill>
                <a:schemeClr val="tx2"/>
              </a:solidFill>
            </a:endParaRPr>
          </a:p>
        </p:txBody>
      </p:sp>
      <p:sp>
        <p:nvSpPr>
          <p:cNvPr id="5" name="TextBox 4">
            <a:extLst>
              <a:ext uri="{FF2B5EF4-FFF2-40B4-BE49-F238E27FC236}">
                <a16:creationId xmlns:a16="http://schemas.microsoft.com/office/drawing/2014/main" id="{F5A2FD91-503B-676E-87D7-CE6E5C677C8E}"/>
              </a:ext>
            </a:extLst>
          </p:cNvPr>
          <p:cNvSpPr txBox="1"/>
          <p:nvPr/>
        </p:nvSpPr>
        <p:spPr>
          <a:xfrm>
            <a:off x="4682582" y="5578578"/>
            <a:ext cx="4126881" cy="369332"/>
          </a:xfrm>
          <a:prstGeom prst="rect">
            <a:avLst/>
          </a:prstGeom>
          <a:noFill/>
        </p:spPr>
        <p:txBody>
          <a:bodyPr wrap="square">
            <a:spAutoFit/>
          </a:bodyPr>
          <a:lstStyle/>
          <a:p>
            <a:r>
              <a:rPr lang="en-GB" sz="1800" b="1"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a:t>
            </a:r>
            <a:r>
              <a:rPr lang="en-GB" sz="1800" b="1" i="1" kern="100" dirty="0">
                <a:solidFill>
                  <a:schemeClr val="tx2"/>
                </a:solidFill>
                <a:effectLst/>
                <a:latin typeface="Calibri" panose="020F0502020204030204" pitchFamily="34" charset="0"/>
                <a:ea typeface="Calibri" panose="020F0502020204030204" pitchFamily="34" charset="0"/>
                <a:cs typeface="Arial" panose="020B0604020202020204" pitchFamily="34" charset="0"/>
              </a:rPr>
              <a:t>It’s not something you can avoid is it?”</a:t>
            </a:r>
            <a:endParaRPr lang="en-GB" b="1" i="1" dirty="0">
              <a:solidFill>
                <a:schemeClr val="tx2"/>
              </a:solidFill>
            </a:endParaRPr>
          </a:p>
        </p:txBody>
      </p:sp>
    </p:spTree>
    <p:extLst>
      <p:ext uri="{BB962C8B-B14F-4D97-AF65-F5344CB8AC3E}">
        <p14:creationId xmlns:p14="http://schemas.microsoft.com/office/powerpoint/2010/main" val="1696168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adroTexto 350">
            <a:extLst>
              <a:ext uri="{FF2B5EF4-FFF2-40B4-BE49-F238E27FC236}">
                <a16:creationId xmlns:a16="http://schemas.microsoft.com/office/drawing/2014/main" id="{EB85846B-B4DD-D346-BE0C-37F878C3F360}"/>
              </a:ext>
            </a:extLst>
          </p:cNvPr>
          <p:cNvSpPr txBox="1"/>
          <p:nvPr/>
        </p:nvSpPr>
        <p:spPr>
          <a:xfrm>
            <a:off x="2824933" y="523451"/>
            <a:ext cx="6542177" cy="707886"/>
          </a:xfrm>
          <a:prstGeom prst="rect">
            <a:avLst/>
          </a:prstGeom>
          <a:noFill/>
        </p:spPr>
        <p:txBody>
          <a:bodyPr wrap="none" rtlCol="0">
            <a:spAutoFit/>
          </a:bodyPr>
          <a:lstStyle/>
          <a:p>
            <a:pPr algn="ctr"/>
            <a:r>
              <a:rPr lang="en-US" sz="4000" b="1" dirty="0">
                <a:solidFill>
                  <a:schemeClr val="tx2"/>
                </a:solidFill>
                <a:latin typeface="Poppins" pitchFamily="2" charset="77"/>
                <a:ea typeface="Lato Heavy" charset="0"/>
                <a:cs typeface="Poppins" pitchFamily="2" charset="77"/>
              </a:rPr>
              <a:t>Summary of responses :</a:t>
            </a:r>
          </a:p>
        </p:txBody>
      </p:sp>
      <p:sp>
        <p:nvSpPr>
          <p:cNvPr id="45" name="CuadroTexto 351">
            <a:extLst>
              <a:ext uri="{FF2B5EF4-FFF2-40B4-BE49-F238E27FC236}">
                <a16:creationId xmlns:a16="http://schemas.microsoft.com/office/drawing/2014/main" id="{14CCF53B-4E8A-804A-9EAC-C1FF6A3EC7E9}"/>
              </a:ext>
            </a:extLst>
          </p:cNvPr>
          <p:cNvSpPr txBox="1"/>
          <p:nvPr/>
        </p:nvSpPr>
        <p:spPr>
          <a:xfrm>
            <a:off x="745724" y="1443698"/>
            <a:ext cx="11008309" cy="1065676"/>
          </a:xfrm>
          <a:prstGeom prst="rect">
            <a:avLst/>
          </a:prstGeom>
          <a:noFill/>
        </p:spPr>
        <p:txBody>
          <a:bodyPr wrap="square" rtlCol="0">
            <a:spAutoFit/>
          </a:bodyPr>
          <a:lstStyle/>
          <a:p>
            <a:pPr algn="ctr">
              <a:lnSpc>
                <a:spcPct val="107000"/>
              </a:lnSpc>
              <a:spcAft>
                <a:spcPts val="800"/>
              </a:spcAft>
            </a:pPr>
            <a:r>
              <a:rPr lang="en-GB" sz="2000" b="1" dirty="0">
                <a:solidFill>
                  <a:schemeClr val="tx2"/>
                </a:solidFill>
                <a:latin typeface="Calibri" panose="020F0502020204030204" pitchFamily="34" charset="0"/>
                <a:ea typeface="Times New Roman" panose="02020603050405020304" pitchFamily="18" charset="0"/>
                <a:cs typeface="Arial" panose="020B0604020202020204" pitchFamily="34" charset="0"/>
              </a:rPr>
              <a:t>Participants were asked: </a:t>
            </a:r>
            <a:r>
              <a:rPr lang="en-GB" sz="2000" b="1" dirty="0">
                <a:solidFill>
                  <a:srgbClr val="00B0F0"/>
                </a:solidFill>
                <a:latin typeface="Calibri" panose="020F0502020204030204" pitchFamily="34" charset="0"/>
                <a:ea typeface="Times New Roman" panose="02020603050405020304" pitchFamily="18" charset="0"/>
                <a:cs typeface="Arial" panose="020B0604020202020204" pitchFamily="34" charset="0"/>
              </a:rPr>
              <a:t>H</a:t>
            </a:r>
            <a:r>
              <a:rPr lang="en-GB" sz="2000" b="1" dirty="0">
                <a:solidFill>
                  <a:srgbClr val="00B0F0"/>
                </a:solidFill>
                <a:effectLst/>
                <a:latin typeface="Calibri" panose="020F0502020204030204" pitchFamily="34" charset="0"/>
                <a:ea typeface="Times New Roman" panose="02020603050405020304" pitchFamily="18" charset="0"/>
                <a:cs typeface="Arial" panose="020B0604020202020204" pitchFamily="34" charset="0"/>
              </a:rPr>
              <a:t>ave you tried using refillable containers? </a:t>
            </a:r>
            <a:r>
              <a:rPr lang="en-GB" sz="2000" b="1" dirty="0">
                <a:solidFill>
                  <a:schemeClr val="tx2"/>
                </a:solidFill>
                <a:latin typeface="Calibri" panose="020F0502020204030204" pitchFamily="34" charset="0"/>
                <a:ea typeface="Times New Roman" panose="02020603050405020304" pitchFamily="18" charset="0"/>
                <a:cs typeface="Arial" panose="020B0604020202020204" pitchFamily="34" charset="0"/>
              </a:rPr>
              <a:t>All responses were categorised as never and occasionally. The ‘occasional’ explanations illustrated that this was not part of lifestyle choices but rather convenience and availability.</a:t>
            </a:r>
            <a:endParaRPr lang="en-GB" sz="2000" dirty="0">
              <a:solidFill>
                <a:srgbClr val="00B0F0"/>
              </a:solidFill>
              <a:effectLst/>
              <a:latin typeface="Calibri" panose="020F0502020204030204" pitchFamily="34" charset="0"/>
              <a:ea typeface="Times New Roman" panose="02020603050405020304" pitchFamily="18" charset="0"/>
              <a:cs typeface="Arial" panose="020B0604020202020204" pitchFamily="34" charset="0"/>
            </a:endParaRPr>
          </a:p>
        </p:txBody>
      </p:sp>
      <p:sp>
        <p:nvSpPr>
          <p:cNvPr id="54" name="Trapezoid 53">
            <a:extLst>
              <a:ext uri="{FF2B5EF4-FFF2-40B4-BE49-F238E27FC236}">
                <a16:creationId xmlns:a16="http://schemas.microsoft.com/office/drawing/2014/main" id="{39FCC3B8-2F4A-D942-845B-AF748B879D0C}"/>
              </a:ext>
            </a:extLst>
          </p:cNvPr>
          <p:cNvSpPr/>
          <p:nvPr/>
        </p:nvSpPr>
        <p:spPr>
          <a:xfrm rot="16200000">
            <a:off x="562994" y="3000328"/>
            <a:ext cx="3548681" cy="3461592"/>
          </a:xfrm>
          <a:prstGeom prst="trapezoid">
            <a:avLst/>
          </a:prstGeom>
          <a:gradFill>
            <a:gsLst>
              <a:gs pos="100000">
                <a:srgbClr val="FFFFFF"/>
              </a:gs>
              <a:gs pos="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CuadroTexto 395">
            <a:extLst>
              <a:ext uri="{FF2B5EF4-FFF2-40B4-BE49-F238E27FC236}">
                <a16:creationId xmlns:a16="http://schemas.microsoft.com/office/drawing/2014/main" id="{540A8316-83D0-CA43-A614-C6898D9049BF}"/>
              </a:ext>
            </a:extLst>
          </p:cNvPr>
          <p:cNvSpPr txBox="1"/>
          <p:nvPr/>
        </p:nvSpPr>
        <p:spPr>
          <a:xfrm flipH="1">
            <a:off x="8571754" y="2899156"/>
            <a:ext cx="2434499" cy="461665"/>
          </a:xfrm>
          <a:prstGeom prst="rect">
            <a:avLst/>
          </a:prstGeom>
          <a:noFill/>
        </p:spPr>
        <p:txBody>
          <a:bodyPr wrap="square" rtlCol="0">
            <a:spAutoFit/>
          </a:bodyPr>
          <a:lstStyle/>
          <a:p>
            <a:r>
              <a:rPr lang="en-US" sz="2400" b="1" dirty="0">
                <a:solidFill>
                  <a:schemeClr val="tx2"/>
                </a:solidFill>
                <a:latin typeface="Poppins SemiBold" pitchFamily="2" charset="77"/>
                <a:ea typeface="Roboto Medium" panose="02000000000000000000" pitchFamily="2" charset="0"/>
                <a:cs typeface="Poppins SemiBold" pitchFamily="2" charset="77"/>
              </a:rPr>
              <a:t>Occasionally</a:t>
            </a:r>
          </a:p>
        </p:txBody>
      </p:sp>
      <p:sp>
        <p:nvSpPr>
          <p:cNvPr id="2" name="Right Arrow 35">
            <a:extLst>
              <a:ext uri="{FF2B5EF4-FFF2-40B4-BE49-F238E27FC236}">
                <a16:creationId xmlns:a16="http://schemas.microsoft.com/office/drawing/2014/main" id="{8C6DCFDE-9E02-473D-E225-E191AA4503FC}"/>
              </a:ext>
            </a:extLst>
          </p:cNvPr>
          <p:cNvSpPr/>
          <p:nvPr/>
        </p:nvSpPr>
        <p:spPr>
          <a:xfrm>
            <a:off x="83293" y="4237598"/>
            <a:ext cx="1920240" cy="907506"/>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CuadroTexto 395">
            <a:extLst>
              <a:ext uri="{FF2B5EF4-FFF2-40B4-BE49-F238E27FC236}">
                <a16:creationId xmlns:a16="http://schemas.microsoft.com/office/drawing/2014/main" id="{478BF186-2A0F-839B-C453-67985DE82093}"/>
              </a:ext>
            </a:extLst>
          </p:cNvPr>
          <p:cNvSpPr txBox="1"/>
          <p:nvPr/>
        </p:nvSpPr>
        <p:spPr>
          <a:xfrm flipH="1">
            <a:off x="3561139" y="2739322"/>
            <a:ext cx="1966148" cy="461665"/>
          </a:xfrm>
          <a:prstGeom prst="rect">
            <a:avLst/>
          </a:prstGeom>
          <a:noFill/>
        </p:spPr>
        <p:txBody>
          <a:bodyPr wrap="square" rtlCol="0">
            <a:spAutoFit/>
          </a:bodyPr>
          <a:lstStyle/>
          <a:p>
            <a:r>
              <a:rPr lang="en-US" sz="2400" b="1" dirty="0">
                <a:solidFill>
                  <a:schemeClr val="tx2"/>
                </a:solidFill>
                <a:latin typeface="Poppins SemiBold" pitchFamily="2" charset="77"/>
                <a:ea typeface="Roboto Medium" panose="02000000000000000000" pitchFamily="2" charset="0"/>
                <a:cs typeface="Poppins SemiBold" pitchFamily="2" charset="77"/>
              </a:rPr>
              <a:t>Never</a:t>
            </a:r>
          </a:p>
        </p:txBody>
      </p:sp>
      <p:sp>
        <p:nvSpPr>
          <p:cNvPr id="6" name="TextBox 5">
            <a:extLst>
              <a:ext uri="{FF2B5EF4-FFF2-40B4-BE49-F238E27FC236}">
                <a16:creationId xmlns:a16="http://schemas.microsoft.com/office/drawing/2014/main" id="{FB7C29AC-E752-37AD-0E86-CFAFB749227C}"/>
              </a:ext>
            </a:extLst>
          </p:cNvPr>
          <p:cNvSpPr txBox="1"/>
          <p:nvPr/>
        </p:nvSpPr>
        <p:spPr>
          <a:xfrm>
            <a:off x="2121520" y="3503483"/>
            <a:ext cx="4624968" cy="1754326"/>
          </a:xfrm>
          <a:prstGeom prst="rect">
            <a:avLst/>
          </a:prstGeom>
          <a:noFill/>
        </p:spPr>
        <p:txBody>
          <a:bodyPr wrap="square">
            <a:spAutoFit/>
          </a:bodyPr>
          <a:lstStyle/>
          <a:p>
            <a:r>
              <a:rPr lang="en-GB" sz="1800" b="1" i="1" dirty="0">
                <a:solidFill>
                  <a:schemeClr val="tx2"/>
                </a:solidFill>
                <a:effectLst/>
                <a:latin typeface="Calibri" panose="020F0502020204030204" pitchFamily="34" charset="0"/>
                <a:ea typeface="Times New Roman" panose="02020603050405020304" pitchFamily="18" charset="0"/>
              </a:rPr>
              <a:t>“It just seems like a bit of a fuss, remembering to take your container. The practicality of remembering to take the cereal containers out with you, to get to the shops to get more cereals. I just don't know if it's really realistic for me”</a:t>
            </a:r>
            <a:endParaRPr lang="en-GB" b="1" i="1" dirty="0">
              <a:solidFill>
                <a:schemeClr val="tx2"/>
              </a:solidFill>
            </a:endParaRPr>
          </a:p>
        </p:txBody>
      </p:sp>
      <p:sp>
        <p:nvSpPr>
          <p:cNvPr id="7" name="TextBox 6">
            <a:extLst>
              <a:ext uri="{FF2B5EF4-FFF2-40B4-BE49-F238E27FC236}">
                <a16:creationId xmlns:a16="http://schemas.microsoft.com/office/drawing/2014/main" id="{178D7A11-D126-4077-7269-9925C4C717C4}"/>
              </a:ext>
            </a:extLst>
          </p:cNvPr>
          <p:cNvSpPr txBox="1"/>
          <p:nvPr/>
        </p:nvSpPr>
        <p:spPr>
          <a:xfrm>
            <a:off x="7538225" y="3856606"/>
            <a:ext cx="4099931" cy="646331"/>
          </a:xfrm>
          <a:prstGeom prst="rect">
            <a:avLst/>
          </a:prstGeom>
          <a:noFill/>
        </p:spPr>
        <p:txBody>
          <a:bodyPr wrap="square">
            <a:spAutoFit/>
          </a:bodyPr>
          <a:lstStyle/>
          <a:p>
            <a:r>
              <a:rPr lang="en-GB" sz="1800" b="1" i="1" dirty="0">
                <a:solidFill>
                  <a:schemeClr val="tx2"/>
                </a:solidFill>
                <a:effectLst/>
                <a:latin typeface="Calibri" panose="020F0502020204030204" pitchFamily="34" charset="0"/>
                <a:ea typeface="Times New Roman" panose="02020603050405020304" pitchFamily="18" charset="0"/>
              </a:rPr>
              <a:t>“I use a refillable coffee cup, does that count?”</a:t>
            </a:r>
            <a:endParaRPr lang="en-GB" b="1" i="1" dirty="0">
              <a:solidFill>
                <a:schemeClr val="tx2"/>
              </a:solidFill>
            </a:endParaRPr>
          </a:p>
        </p:txBody>
      </p:sp>
      <p:sp>
        <p:nvSpPr>
          <p:cNvPr id="8" name="TextBox 7">
            <a:extLst>
              <a:ext uri="{FF2B5EF4-FFF2-40B4-BE49-F238E27FC236}">
                <a16:creationId xmlns:a16="http://schemas.microsoft.com/office/drawing/2014/main" id="{5BD80356-F0D8-CECA-FF4F-737D27EDB8C8}"/>
              </a:ext>
            </a:extLst>
          </p:cNvPr>
          <p:cNvSpPr txBox="1"/>
          <p:nvPr/>
        </p:nvSpPr>
        <p:spPr>
          <a:xfrm>
            <a:off x="2162406" y="5650083"/>
            <a:ext cx="4424246" cy="646331"/>
          </a:xfrm>
          <a:prstGeom prst="rect">
            <a:avLst/>
          </a:prstGeom>
          <a:noFill/>
        </p:spPr>
        <p:txBody>
          <a:bodyPr wrap="square">
            <a:spAutoFit/>
          </a:bodyPr>
          <a:lstStyle/>
          <a:p>
            <a:r>
              <a:rPr lang="en-GB" sz="1800" b="1" i="1" dirty="0">
                <a:solidFill>
                  <a:schemeClr val="tx2"/>
                </a:solidFill>
                <a:effectLst/>
                <a:latin typeface="Calibri" panose="020F0502020204030204" pitchFamily="34" charset="0"/>
                <a:ea typeface="Times New Roman" panose="02020603050405020304" pitchFamily="18" charset="0"/>
              </a:rPr>
              <a:t>“I think its </a:t>
            </a:r>
            <a:r>
              <a:rPr lang="en-GB" sz="1800" b="1" i="1" dirty="0" err="1">
                <a:solidFill>
                  <a:schemeClr val="tx2"/>
                </a:solidFill>
                <a:effectLst/>
                <a:latin typeface="Calibri" panose="020F0502020204030204" pitchFamily="34" charset="0"/>
                <a:ea typeface="Times New Roman" panose="02020603050405020304" pitchFamily="18" charset="0"/>
              </a:rPr>
              <a:t>gonna</a:t>
            </a:r>
            <a:r>
              <a:rPr lang="en-GB" sz="1800" b="1" i="1" dirty="0">
                <a:solidFill>
                  <a:schemeClr val="tx2"/>
                </a:solidFill>
                <a:effectLst/>
                <a:latin typeface="Calibri" panose="020F0502020204030204" pitchFamily="34" charset="0"/>
                <a:ea typeface="Times New Roman" panose="02020603050405020304" pitchFamily="18" charset="0"/>
              </a:rPr>
              <a:t> take a while for that to take off”</a:t>
            </a:r>
            <a:endParaRPr lang="en-GB" b="1" i="1" dirty="0">
              <a:solidFill>
                <a:schemeClr val="tx2"/>
              </a:solidFill>
            </a:endParaRPr>
          </a:p>
        </p:txBody>
      </p:sp>
      <p:sp>
        <p:nvSpPr>
          <p:cNvPr id="9" name="TextBox 8">
            <a:extLst>
              <a:ext uri="{FF2B5EF4-FFF2-40B4-BE49-F238E27FC236}">
                <a16:creationId xmlns:a16="http://schemas.microsoft.com/office/drawing/2014/main" id="{B2FCBFDF-697D-0E5E-2D91-70E9FF6327BC}"/>
              </a:ext>
            </a:extLst>
          </p:cNvPr>
          <p:cNvSpPr txBox="1"/>
          <p:nvPr/>
        </p:nvSpPr>
        <p:spPr>
          <a:xfrm>
            <a:off x="7560527" y="4823045"/>
            <a:ext cx="4107365" cy="646331"/>
          </a:xfrm>
          <a:prstGeom prst="rect">
            <a:avLst/>
          </a:prstGeom>
          <a:noFill/>
        </p:spPr>
        <p:txBody>
          <a:bodyPr wrap="square">
            <a:spAutoFit/>
          </a:bodyPr>
          <a:lstStyle/>
          <a:p>
            <a:r>
              <a:rPr lang="en-GB" sz="1800" b="1" i="1" dirty="0">
                <a:solidFill>
                  <a:schemeClr val="tx2"/>
                </a:solidFill>
                <a:effectLst/>
                <a:latin typeface="Calibri" panose="020F0502020204030204" pitchFamily="34" charset="0"/>
                <a:ea typeface="Times New Roman" panose="02020603050405020304" pitchFamily="18" charset="0"/>
              </a:rPr>
              <a:t>“I have bought a pouch to refill my coffee jar…. But its not always available”</a:t>
            </a:r>
            <a:endParaRPr lang="en-GB" b="1" i="1" dirty="0">
              <a:solidFill>
                <a:schemeClr val="tx2"/>
              </a:solidFill>
            </a:endParaRPr>
          </a:p>
        </p:txBody>
      </p:sp>
      <p:cxnSp>
        <p:nvCxnSpPr>
          <p:cNvPr id="4" name="Straight Connector 3">
            <a:extLst>
              <a:ext uri="{FF2B5EF4-FFF2-40B4-BE49-F238E27FC236}">
                <a16:creationId xmlns:a16="http://schemas.microsoft.com/office/drawing/2014/main" id="{3E6085E9-4C50-E86E-9D82-E5D976E5BCDC}"/>
              </a:ext>
            </a:extLst>
          </p:cNvPr>
          <p:cNvCxnSpPr/>
          <p:nvPr/>
        </p:nvCxnSpPr>
        <p:spPr>
          <a:xfrm>
            <a:off x="7147931" y="3579542"/>
            <a:ext cx="0" cy="211873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869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D3D235-19C4-0778-27E0-0DE6BF670815}"/>
              </a:ext>
            </a:extLst>
          </p:cNvPr>
          <p:cNvSpPr>
            <a:spLocks noGrp="1"/>
          </p:cNvSpPr>
          <p:nvPr>
            <p:ph sz="quarter" idx="11"/>
          </p:nvPr>
        </p:nvSpPr>
        <p:spPr>
          <a:xfrm>
            <a:off x="855669" y="2094174"/>
            <a:ext cx="7084000" cy="1397578"/>
          </a:xfrm>
        </p:spPr>
        <p:txBody>
          <a:bodyPr>
            <a:normAutofit/>
          </a:bodyPr>
          <a:lstStyle/>
          <a:p>
            <a:r>
              <a:rPr lang="en-US">
                <a:solidFill>
                  <a:schemeClr val="tx2"/>
                </a:solidFill>
              </a:rPr>
              <a:t>For further questions, please contact:</a:t>
            </a:r>
          </a:p>
          <a:p>
            <a:r>
              <a:rPr lang="en-US">
                <a:solidFill>
                  <a:schemeClr val="tx2"/>
                </a:solidFill>
              </a:rPr>
              <a:t>Claire.Bennett@</a:t>
            </a:r>
            <a:r>
              <a:rPr lang="en-US" dirty="0">
                <a:solidFill>
                  <a:schemeClr val="tx2"/>
                </a:solidFill>
              </a:rPr>
              <a:t>melresearch</a:t>
            </a:r>
            <a:r>
              <a:rPr lang="en-US">
                <a:solidFill>
                  <a:schemeClr val="tx2"/>
                </a:solidFill>
              </a:rPr>
              <a:t>.co.uk</a:t>
            </a:r>
            <a:endParaRPr lang="en-GB">
              <a:solidFill>
                <a:schemeClr val="tx2"/>
              </a:solidFill>
            </a:endParaRPr>
          </a:p>
        </p:txBody>
      </p:sp>
      <p:pic>
        <p:nvPicPr>
          <p:cNvPr id="6" name="Content Placeholder 2" descr="Graphical user interface, text&#10;&#10;Description automatically generated">
            <a:extLst>
              <a:ext uri="{FF2B5EF4-FFF2-40B4-BE49-F238E27FC236}">
                <a16:creationId xmlns:a16="http://schemas.microsoft.com/office/drawing/2014/main" id="{3D71AF6F-FFD2-1A56-9028-8F0DF5C8D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6722" y="4208165"/>
            <a:ext cx="6088383" cy="1539518"/>
          </a:xfrm>
          <a:prstGeom prst="rect">
            <a:avLst/>
          </a:prstGeom>
        </p:spPr>
      </p:pic>
      <p:sp>
        <p:nvSpPr>
          <p:cNvPr id="2" name="Rectangle 1">
            <a:extLst>
              <a:ext uri="{FF2B5EF4-FFF2-40B4-BE49-F238E27FC236}">
                <a16:creationId xmlns:a16="http://schemas.microsoft.com/office/drawing/2014/main" id="{4F60D516-C451-A8D4-E3D5-C0D34F260D5A}"/>
              </a:ext>
            </a:extLst>
          </p:cNvPr>
          <p:cNvSpPr/>
          <p:nvPr/>
        </p:nvSpPr>
        <p:spPr>
          <a:xfrm>
            <a:off x="1" y="6255834"/>
            <a:ext cx="12522820" cy="7025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5809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uadroTexto 350">
            <a:extLst>
              <a:ext uri="{FF2B5EF4-FFF2-40B4-BE49-F238E27FC236}">
                <a16:creationId xmlns:a16="http://schemas.microsoft.com/office/drawing/2014/main" id="{13AAE9FB-6282-B143-956E-D1CCA484786E}"/>
              </a:ext>
            </a:extLst>
          </p:cNvPr>
          <p:cNvSpPr txBox="1"/>
          <p:nvPr/>
        </p:nvSpPr>
        <p:spPr>
          <a:xfrm>
            <a:off x="5093190" y="523451"/>
            <a:ext cx="2005677" cy="646331"/>
          </a:xfrm>
          <a:prstGeom prst="rect">
            <a:avLst/>
          </a:prstGeom>
          <a:noFill/>
        </p:spPr>
        <p:txBody>
          <a:bodyPr wrap="none" lIns="91440" tIns="45720" rIns="91440" bIns="45720" rtlCol="0" anchor="t">
            <a:spAutoFit/>
          </a:bodyPr>
          <a:lstStyle/>
          <a:p>
            <a:pPr algn="ctr"/>
            <a:r>
              <a:rPr lang="en-US" sz="3600" b="1" dirty="0">
                <a:solidFill>
                  <a:schemeClr val="tx2"/>
                </a:solidFill>
                <a:latin typeface="Poppins"/>
                <a:ea typeface="Lato Heavy" charset="0"/>
                <a:cs typeface="Poppins"/>
              </a:rPr>
              <a:t>Sample</a:t>
            </a:r>
          </a:p>
        </p:txBody>
      </p:sp>
      <p:sp>
        <p:nvSpPr>
          <p:cNvPr id="4" name="Rectangle 3">
            <a:extLst>
              <a:ext uri="{FF2B5EF4-FFF2-40B4-BE49-F238E27FC236}">
                <a16:creationId xmlns:a16="http://schemas.microsoft.com/office/drawing/2014/main" id="{FD703061-0BDD-C840-90B5-00280021CB13}"/>
              </a:ext>
            </a:extLst>
          </p:cNvPr>
          <p:cNvSpPr/>
          <p:nvPr/>
        </p:nvSpPr>
        <p:spPr>
          <a:xfrm>
            <a:off x="0" y="2367767"/>
            <a:ext cx="12188825" cy="3860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 name="Rounded Rectangle 1">
            <a:extLst>
              <a:ext uri="{FF2B5EF4-FFF2-40B4-BE49-F238E27FC236}">
                <a16:creationId xmlns:a16="http://schemas.microsoft.com/office/drawing/2014/main" id="{F32398E2-AF46-C34D-88EA-1C65A74C31C5}"/>
              </a:ext>
            </a:extLst>
          </p:cNvPr>
          <p:cNvSpPr/>
          <p:nvPr/>
        </p:nvSpPr>
        <p:spPr>
          <a:xfrm>
            <a:off x="572431" y="3124939"/>
            <a:ext cx="5110428" cy="3063987"/>
          </a:xfrm>
          <a:prstGeom prst="roundRect">
            <a:avLst/>
          </a:prstGeom>
          <a:solidFill>
            <a:srgbClr val="E39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t>We conducted 7 </a:t>
            </a:r>
            <a:r>
              <a:rPr lang="en-US" sz="2000" dirty="0">
                <a:solidFill>
                  <a:schemeClr val="bg1"/>
                </a:solidFill>
              </a:rPr>
              <a:t>r</a:t>
            </a:r>
            <a:r>
              <a:rPr lang="en-US" sz="2000" dirty="0"/>
              <a:t>emote focus groups with residents.</a:t>
            </a:r>
          </a:p>
          <a:p>
            <a:pPr marL="342900" indent="-342900">
              <a:buFont typeface="Arial" panose="020B0604020202020204" pitchFamily="34" charset="0"/>
              <a:buChar char="•"/>
            </a:pPr>
            <a:r>
              <a:rPr lang="en-US" sz="2000" dirty="0"/>
              <a:t>In total 41 residents engaged in the research.</a:t>
            </a:r>
          </a:p>
          <a:p>
            <a:pPr marL="342900" indent="-342900">
              <a:buFont typeface="Arial" panose="020B0604020202020204" pitchFamily="34" charset="0"/>
              <a:buChar char="•"/>
            </a:pPr>
            <a:r>
              <a:rPr lang="en-US" sz="2000" dirty="0"/>
              <a:t>All participants lived in key areas across the two districts.</a:t>
            </a:r>
          </a:p>
          <a:p>
            <a:pPr marL="342900" indent="-342900">
              <a:buFont typeface="Arial" panose="020B0604020202020204" pitchFamily="34" charset="0"/>
              <a:buChar char="•"/>
            </a:pPr>
            <a:r>
              <a:rPr lang="en-US" sz="2000" dirty="0"/>
              <a:t>The youngest participant was 20 and the oldest was 71.</a:t>
            </a:r>
          </a:p>
        </p:txBody>
      </p:sp>
      <p:sp>
        <p:nvSpPr>
          <p:cNvPr id="24" name="CuadroTexto 351">
            <a:extLst>
              <a:ext uri="{FF2B5EF4-FFF2-40B4-BE49-F238E27FC236}">
                <a16:creationId xmlns:a16="http://schemas.microsoft.com/office/drawing/2014/main" id="{93305559-BB26-D149-AC8E-3D8410A8DE8D}"/>
              </a:ext>
            </a:extLst>
          </p:cNvPr>
          <p:cNvSpPr txBox="1"/>
          <p:nvPr/>
        </p:nvSpPr>
        <p:spPr>
          <a:xfrm>
            <a:off x="1447253" y="1367378"/>
            <a:ext cx="9520518" cy="707886"/>
          </a:xfrm>
          <a:prstGeom prst="rect">
            <a:avLst/>
          </a:prstGeom>
          <a:noFill/>
        </p:spPr>
        <p:txBody>
          <a:bodyPr wrap="square" lIns="91440" tIns="45720" rIns="91440" bIns="45720" rtlCol="0" anchor="t">
            <a:spAutoFit/>
          </a:bodyPr>
          <a:lstStyle/>
          <a:p>
            <a:pPr algn="ctr"/>
            <a:r>
              <a:rPr lang="en-US" sz="2000" dirty="0">
                <a:ea typeface="Lato Light"/>
                <a:cs typeface="Lato Light"/>
              </a:rPr>
              <a:t>As a qualitative research project, we wanted a mix of participants who represent a range of views, experiences, households, ages, ethnicities, and to cover both districts</a:t>
            </a:r>
          </a:p>
        </p:txBody>
      </p:sp>
      <p:pic>
        <p:nvPicPr>
          <p:cNvPr id="7" name="Picture 6" descr="A picture containing logo&#10;&#10;Description automatically generated">
            <a:extLst>
              <a:ext uri="{FF2B5EF4-FFF2-40B4-BE49-F238E27FC236}">
                <a16:creationId xmlns:a16="http://schemas.microsoft.com/office/drawing/2014/main" id="{D479356E-7400-5A6A-B87F-DE9CABF41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9054" y="6295239"/>
            <a:ext cx="1540188" cy="562761"/>
          </a:xfrm>
          <a:prstGeom prst="rect">
            <a:avLst/>
          </a:prstGeom>
        </p:spPr>
      </p:pic>
      <p:graphicFrame>
        <p:nvGraphicFramePr>
          <p:cNvPr id="8" name="Chart 7">
            <a:extLst>
              <a:ext uri="{FF2B5EF4-FFF2-40B4-BE49-F238E27FC236}">
                <a16:creationId xmlns:a16="http://schemas.microsoft.com/office/drawing/2014/main" id="{18990CBB-4810-B4D6-569C-6C5491797E69}"/>
              </a:ext>
            </a:extLst>
          </p:cNvPr>
          <p:cNvGraphicFramePr>
            <a:graphicFrameLocks/>
          </p:cNvGraphicFramePr>
          <p:nvPr>
            <p:extLst>
              <p:ext uri="{D42A27DB-BD31-4B8C-83A1-F6EECF244321}">
                <p14:modId xmlns:p14="http://schemas.microsoft.com/office/powerpoint/2010/main" val="1079532877"/>
              </p:ext>
            </p:extLst>
          </p:nvPr>
        </p:nvGraphicFramePr>
        <p:xfrm>
          <a:off x="5950491" y="2592657"/>
          <a:ext cx="5669078" cy="36408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2308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uadroTexto 350">
            <a:extLst>
              <a:ext uri="{FF2B5EF4-FFF2-40B4-BE49-F238E27FC236}">
                <a16:creationId xmlns:a16="http://schemas.microsoft.com/office/drawing/2014/main" id="{13AAE9FB-6282-B143-956E-D1CCA484786E}"/>
              </a:ext>
            </a:extLst>
          </p:cNvPr>
          <p:cNvSpPr txBox="1"/>
          <p:nvPr/>
        </p:nvSpPr>
        <p:spPr>
          <a:xfrm>
            <a:off x="5093190" y="523451"/>
            <a:ext cx="2005677" cy="646331"/>
          </a:xfrm>
          <a:prstGeom prst="rect">
            <a:avLst/>
          </a:prstGeom>
          <a:noFill/>
        </p:spPr>
        <p:txBody>
          <a:bodyPr wrap="none" lIns="91440" tIns="45720" rIns="91440" bIns="45720" rtlCol="0" anchor="t">
            <a:spAutoFit/>
          </a:bodyPr>
          <a:lstStyle/>
          <a:p>
            <a:pPr algn="ctr"/>
            <a:r>
              <a:rPr lang="en-US" sz="3600" b="1" dirty="0">
                <a:solidFill>
                  <a:schemeClr val="tx2"/>
                </a:solidFill>
                <a:latin typeface="Poppins"/>
                <a:ea typeface="Lato Heavy" charset="0"/>
                <a:cs typeface="Poppins"/>
              </a:rPr>
              <a:t>Sample</a:t>
            </a:r>
          </a:p>
        </p:txBody>
      </p:sp>
      <p:sp>
        <p:nvSpPr>
          <p:cNvPr id="4" name="Rectangle 3">
            <a:extLst>
              <a:ext uri="{FF2B5EF4-FFF2-40B4-BE49-F238E27FC236}">
                <a16:creationId xmlns:a16="http://schemas.microsoft.com/office/drawing/2014/main" id="{FD703061-0BDD-C840-90B5-00280021CB13}"/>
              </a:ext>
            </a:extLst>
          </p:cNvPr>
          <p:cNvSpPr/>
          <p:nvPr/>
        </p:nvSpPr>
        <p:spPr>
          <a:xfrm>
            <a:off x="0" y="1683834"/>
            <a:ext cx="12188825" cy="48012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7" name="Picture 6" descr="A picture containing logo&#10;&#10;Description automatically generated">
            <a:extLst>
              <a:ext uri="{FF2B5EF4-FFF2-40B4-BE49-F238E27FC236}">
                <a16:creationId xmlns:a16="http://schemas.microsoft.com/office/drawing/2014/main" id="{D479356E-7400-5A6A-B87F-DE9CABF41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9054" y="6295239"/>
            <a:ext cx="1540188" cy="562761"/>
          </a:xfrm>
          <a:prstGeom prst="rect">
            <a:avLst/>
          </a:prstGeom>
        </p:spPr>
      </p:pic>
      <p:graphicFrame>
        <p:nvGraphicFramePr>
          <p:cNvPr id="11" name="Chart 10">
            <a:extLst>
              <a:ext uri="{FF2B5EF4-FFF2-40B4-BE49-F238E27FC236}">
                <a16:creationId xmlns:a16="http://schemas.microsoft.com/office/drawing/2014/main" id="{E68A3E68-8E16-B204-5C50-D645975D1059}"/>
              </a:ext>
            </a:extLst>
          </p:cNvPr>
          <p:cNvGraphicFramePr>
            <a:graphicFrameLocks/>
          </p:cNvGraphicFramePr>
          <p:nvPr>
            <p:extLst>
              <p:ext uri="{D42A27DB-BD31-4B8C-83A1-F6EECF244321}">
                <p14:modId xmlns:p14="http://schemas.microsoft.com/office/powerpoint/2010/main" val="2961034838"/>
              </p:ext>
            </p:extLst>
          </p:nvPr>
        </p:nvGraphicFramePr>
        <p:xfrm>
          <a:off x="479394" y="2041864"/>
          <a:ext cx="5273336" cy="37010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8DFCE285-C313-DC1B-F6D9-CA69B48C30C0}"/>
              </a:ext>
            </a:extLst>
          </p:cNvPr>
          <p:cNvGraphicFramePr>
            <a:graphicFrameLocks/>
          </p:cNvGraphicFramePr>
          <p:nvPr>
            <p:extLst>
              <p:ext uri="{D42A27DB-BD31-4B8C-83A1-F6EECF244321}">
                <p14:modId xmlns:p14="http://schemas.microsoft.com/office/powerpoint/2010/main" val="3100470036"/>
              </p:ext>
            </p:extLst>
          </p:nvPr>
        </p:nvGraphicFramePr>
        <p:xfrm>
          <a:off x="6211229" y="2130641"/>
          <a:ext cx="5174168" cy="35118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51941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uadroTexto 350">
            <a:extLst>
              <a:ext uri="{FF2B5EF4-FFF2-40B4-BE49-F238E27FC236}">
                <a16:creationId xmlns:a16="http://schemas.microsoft.com/office/drawing/2014/main" id="{13AAE9FB-6282-B143-956E-D1CCA484786E}"/>
              </a:ext>
            </a:extLst>
          </p:cNvPr>
          <p:cNvSpPr txBox="1"/>
          <p:nvPr/>
        </p:nvSpPr>
        <p:spPr>
          <a:xfrm>
            <a:off x="3194506" y="333880"/>
            <a:ext cx="5780750" cy="646331"/>
          </a:xfrm>
          <a:prstGeom prst="rect">
            <a:avLst/>
          </a:prstGeom>
          <a:noFill/>
        </p:spPr>
        <p:txBody>
          <a:bodyPr wrap="none" lIns="91440" tIns="45720" rIns="91440" bIns="45720" rtlCol="0" anchor="t">
            <a:spAutoFit/>
          </a:bodyPr>
          <a:lstStyle/>
          <a:p>
            <a:pPr algn="ctr"/>
            <a:r>
              <a:rPr lang="en-US" sz="3600" b="1" dirty="0">
                <a:solidFill>
                  <a:schemeClr val="tx2"/>
                </a:solidFill>
                <a:latin typeface="Poppins"/>
                <a:ea typeface="Lato Heavy" charset="0"/>
                <a:cs typeface="Poppins"/>
              </a:rPr>
              <a:t>Sample: Range of views</a:t>
            </a:r>
          </a:p>
        </p:txBody>
      </p:sp>
      <p:pic>
        <p:nvPicPr>
          <p:cNvPr id="7" name="Picture 6" descr="A picture containing logo&#10;&#10;Description automatically generated">
            <a:extLst>
              <a:ext uri="{FF2B5EF4-FFF2-40B4-BE49-F238E27FC236}">
                <a16:creationId xmlns:a16="http://schemas.microsoft.com/office/drawing/2014/main" id="{D479356E-7400-5A6A-B87F-DE9CABF41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9054" y="6295239"/>
            <a:ext cx="1540188" cy="562761"/>
          </a:xfrm>
          <a:prstGeom prst="rect">
            <a:avLst/>
          </a:prstGeom>
        </p:spPr>
      </p:pic>
      <p:sp>
        <p:nvSpPr>
          <p:cNvPr id="3" name="CuadroTexto 351">
            <a:extLst>
              <a:ext uri="{FF2B5EF4-FFF2-40B4-BE49-F238E27FC236}">
                <a16:creationId xmlns:a16="http://schemas.microsoft.com/office/drawing/2014/main" id="{55D05036-2AEA-6A17-BE29-58BB82EA682C}"/>
              </a:ext>
            </a:extLst>
          </p:cNvPr>
          <p:cNvSpPr txBox="1"/>
          <p:nvPr/>
        </p:nvSpPr>
        <p:spPr>
          <a:xfrm>
            <a:off x="624469" y="1043992"/>
            <a:ext cx="11363092" cy="707886"/>
          </a:xfrm>
          <a:prstGeom prst="rect">
            <a:avLst/>
          </a:prstGeom>
          <a:noFill/>
        </p:spPr>
        <p:txBody>
          <a:bodyPr wrap="square" lIns="91440" tIns="45720" rIns="91440" bIns="45720" rtlCol="0" anchor="t">
            <a:spAutoFit/>
          </a:bodyPr>
          <a:lstStyle/>
          <a:p>
            <a:pPr algn="ctr"/>
            <a:r>
              <a:rPr lang="en-US" sz="2000" dirty="0">
                <a:ea typeface="Lato Light"/>
                <a:cs typeface="Lato Light"/>
              </a:rPr>
              <a:t>Participants were asked how important recycling was to them as an issue and how they ranked their own recycling habits. The table below illustrates participants’ combined responses.</a:t>
            </a:r>
          </a:p>
        </p:txBody>
      </p:sp>
      <p:graphicFrame>
        <p:nvGraphicFramePr>
          <p:cNvPr id="5" name="Chart 4">
            <a:extLst>
              <a:ext uri="{FF2B5EF4-FFF2-40B4-BE49-F238E27FC236}">
                <a16:creationId xmlns:a16="http://schemas.microsoft.com/office/drawing/2014/main" id="{F14A4315-C273-0EDE-3029-06325D3CC448}"/>
              </a:ext>
            </a:extLst>
          </p:cNvPr>
          <p:cNvGraphicFramePr/>
          <p:nvPr>
            <p:extLst>
              <p:ext uri="{D42A27DB-BD31-4B8C-83A1-F6EECF244321}">
                <p14:modId xmlns:p14="http://schemas.microsoft.com/office/powerpoint/2010/main" val="2890502000"/>
              </p:ext>
            </p:extLst>
          </p:nvPr>
        </p:nvGraphicFramePr>
        <p:xfrm>
          <a:off x="517236" y="1884218"/>
          <a:ext cx="10806545" cy="42541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6504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56EE7-005C-9193-BF63-7D68E4AA7F48}"/>
              </a:ext>
            </a:extLst>
          </p:cNvPr>
          <p:cNvSpPr>
            <a:spLocks noGrp="1"/>
          </p:cNvSpPr>
          <p:nvPr>
            <p:ph type="title"/>
          </p:nvPr>
        </p:nvSpPr>
        <p:spPr>
          <a:xfrm>
            <a:off x="841248" y="256032"/>
            <a:ext cx="10506456" cy="1014984"/>
          </a:xfrm>
        </p:spPr>
        <p:txBody>
          <a:bodyPr anchor="b">
            <a:normAutofit/>
          </a:bodyPr>
          <a:lstStyle/>
          <a:p>
            <a:r>
              <a:rPr lang="en-US"/>
              <a:t>Top Line Findings: Residents</a:t>
            </a:r>
            <a:endParaRPr lang="en-GB"/>
          </a:p>
        </p:txBody>
      </p:sp>
      <p:graphicFrame>
        <p:nvGraphicFramePr>
          <p:cNvPr id="7" name="Content Placeholder 2">
            <a:extLst>
              <a:ext uri="{FF2B5EF4-FFF2-40B4-BE49-F238E27FC236}">
                <a16:creationId xmlns:a16="http://schemas.microsoft.com/office/drawing/2014/main" id="{0F7322F3-74AD-14C4-BD34-B644F0EF94A3}"/>
              </a:ext>
            </a:extLst>
          </p:cNvPr>
          <p:cNvGraphicFramePr>
            <a:graphicFrameLocks/>
          </p:cNvGraphicFramePr>
          <p:nvPr>
            <p:extLst>
              <p:ext uri="{D42A27DB-BD31-4B8C-83A1-F6EECF244321}">
                <p14:modId xmlns:p14="http://schemas.microsoft.com/office/powerpoint/2010/main" val="915457713"/>
              </p:ext>
            </p:extLst>
          </p:nvPr>
        </p:nvGraphicFramePr>
        <p:xfrm>
          <a:off x="226743" y="1728440"/>
          <a:ext cx="5653445" cy="48130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Content Placeholder 2">
            <a:extLst>
              <a:ext uri="{FF2B5EF4-FFF2-40B4-BE49-F238E27FC236}">
                <a16:creationId xmlns:a16="http://schemas.microsoft.com/office/drawing/2014/main" id="{F1239669-ACCA-A25B-1524-ABCD54F9EDCE}"/>
              </a:ext>
            </a:extLst>
          </p:cNvPr>
          <p:cNvGraphicFramePr>
            <a:graphicFrameLocks/>
          </p:cNvGraphicFramePr>
          <p:nvPr>
            <p:extLst>
              <p:ext uri="{D42A27DB-BD31-4B8C-83A1-F6EECF244321}">
                <p14:modId xmlns:p14="http://schemas.microsoft.com/office/powerpoint/2010/main" val="619165319"/>
              </p:ext>
            </p:extLst>
          </p:nvPr>
        </p:nvGraphicFramePr>
        <p:xfrm>
          <a:off x="6094476" y="1728440"/>
          <a:ext cx="5764957" cy="480190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 name="Picture 3" descr="A picture containing logo&#10;&#10;Description automatically generated">
            <a:extLst>
              <a:ext uri="{FF2B5EF4-FFF2-40B4-BE49-F238E27FC236}">
                <a16:creationId xmlns:a16="http://schemas.microsoft.com/office/drawing/2014/main" id="{CCD4CA41-0C48-0912-C229-94E4BB2F674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549054" y="6295239"/>
            <a:ext cx="1540188" cy="562761"/>
          </a:xfrm>
          <a:prstGeom prst="rect">
            <a:avLst/>
          </a:prstGeom>
        </p:spPr>
      </p:pic>
    </p:spTree>
    <p:extLst>
      <p:ext uri="{BB962C8B-B14F-4D97-AF65-F5344CB8AC3E}">
        <p14:creationId xmlns:p14="http://schemas.microsoft.com/office/powerpoint/2010/main" val="1630035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adroTexto 350">
            <a:extLst>
              <a:ext uri="{FF2B5EF4-FFF2-40B4-BE49-F238E27FC236}">
                <a16:creationId xmlns:a16="http://schemas.microsoft.com/office/drawing/2014/main" id="{EB85846B-B4DD-D346-BE0C-37F878C3F360}"/>
              </a:ext>
            </a:extLst>
          </p:cNvPr>
          <p:cNvSpPr txBox="1"/>
          <p:nvPr/>
        </p:nvSpPr>
        <p:spPr>
          <a:xfrm>
            <a:off x="3077412" y="511095"/>
            <a:ext cx="6037230" cy="707886"/>
          </a:xfrm>
          <a:prstGeom prst="rect">
            <a:avLst/>
          </a:prstGeom>
          <a:noFill/>
        </p:spPr>
        <p:txBody>
          <a:bodyPr wrap="none" rtlCol="0">
            <a:spAutoFit/>
          </a:bodyPr>
          <a:lstStyle/>
          <a:p>
            <a:pPr algn="ctr"/>
            <a:r>
              <a:rPr lang="en-US" sz="4000" b="1" dirty="0">
                <a:solidFill>
                  <a:schemeClr val="tx2"/>
                </a:solidFill>
                <a:latin typeface="Poppins" pitchFamily="2" charset="77"/>
                <a:ea typeface="Lato Heavy" charset="0"/>
                <a:cs typeface="Poppins" pitchFamily="2" charset="77"/>
              </a:rPr>
              <a:t>Analysis:  Key Themes</a:t>
            </a:r>
          </a:p>
        </p:txBody>
      </p:sp>
      <p:grpSp>
        <p:nvGrpSpPr>
          <p:cNvPr id="4" name="Group 3">
            <a:extLst>
              <a:ext uri="{FF2B5EF4-FFF2-40B4-BE49-F238E27FC236}">
                <a16:creationId xmlns:a16="http://schemas.microsoft.com/office/drawing/2014/main" id="{13524BC9-B286-D449-8C45-E5F6E8CB92D1}"/>
              </a:ext>
            </a:extLst>
          </p:cNvPr>
          <p:cNvGrpSpPr/>
          <p:nvPr/>
        </p:nvGrpSpPr>
        <p:grpSpPr>
          <a:xfrm>
            <a:off x="446049" y="1828120"/>
            <a:ext cx="11019410" cy="3995152"/>
            <a:chOff x="2000846" y="4921165"/>
            <a:chExt cx="20968526" cy="7470449"/>
          </a:xfrm>
        </p:grpSpPr>
        <p:sp>
          <p:nvSpPr>
            <p:cNvPr id="12" name="AutoShape 11">
              <a:extLst>
                <a:ext uri="{FF2B5EF4-FFF2-40B4-BE49-F238E27FC236}">
                  <a16:creationId xmlns:a16="http://schemas.microsoft.com/office/drawing/2014/main" id="{969F985B-9BAA-FA4A-89C6-036050629411}"/>
                </a:ext>
              </a:extLst>
            </p:cNvPr>
            <p:cNvSpPr>
              <a:spLocks/>
            </p:cNvSpPr>
            <p:nvPr/>
          </p:nvSpPr>
          <p:spPr bwMode="auto">
            <a:xfrm>
              <a:off x="2000846" y="4921165"/>
              <a:ext cx="9391594" cy="7470449"/>
            </a:xfrm>
            <a:custGeom>
              <a:avLst/>
              <a:gdLst>
                <a:gd name="T0" fmla="*/ 2147483646 w 20793"/>
                <a:gd name="T1" fmla="*/ 1822747438 h 20595"/>
                <a:gd name="T2" fmla="*/ 2147483646 w 20793"/>
                <a:gd name="T3" fmla="*/ 1822747438 h 20595"/>
                <a:gd name="T4" fmla="*/ 2147483646 w 20793"/>
                <a:gd name="T5" fmla="*/ 1822747438 h 20595"/>
                <a:gd name="T6" fmla="*/ 2147483646 w 20793"/>
                <a:gd name="T7" fmla="*/ 1822747438 h 205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93" h="20595">
                  <a:moveTo>
                    <a:pt x="8270" y="0"/>
                  </a:moveTo>
                  <a:cubicBezTo>
                    <a:pt x="6153" y="0"/>
                    <a:pt x="4037" y="1006"/>
                    <a:pt x="2423" y="3016"/>
                  </a:cubicBezTo>
                  <a:cubicBezTo>
                    <a:pt x="-807" y="7038"/>
                    <a:pt x="-807" y="13557"/>
                    <a:pt x="2423" y="17578"/>
                  </a:cubicBezTo>
                  <a:cubicBezTo>
                    <a:pt x="5652" y="21600"/>
                    <a:pt x="10888" y="21600"/>
                    <a:pt x="14118" y="17578"/>
                  </a:cubicBezTo>
                  <a:cubicBezTo>
                    <a:pt x="14293" y="17361"/>
                    <a:pt x="14456" y="17135"/>
                    <a:pt x="14612" y="16903"/>
                  </a:cubicBezTo>
                  <a:lnTo>
                    <a:pt x="19796" y="16903"/>
                  </a:lnTo>
                  <a:cubicBezTo>
                    <a:pt x="20347" y="16903"/>
                    <a:pt x="20793" y="16346"/>
                    <a:pt x="20793" y="15660"/>
                  </a:cubicBezTo>
                  <a:cubicBezTo>
                    <a:pt x="20793" y="14974"/>
                    <a:pt x="20347" y="14419"/>
                    <a:pt x="19796" y="14419"/>
                  </a:cubicBezTo>
                  <a:lnTo>
                    <a:pt x="15848" y="14419"/>
                  </a:lnTo>
                  <a:cubicBezTo>
                    <a:pt x="17169" y="10650"/>
                    <a:pt x="16594" y="6100"/>
                    <a:pt x="14118" y="3016"/>
                  </a:cubicBezTo>
                  <a:cubicBezTo>
                    <a:pt x="12503" y="1006"/>
                    <a:pt x="10386" y="0"/>
                    <a:pt x="8270" y="0"/>
                  </a:cubicBezTo>
                  <a:close/>
                </a:path>
              </a:pathLst>
            </a:custGeom>
            <a:solidFill>
              <a:schemeClr val="accent4"/>
            </a:solidFill>
            <a:ln>
              <a:noFill/>
            </a:ln>
            <a:effectLst/>
          </p:spPr>
          <p:txBody>
            <a:bodyPr lIns="19050" tIns="19050" rIns="19050" bIns="19050" anchor="ctr"/>
            <a:lstStyle/>
            <a:p>
              <a:endParaRPr lang="en-US" sz="900">
                <a:latin typeface="Lato Light" panose="020F0302020204030203" pitchFamily="34" charset="77"/>
              </a:endParaRPr>
            </a:p>
          </p:txBody>
        </p:sp>
        <p:sp>
          <p:nvSpPr>
            <p:cNvPr id="13" name="AutoShape 12">
              <a:extLst>
                <a:ext uri="{FF2B5EF4-FFF2-40B4-BE49-F238E27FC236}">
                  <a16:creationId xmlns:a16="http://schemas.microsoft.com/office/drawing/2014/main" id="{607E765F-02BA-9D49-A82A-81E22C9551EA}"/>
                </a:ext>
              </a:extLst>
            </p:cNvPr>
            <p:cNvSpPr>
              <a:spLocks/>
            </p:cNvSpPr>
            <p:nvPr/>
          </p:nvSpPr>
          <p:spPr bwMode="auto">
            <a:xfrm>
              <a:off x="2503002" y="5433891"/>
              <a:ext cx="8919231" cy="6371972"/>
            </a:xfrm>
            <a:custGeom>
              <a:avLst/>
              <a:gdLst>
                <a:gd name="T0" fmla="*/ 2147483646 w 20866"/>
                <a:gd name="T1" fmla="*/ 1326113533 h 20595"/>
                <a:gd name="T2" fmla="*/ 2147483646 w 20866"/>
                <a:gd name="T3" fmla="*/ 1326113533 h 20595"/>
                <a:gd name="T4" fmla="*/ 2147483646 w 20866"/>
                <a:gd name="T5" fmla="*/ 1326113533 h 20595"/>
                <a:gd name="T6" fmla="*/ 2147483646 w 20866"/>
                <a:gd name="T7" fmla="*/ 1326113533 h 205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66" h="20595">
                  <a:moveTo>
                    <a:pt x="7518" y="0"/>
                  </a:moveTo>
                  <a:cubicBezTo>
                    <a:pt x="5594" y="0"/>
                    <a:pt x="3670" y="1006"/>
                    <a:pt x="2202" y="3016"/>
                  </a:cubicBezTo>
                  <a:cubicBezTo>
                    <a:pt x="-734" y="7038"/>
                    <a:pt x="-734" y="13557"/>
                    <a:pt x="2202" y="17579"/>
                  </a:cubicBezTo>
                  <a:cubicBezTo>
                    <a:pt x="5138" y="21600"/>
                    <a:pt x="9898" y="21600"/>
                    <a:pt x="12834" y="17579"/>
                  </a:cubicBezTo>
                  <a:cubicBezTo>
                    <a:pt x="13576" y="16563"/>
                    <a:pt x="14130" y="15387"/>
                    <a:pt x="14497" y="14132"/>
                  </a:cubicBezTo>
                  <a:lnTo>
                    <a:pt x="19803" y="14132"/>
                  </a:lnTo>
                  <a:cubicBezTo>
                    <a:pt x="20390" y="14132"/>
                    <a:pt x="20866" y="13480"/>
                    <a:pt x="20866" y="12675"/>
                  </a:cubicBezTo>
                  <a:cubicBezTo>
                    <a:pt x="20866" y="11871"/>
                    <a:pt x="20390" y="11220"/>
                    <a:pt x="19803" y="11220"/>
                  </a:cubicBezTo>
                  <a:lnTo>
                    <a:pt x="15005" y="11220"/>
                  </a:lnTo>
                  <a:cubicBezTo>
                    <a:pt x="15196" y="8286"/>
                    <a:pt x="14473" y="5262"/>
                    <a:pt x="12834" y="3016"/>
                  </a:cubicBezTo>
                  <a:cubicBezTo>
                    <a:pt x="11366" y="1006"/>
                    <a:pt x="9442" y="0"/>
                    <a:pt x="7518" y="0"/>
                  </a:cubicBezTo>
                  <a:close/>
                </a:path>
              </a:pathLst>
            </a:custGeom>
            <a:solidFill>
              <a:schemeClr val="accent3"/>
            </a:solidFill>
            <a:ln>
              <a:noFill/>
            </a:ln>
            <a:effectLst/>
          </p:spPr>
          <p:txBody>
            <a:bodyPr lIns="19050" tIns="19050" rIns="19050" bIns="19050" anchor="ctr"/>
            <a:lstStyle/>
            <a:p>
              <a:endParaRPr lang="en-US" sz="900">
                <a:latin typeface="Lato Light" panose="020F0302020204030203" pitchFamily="34" charset="77"/>
              </a:endParaRPr>
            </a:p>
          </p:txBody>
        </p:sp>
        <p:sp>
          <p:nvSpPr>
            <p:cNvPr id="14" name="AutoShape 13">
              <a:extLst>
                <a:ext uri="{FF2B5EF4-FFF2-40B4-BE49-F238E27FC236}">
                  <a16:creationId xmlns:a16="http://schemas.microsoft.com/office/drawing/2014/main" id="{4C51FE73-B683-3A48-A000-5B75A1184917}"/>
                </a:ext>
              </a:extLst>
            </p:cNvPr>
            <p:cNvSpPr>
              <a:spLocks/>
            </p:cNvSpPr>
            <p:nvPr/>
          </p:nvSpPr>
          <p:spPr bwMode="auto">
            <a:xfrm>
              <a:off x="3029468" y="5960264"/>
              <a:ext cx="8315866" cy="5319115"/>
            </a:xfrm>
            <a:custGeom>
              <a:avLst/>
              <a:gdLst>
                <a:gd name="T0" fmla="*/ 2147483646 w 20946"/>
                <a:gd name="T1" fmla="*/ 924084605 h 20595"/>
                <a:gd name="T2" fmla="*/ 2147483646 w 20946"/>
                <a:gd name="T3" fmla="*/ 924084605 h 20595"/>
                <a:gd name="T4" fmla="*/ 2147483646 w 20946"/>
                <a:gd name="T5" fmla="*/ 924084605 h 20595"/>
                <a:gd name="T6" fmla="*/ 2147483646 w 20946"/>
                <a:gd name="T7" fmla="*/ 924084605 h 205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946" h="20595">
                  <a:moveTo>
                    <a:pt x="6698" y="0"/>
                  </a:moveTo>
                  <a:cubicBezTo>
                    <a:pt x="4984" y="0"/>
                    <a:pt x="3270" y="1006"/>
                    <a:pt x="1962" y="3017"/>
                  </a:cubicBezTo>
                  <a:cubicBezTo>
                    <a:pt x="-654" y="7038"/>
                    <a:pt x="-654" y="13557"/>
                    <a:pt x="1962" y="17579"/>
                  </a:cubicBezTo>
                  <a:cubicBezTo>
                    <a:pt x="4578" y="21600"/>
                    <a:pt x="8820" y="21600"/>
                    <a:pt x="11436" y="17579"/>
                  </a:cubicBezTo>
                  <a:cubicBezTo>
                    <a:pt x="12758" y="15545"/>
                    <a:pt x="13411" y="12873"/>
                    <a:pt x="13396" y="10208"/>
                  </a:cubicBezTo>
                  <a:lnTo>
                    <a:pt x="19812" y="10208"/>
                  </a:lnTo>
                  <a:cubicBezTo>
                    <a:pt x="20438" y="10208"/>
                    <a:pt x="20946" y="9426"/>
                    <a:pt x="20946" y="8463"/>
                  </a:cubicBezTo>
                  <a:cubicBezTo>
                    <a:pt x="20946" y="7499"/>
                    <a:pt x="20438" y="6719"/>
                    <a:pt x="19812" y="6719"/>
                  </a:cubicBezTo>
                  <a:lnTo>
                    <a:pt x="12980" y="6719"/>
                  </a:lnTo>
                  <a:cubicBezTo>
                    <a:pt x="12655" y="5369"/>
                    <a:pt x="12141" y="4102"/>
                    <a:pt x="11436" y="3017"/>
                  </a:cubicBezTo>
                  <a:cubicBezTo>
                    <a:pt x="10128" y="1006"/>
                    <a:pt x="8413" y="0"/>
                    <a:pt x="6698" y="0"/>
                  </a:cubicBezTo>
                  <a:close/>
                </a:path>
              </a:pathLst>
            </a:custGeom>
            <a:solidFill>
              <a:schemeClr val="accent2"/>
            </a:solidFill>
            <a:ln>
              <a:noFill/>
            </a:ln>
            <a:effectLst/>
          </p:spPr>
          <p:txBody>
            <a:bodyPr lIns="19050" tIns="19050" rIns="19050" bIns="19050" anchor="ctr"/>
            <a:lstStyle/>
            <a:p>
              <a:endParaRPr lang="en-US" sz="900">
                <a:latin typeface="Lato Light" panose="020F0302020204030203" pitchFamily="34" charset="77"/>
              </a:endParaRPr>
            </a:p>
          </p:txBody>
        </p:sp>
        <p:sp>
          <p:nvSpPr>
            <p:cNvPr id="15" name="AutoShape 14">
              <a:extLst>
                <a:ext uri="{FF2B5EF4-FFF2-40B4-BE49-F238E27FC236}">
                  <a16:creationId xmlns:a16="http://schemas.microsoft.com/office/drawing/2014/main" id="{126D05F6-6F69-804D-A07B-6020B3D59CA7}"/>
                </a:ext>
              </a:extLst>
            </p:cNvPr>
            <p:cNvSpPr>
              <a:spLocks/>
            </p:cNvSpPr>
            <p:nvPr/>
          </p:nvSpPr>
          <p:spPr bwMode="auto">
            <a:xfrm>
              <a:off x="3555504" y="6485924"/>
              <a:ext cx="7789830" cy="4267400"/>
            </a:xfrm>
            <a:custGeom>
              <a:avLst/>
              <a:gdLst>
                <a:gd name="T0" fmla="*/ 1940430104 w 21038"/>
                <a:gd name="T1" fmla="*/ 596752123 h 20573"/>
                <a:gd name="T2" fmla="*/ 1940430104 w 21038"/>
                <a:gd name="T3" fmla="*/ 596752123 h 20573"/>
                <a:gd name="T4" fmla="*/ 1940430104 w 21038"/>
                <a:gd name="T5" fmla="*/ 596752123 h 20573"/>
                <a:gd name="T6" fmla="*/ 1940430104 w 21038"/>
                <a:gd name="T7" fmla="*/ 596752123 h 205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038" h="20573">
                  <a:moveTo>
                    <a:pt x="5880" y="0"/>
                  </a:moveTo>
                  <a:cubicBezTo>
                    <a:pt x="5863" y="0"/>
                    <a:pt x="5847" y="7"/>
                    <a:pt x="5830" y="9"/>
                  </a:cubicBezTo>
                  <a:cubicBezTo>
                    <a:pt x="4333" y="-23"/>
                    <a:pt x="2830" y="976"/>
                    <a:pt x="1688" y="3015"/>
                  </a:cubicBezTo>
                  <a:cubicBezTo>
                    <a:pt x="-562" y="7032"/>
                    <a:pt x="-562" y="13544"/>
                    <a:pt x="1688" y="17560"/>
                  </a:cubicBezTo>
                  <a:cubicBezTo>
                    <a:pt x="3938" y="21577"/>
                    <a:pt x="7586" y="21577"/>
                    <a:pt x="9836" y="17560"/>
                  </a:cubicBezTo>
                  <a:cubicBezTo>
                    <a:pt x="11852" y="13960"/>
                    <a:pt x="12056" y="8360"/>
                    <a:pt x="10458" y="4344"/>
                  </a:cubicBezTo>
                  <a:lnTo>
                    <a:pt x="19822" y="4344"/>
                  </a:lnTo>
                  <a:cubicBezTo>
                    <a:pt x="20494" y="4344"/>
                    <a:pt x="21038" y="3371"/>
                    <a:pt x="21038" y="2171"/>
                  </a:cubicBezTo>
                  <a:cubicBezTo>
                    <a:pt x="21038" y="972"/>
                    <a:pt x="20494" y="0"/>
                    <a:pt x="19822" y="0"/>
                  </a:cubicBezTo>
                  <a:lnTo>
                    <a:pt x="5880" y="0"/>
                  </a:lnTo>
                  <a:close/>
                </a:path>
              </a:pathLst>
            </a:custGeom>
            <a:solidFill>
              <a:schemeClr val="accent1"/>
            </a:solidFill>
            <a:ln>
              <a:noFill/>
            </a:ln>
            <a:effectLst/>
          </p:spPr>
          <p:txBody>
            <a:bodyPr lIns="19050" tIns="19050" rIns="19050" bIns="19050" anchor="ctr"/>
            <a:lstStyle/>
            <a:p>
              <a:endParaRPr lang="en-US" sz="900">
                <a:latin typeface="Lato Light" panose="020F0302020204030203" pitchFamily="34" charset="77"/>
              </a:endParaRPr>
            </a:p>
          </p:txBody>
        </p:sp>
        <p:sp>
          <p:nvSpPr>
            <p:cNvPr id="16" name="Oval 15">
              <a:extLst>
                <a:ext uri="{FF2B5EF4-FFF2-40B4-BE49-F238E27FC236}">
                  <a16:creationId xmlns:a16="http://schemas.microsoft.com/office/drawing/2014/main" id="{31C096DE-28BC-A844-BDC3-DA84B0F7EF18}"/>
                </a:ext>
              </a:extLst>
            </p:cNvPr>
            <p:cNvSpPr>
              <a:spLocks/>
            </p:cNvSpPr>
            <p:nvPr/>
          </p:nvSpPr>
          <p:spPr bwMode="auto">
            <a:xfrm>
              <a:off x="4075642" y="7010220"/>
              <a:ext cx="3219199" cy="3219313"/>
            </a:xfrm>
            <a:prstGeom prst="ellipse">
              <a:avLst/>
            </a:prstGeom>
            <a:solidFill>
              <a:srgbClr val="FFFFFF"/>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a:defRPr sz="2000">
                  <a:solidFill>
                    <a:srgbClr val="252D30"/>
                  </a:solidFill>
                  <a:latin typeface="Arial" panose="020B0604020202020204" pitchFamily="34" charset="0"/>
                  <a:ea typeface="Open Sans" panose="020B0606030504020204" pitchFamily="34" charset="0"/>
                  <a:cs typeface="Open Sans" panose="020B0606030504020204" pitchFamily="34" charset="0"/>
                  <a:sym typeface="Arial" panose="020B0604020202020204" pitchFamily="34" charset="0"/>
                </a:defRPr>
              </a:lvl1pPr>
              <a:lvl2pPr marL="742950" indent="-285750">
                <a:defRPr sz="2000">
                  <a:solidFill>
                    <a:srgbClr val="252D30"/>
                  </a:solidFill>
                  <a:latin typeface="Arial" panose="020B0604020202020204" pitchFamily="34" charset="0"/>
                  <a:ea typeface="Open Sans" panose="020B0606030504020204" pitchFamily="34" charset="0"/>
                  <a:cs typeface="Open Sans" panose="020B0606030504020204" pitchFamily="34" charset="0"/>
                  <a:sym typeface="Arial" panose="020B0604020202020204" pitchFamily="34" charset="0"/>
                </a:defRPr>
              </a:lvl2pPr>
              <a:lvl3pPr marL="1143000" indent="-228600">
                <a:defRPr sz="2000">
                  <a:solidFill>
                    <a:srgbClr val="252D30"/>
                  </a:solidFill>
                  <a:latin typeface="Arial" panose="020B0604020202020204" pitchFamily="34" charset="0"/>
                  <a:ea typeface="Open Sans" panose="020B0606030504020204" pitchFamily="34" charset="0"/>
                  <a:cs typeface="Open Sans" panose="020B0606030504020204" pitchFamily="34" charset="0"/>
                  <a:sym typeface="Arial" panose="020B0604020202020204" pitchFamily="34" charset="0"/>
                </a:defRPr>
              </a:lvl3pPr>
              <a:lvl4pPr marL="1600200" indent="-228600">
                <a:defRPr sz="2000">
                  <a:solidFill>
                    <a:srgbClr val="252D30"/>
                  </a:solidFill>
                  <a:latin typeface="Arial" panose="020B0604020202020204" pitchFamily="34" charset="0"/>
                  <a:ea typeface="Open Sans" panose="020B0606030504020204" pitchFamily="34" charset="0"/>
                  <a:cs typeface="Open Sans" panose="020B0606030504020204" pitchFamily="34" charset="0"/>
                  <a:sym typeface="Arial" panose="020B0604020202020204" pitchFamily="34" charset="0"/>
                </a:defRPr>
              </a:lvl4pPr>
              <a:lvl5pPr marL="2057400" indent="-228600">
                <a:defRPr sz="2000">
                  <a:solidFill>
                    <a:srgbClr val="252D30"/>
                  </a:solidFill>
                  <a:latin typeface="Arial" panose="020B0604020202020204" pitchFamily="34" charset="0"/>
                  <a:ea typeface="Open Sans" panose="020B0606030504020204" pitchFamily="34" charset="0"/>
                  <a:cs typeface="Open Sans" panose="020B0606030504020204" pitchFamily="34" charset="0"/>
                  <a:sym typeface="Arial" panose="020B0604020202020204" pitchFamily="34" charset="0"/>
                </a:defRPr>
              </a:lvl5pPr>
              <a:lvl6pPr marL="2514600" indent="-228600" defTabSz="825500" eaLnBrk="0" fontAlgn="base" hangingPunct="0">
                <a:spcBef>
                  <a:spcPct val="0"/>
                </a:spcBef>
                <a:spcAft>
                  <a:spcPct val="0"/>
                </a:spcAft>
                <a:defRPr sz="2000">
                  <a:solidFill>
                    <a:srgbClr val="252D30"/>
                  </a:solidFill>
                  <a:latin typeface="Arial" panose="020B0604020202020204" pitchFamily="34" charset="0"/>
                  <a:ea typeface="Open Sans" panose="020B0606030504020204" pitchFamily="34" charset="0"/>
                  <a:cs typeface="Open Sans" panose="020B0606030504020204" pitchFamily="34" charset="0"/>
                  <a:sym typeface="Arial" panose="020B0604020202020204" pitchFamily="34" charset="0"/>
                </a:defRPr>
              </a:lvl6pPr>
              <a:lvl7pPr marL="2971800" indent="-228600" defTabSz="825500" eaLnBrk="0" fontAlgn="base" hangingPunct="0">
                <a:spcBef>
                  <a:spcPct val="0"/>
                </a:spcBef>
                <a:spcAft>
                  <a:spcPct val="0"/>
                </a:spcAft>
                <a:defRPr sz="2000">
                  <a:solidFill>
                    <a:srgbClr val="252D30"/>
                  </a:solidFill>
                  <a:latin typeface="Arial" panose="020B0604020202020204" pitchFamily="34" charset="0"/>
                  <a:ea typeface="Open Sans" panose="020B0606030504020204" pitchFamily="34" charset="0"/>
                  <a:cs typeface="Open Sans" panose="020B0606030504020204" pitchFamily="34" charset="0"/>
                  <a:sym typeface="Arial" panose="020B0604020202020204" pitchFamily="34" charset="0"/>
                </a:defRPr>
              </a:lvl7pPr>
              <a:lvl8pPr marL="3429000" indent="-228600" defTabSz="825500" eaLnBrk="0" fontAlgn="base" hangingPunct="0">
                <a:spcBef>
                  <a:spcPct val="0"/>
                </a:spcBef>
                <a:spcAft>
                  <a:spcPct val="0"/>
                </a:spcAft>
                <a:defRPr sz="2000">
                  <a:solidFill>
                    <a:srgbClr val="252D30"/>
                  </a:solidFill>
                  <a:latin typeface="Arial" panose="020B0604020202020204" pitchFamily="34" charset="0"/>
                  <a:ea typeface="Open Sans" panose="020B0606030504020204" pitchFamily="34" charset="0"/>
                  <a:cs typeface="Open Sans" panose="020B0606030504020204" pitchFamily="34" charset="0"/>
                  <a:sym typeface="Arial" panose="020B0604020202020204" pitchFamily="34" charset="0"/>
                </a:defRPr>
              </a:lvl8pPr>
              <a:lvl9pPr marL="3886200" indent="-228600" defTabSz="825500" eaLnBrk="0" fontAlgn="base" hangingPunct="0">
                <a:spcBef>
                  <a:spcPct val="0"/>
                </a:spcBef>
                <a:spcAft>
                  <a:spcPct val="0"/>
                </a:spcAft>
                <a:defRPr sz="2000">
                  <a:solidFill>
                    <a:srgbClr val="252D30"/>
                  </a:solidFill>
                  <a:latin typeface="Arial" panose="020B0604020202020204" pitchFamily="34" charset="0"/>
                  <a:ea typeface="Open Sans" panose="020B0606030504020204" pitchFamily="34" charset="0"/>
                  <a:cs typeface="Open Sans" panose="020B0606030504020204" pitchFamily="34" charset="0"/>
                  <a:sym typeface="Arial" panose="020B0604020202020204" pitchFamily="34" charset="0"/>
                </a:defRPr>
              </a:lvl9pPr>
            </a:lstStyle>
            <a:p>
              <a:pPr eaLnBrk="1"/>
              <a:endParaRPr lang="ru-RU" altLang="ru-RU" sz="1000"/>
            </a:p>
          </p:txBody>
        </p:sp>
        <p:sp>
          <p:nvSpPr>
            <p:cNvPr id="51" name="Rectangle 50">
              <a:extLst>
                <a:ext uri="{FF2B5EF4-FFF2-40B4-BE49-F238E27FC236}">
                  <a16:creationId xmlns:a16="http://schemas.microsoft.com/office/drawing/2014/main" id="{75208E33-70EC-8D48-A8E3-E77CF0A61995}"/>
                </a:ext>
              </a:extLst>
            </p:cNvPr>
            <p:cNvSpPr/>
            <p:nvPr/>
          </p:nvSpPr>
          <p:spPr>
            <a:xfrm>
              <a:off x="8150432" y="6620141"/>
              <a:ext cx="2981026" cy="677108"/>
            </a:xfrm>
            <a:prstGeom prst="rect">
              <a:avLst/>
            </a:prstGeom>
          </p:spPr>
          <p:txBody>
            <a:bodyPr wrap="square">
              <a:spAutoFit/>
            </a:bodyPr>
            <a:lstStyle/>
            <a:p>
              <a:pPr algn="r"/>
              <a:r>
                <a:rPr lang="en-US" sz="1600" dirty="0">
                  <a:solidFill>
                    <a:schemeClr val="bg1"/>
                  </a:solidFill>
                  <a:latin typeface="Poppins" pitchFamily="2" charset="77"/>
                  <a:ea typeface="Roboto Medium" panose="02000000000000000000" pitchFamily="2" charset="0"/>
                  <a:cs typeface="Poppins" pitchFamily="2" charset="77"/>
                </a:rPr>
                <a:t>Bins</a:t>
              </a:r>
              <a:endParaRPr lang="en-US" sz="2400" dirty="0">
                <a:solidFill>
                  <a:schemeClr val="bg1"/>
                </a:solidFill>
                <a:latin typeface="Poppins" pitchFamily="2" charset="77"/>
                <a:ea typeface="Roboto Medium" panose="02000000000000000000" pitchFamily="2" charset="0"/>
                <a:cs typeface="Poppins" pitchFamily="2" charset="77"/>
              </a:endParaRPr>
            </a:p>
          </p:txBody>
        </p:sp>
        <p:sp>
          <p:nvSpPr>
            <p:cNvPr id="61" name="Rectangle 60">
              <a:extLst>
                <a:ext uri="{FF2B5EF4-FFF2-40B4-BE49-F238E27FC236}">
                  <a16:creationId xmlns:a16="http://schemas.microsoft.com/office/drawing/2014/main" id="{9B7AD239-65CD-3E4B-A33D-6D030A9D646D}"/>
                </a:ext>
              </a:extLst>
            </p:cNvPr>
            <p:cNvSpPr/>
            <p:nvPr/>
          </p:nvSpPr>
          <p:spPr>
            <a:xfrm>
              <a:off x="6928706" y="7788113"/>
              <a:ext cx="4514986" cy="633055"/>
            </a:xfrm>
            <a:prstGeom prst="rect">
              <a:avLst/>
            </a:prstGeom>
          </p:spPr>
          <p:txBody>
            <a:bodyPr wrap="square">
              <a:spAutoFit/>
            </a:bodyPr>
            <a:lstStyle/>
            <a:p>
              <a:pPr algn="r"/>
              <a:r>
                <a:rPr lang="en-US" sz="1600" dirty="0">
                  <a:solidFill>
                    <a:schemeClr val="bg1"/>
                  </a:solidFill>
                  <a:latin typeface="Poppins" pitchFamily="2" charset="77"/>
                  <a:ea typeface="Roboto Medium" panose="02000000000000000000" pitchFamily="2" charset="0"/>
                  <a:cs typeface="Poppins" pitchFamily="2" charset="77"/>
                </a:rPr>
                <a:t>Recycling</a:t>
              </a:r>
              <a:endParaRPr lang="en-US" sz="2400" dirty="0">
                <a:solidFill>
                  <a:schemeClr val="bg1"/>
                </a:solidFill>
                <a:latin typeface="Poppins" pitchFamily="2" charset="77"/>
                <a:ea typeface="Roboto Medium" panose="02000000000000000000" pitchFamily="2" charset="0"/>
                <a:cs typeface="Poppins" pitchFamily="2" charset="77"/>
              </a:endParaRPr>
            </a:p>
          </p:txBody>
        </p:sp>
        <p:sp>
          <p:nvSpPr>
            <p:cNvPr id="62" name="Rectangle 61">
              <a:extLst>
                <a:ext uri="{FF2B5EF4-FFF2-40B4-BE49-F238E27FC236}">
                  <a16:creationId xmlns:a16="http://schemas.microsoft.com/office/drawing/2014/main" id="{9A146395-96FC-B744-8CAF-1F11FB80ED42}"/>
                </a:ext>
              </a:extLst>
            </p:cNvPr>
            <p:cNvSpPr/>
            <p:nvPr/>
          </p:nvSpPr>
          <p:spPr>
            <a:xfrm>
              <a:off x="7040218" y="9025410"/>
              <a:ext cx="4091240" cy="677108"/>
            </a:xfrm>
            <a:prstGeom prst="rect">
              <a:avLst/>
            </a:prstGeom>
          </p:spPr>
          <p:txBody>
            <a:bodyPr wrap="square">
              <a:spAutoFit/>
            </a:bodyPr>
            <a:lstStyle/>
            <a:p>
              <a:pPr algn="r"/>
              <a:r>
                <a:rPr lang="en-US" sz="1600" dirty="0">
                  <a:solidFill>
                    <a:schemeClr val="bg1"/>
                  </a:solidFill>
                  <a:latin typeface="Poppins" pitchFamily="2" charset="77"/>
                  <a:ea typeface="Roboto Medium" panose="02000000000000000000" pitchFamily="2" charset="0"/>
                  <a:cs typeface="Poppins" pitchFamily="2" charset="77"/>
                </a:rPr>
                <a:t>Street Cleansing</a:t>
              </a:r>
              <a:endParaRPr lang="en-US" sz="2400" dirty="0">
                <a:solidFill>
                  <a:schemeClr val="bg1"/>
                </a:solidFill>
                <a:latin typeface="Poppins" pitchFamily="2" charset="77"/>
                <a:ea typeface="Roboto Medium" panose="02000000000000000000" pitchFamily="2" charset="0"/>
                <a:cs typeface="Poppins" pitchFamily="2" charset="77"/>
              </a:endParaRPr>
            </a:p>
          </p:txBody>
        </p:sp>
        <p:sp>
          <p:nvSpPr>
            <p:cNvPr id="63" name="Rectangle 62">
              <a:extLst>
                <a:ext uri="{FF2B5EF4-FFF2-40B4-BE49-F238E27FC236}">
                  <a16:creationId xmlns:a16="http://schemas.microsoft.com/office/drawing/2014/main" id="{08C7DFDA-C098-DA4D-B4F9-39A8A7E4DC0F}"/>
                </a:ext>
              </a:extLst>
            </p:cNvPr>
            <p:cNvSpPr/>
            <p:nvPr/>
          </p:nvSpPr>
          <p:spPr>
            <a:xfrm>
              <a:off x="6696642" y="10276362"/>
              <a:ext cx="4508454" cy="677108"/>
            </a:xfrm>
            <a:prstGeom prst="rect">
              <a:avLst/>
            </a:prstGeom>
          </p:spPr>
          <p:txBody>
            <a:bodyPr wrap="square">
              <a:spAutoFit/>
            </a:bodyPr>
            <a:lstStyle/>
            <a:p>
              <a:pPr algn="r"/>
              <a:r>
                <a:rPr lang="en-US" sz="1600" dirty="0">
                  <a:solidFill>
                    <a:schemeClr val="bg1"/>
                  </a:solidFill>
                  <a:latin typeface="Poppins" pitchFamily="2" charset="77"/>
                  <a:ea typeface="Roboto Medium" panose="02000000000000000000" pitchFamily="2" charset="0"/>
                  <a:cs typeface="Poppins" pitchFamily="2" charset="77"/>
                </a:rPr>
                <a:t>Recommendations</a:t>
              </a:r>
              <a:endParaRPr lang="en-US" sz="2400" dirty="0">
                <a:solidFill>
                  <a:schemeClr val="bg1"/>
                </a:solidFill>
                <a:latin typeface="Poppins" pitchFamily="2" charset="77"/>
                <a:ea typeface="Roboto Medium" panose="02000000000000000000" pitchFamily="2" charset="0"/>
                <a:cs typeface="Poppins" pitchFamily="2" charset="77"/>
              </a:endParaRPr>
            </a:p>
          </p:txBody>
        </p:sp>
        <p:sp>
          <p:nvSpPr>
            <p:cNvPr id="64" name="TextBox 63">
              <a:extLst>
                <a:ext uri="{FF2B5EF4-FFF2-40B4-BE49-F238E27FC236}">
                  <a16:creationId xmlns:a16="http://schemas.microsoft.com/office/drawing/2014/main" id="{FC4282A6-8D88-EB41-A025-F7E9E702C6D3}"/>
                </a:ext>
              </a:extLst>
            </p:cNvPr>
            <p:cNvSpPr txBox="1"/>
            <p:nvPr/>
          </p:nvSpPr>
          <p:spPr>
            <a:xfrm>
              <a:off x="12230444" y="6173524"/>
              <a:ext cx="10720036" cy="1323661"/>
            </a:xfrm>
            <a:prstGeom prst="rect">
              <a:avLst/>
            </a:prstGeom>
            <a:noFill/>
            <a:ln>
              <a:solidFill>
                <a:schemeClr val="accent1"/>
              </a:solidFill>
            </a:ln>
          </p:spPr>
          <p:txBody>
            <a:bodyPr wrap="square" rtlCol="0">
              <a:spAutoFit/>
            </a:bodyPr>
            <a:lstStyle/>
            <a:p>
              <a:r>
                <a:rPr lang="en-US" sz="2000" dirty="0">
                  <a:solidFill>
                    <a:schemeClr val="accent1"/>
                  </a:solidFill>
                  <a:ea typeface="Lato Light" panose="020F0502020204030203" pitchFamily="34" charset="0"/>
                  <a:cs typeface="Lato Light" panose="020F0502020204030203" pitchFamily="34" charset="0"/>
                </a:rPr>
                <a:t>BINS: </a:t>
              </a:r>
              <a:r>
                <a:rPr lang="en-US" sz="2000" dirty="0">
                  <a:solidFill>
                    <a:schemeClr val="bg2">
                      <a:lumMod val="10000"/>
                    </a:schemeClr>
                  </a:solidFill>
                  <a:ea typeface="Lato Light" panose="020F0502020204030203" pitchFamily="34" charset="0"/>
                  <a:cs typeface="Lato Light" panose="020F0502020204030203" pitchFamily="34" charset="0"/>
                </a:rPr>
                <a:t>Thoughts on different bins, usage, capacity, space and collections</a:t>
              </a:r>
            </a:p>
          </p:txBody>
        </p:sp>
        <p:sp>
          <p:nvSpPr>
            <p:cNvPr id="65" name="TextBox 64">
              <a:extLst>
                <a:ext uri="{FF2B5EF4-FFF2-40B4-BE49-F238E27FC236}">
                  <a16:creationId xmlns:a16="http://schemas.microsoft.com/office/drawing/2014/main" id="{D5EB2041-13C6-E44B-A8B9-4C17A68F3817}"/>
                </a:ext>
              </a:extLst>
            </p:cNvPr>
            <p:cNvSpPr txBox="1"/>
            <p:nvPr/>
          </p:nvSpPr>
          <p:spPr>
            <a:xfrm>
              <a:off x="12249336" y="7567769"/>
              <a:ext cx="10720036" cy="1323661"/>
            </a:xfrm>
            <a:prstGeom prst="rect">
              <a:avLst/>
            </a:prstGeom>
            <a:noFill/>
            <a:ln>
              <a:solidFill>
                <a:srgbClr val="F32BAC"/>
              </a:solidFill>
            </a:ln>
          </p:spPr>
          <p:txBody>
            <a:bodyPr wrap="square" rtlCol="0">
              <a:spAutoFit/>
            </a:bodyPr>
            <a:lstStyle/>
            <a:p>
              <a:r>
                <a:rPr lang="en-US" sz="2000" dirty="0">
                  <a:solidFill>
                    <a:schemeClr val="accent2"/>
                  </a:solidFill>
                  <a:ea typeface="Lato Light" panose="020F0502020204030203" pitchFamily="34" charset="0"/>
                  <a:cs typeface="Lato Light" panose="020F0502020204030203" pitchFamily="34" charset="0"/>
                </a:rPr>
                <a:t>CARBON AND RECYCLING </a:t>
              </a:r>
              <a:r>
                <a:rPr lang="en-US" sz="2000" dirty="0">
                  <a:solidFill>
                    <a:schemeClr val="bg2">
                      <a:lumMod val="10000"/>
                    </a:schemeClr>
                  </a:solidFill>
                  <a:ea typeface="Lato Light" panose="020F0502020204030203" pitchFamily="34" charset="0"/>
                  <a:cs typeface="Lato Light" panose="020F0502020204030203" pitchFamily="34" charset="0"/>
                </a:rPr>
                <a:t>Thoughts on a range of reducing carbon, recycling and reusing initiatives</a:t>
              </a:r>
            </a:p>
          </p:txBody>
        </p:sp>
        <p:sp>
          <p:nvSpPr>
            <p:cNvPr id="66" name="TextBox 65">
              <a:extLst>
                <a:ext uri="{FF2B5EF4-FFF2-40B4-BE49-F238E27FC236}">
                  <a16:creationId xmlns:a16="http://schemas.microsoft.com/office/drawing/2014/main" id="{F8B1D6FC-FF3F-E54E-A3E7-92FB7C69F7CF}"/>
                </a:ext>
              </a:extLst>
            </p:cNvPr>
            <p:cNvSpPr txBox="1"/>
            <p:nvPr/>
          </p:nvSpPr>
          <p:spPr>
            <a:xfrm>
              <a:off x="12170806" y="8985441"/>
              <a:ext cx="10798566" cy="1323661"/>
            </a:xfrm>
            <a:prstGeom prst="rect">
              <a:avLst/>
            </a:prstGeom>
            <a:noFill/>
            <a:ln>
              <a:solidFill>
                <a:srgbClr val="6DD0DD"/>
              </a:solidFill>
            </a:ln>
          </p:spPr>
          <p:txBody>
            <a:bodyPr wrap="square" rtlCol="0">
              <a:spAutoFit/>
            </a:bodyPr>
            <a:lstStyle/>
            <a:p>
              <a:r>
                <a:rPr lang="en-US" sz="2000" dirty="0">
                  <a:solidFill>
                    <a:srgbClr val="6DD0DD"/>
                  </a:solidFill>
                  <a:ea typeface="Lato Light" panose="020F0502020204030203" pitchFamily="34" charset="0"/>
                  <a:cs typeface="Lato Light" panose="020F0502020204030203" pitchFamily="34" charset="0"/>
                </a:rPr>
                <a:t>STREET CLEANSING: </a:t>
              </a:r>
              <a:r>
                <a:rPr lang="en-US" sz="2000" dirty="0">
                  <a:solidFill>
                    <a:schemeClr val="bg2">
                      <a:lumMod val="10000"/>
                    </a:schemeClr>
                  </a:solidFill>
                  <a:ea typeface="Lato Light" panose="020F0502020204030203" pitchFamily="34" charset="0"/>
                  <a:cs typeface="Lato Light" panose="020F0502020204030203" pitchFamily="34" charset="0"/>
                </a:rPr>
                <a:t>Thoughts on attitudes, perceptions and street cleansing rotas</a:t>
              </a:r>
            </a:p>
          </p:txBody>
        </p:sp>
        <p:sp>
          <p:nvSpPr>
            <p:cNvPr id="67" name="TextBox 66">
              <a:extLst>
                <a:ext uri="{FF2B5EF4-FFF2-40B4-BE49-F238E27FC236}">
                  <a16:creationId xmlns:a16="http://schemas.microsoft.com/office/drawing/2014/main" id="{EB7DD817-FE11-E549-B74B-390DE527F91B}"/>
                </a:ext>
              </a:extLst>
            </p:cNvPr>
            <p:cNvSpPr txBox="1"/>
            <p:nvPr/>
          </p:nvSpPr>
          <p:spPr>
            <a:xfrm>
              <a:off x="12170806" y="10319712"/>
              <a:ext cx="10728936" cy="1323661"/>
            </a:xfrm>
            <a:prstGeom prst="rect">
              <a:avLst/>
            </a:prstGeom>
            <a:noFill/>
            <a:ln>
              <a:solidFill>
                <a:srgbClr val="3AC694"/>
              </a:solidFill>
            </a:ln>
          </p:spPr>
          <p:txBody>
            <a:bodyPr wrap="square" rtlCol="0">
              <a:spAutoFit/>
            </a:bodyPr>
            <a:lstStyle/>
            <a:p>
              <a:r>
                <a:rPr lang="en-US" sz="2000" dirty="0">
                  <a:solidFill>
                    <a:srgbClr val="3AC694"/>
                  </a:solidFill>
                  <a:ea typeface="Lato Light" panose="020F0502020204030203" pitchFamily="34" charset="0"/>
                  <a:cs typeface="Lato Light" panose="020F0502020204030203" pitchFamily="34" charset="0"/>
                </a:rPr>
                <a:t>RECOMMENDATIONTS </a:t>
              </a:r>
              <a:r>
                <a:rPr lang="en-US" sz="2000" dirty="0">
                  <a:solidFill>
                    <a:schemeClr val="bg2">
                      <a:lumMod val="10000"/>
                    </a:schemeClr>
                  </a:solidFill>
                  <a:ea typeface="Lato Light" panose="020F0502020204030203" pitchFamily="34" charset="0"/>
                  <a:cs typeface="Lato Light" panose="020F0502020204030203" pitchFamily="34" charset="0"/>
                </a:rPr>
                <a:t>What could work to help increase recycling and reduce landfill</a:t>
              </a:r>
            </a:p>
          </p:txBody>
        </p:sp>
        <p:sp>
          <p:nvSpPr>
            <p:cNvPr id="3" name="Triangle 2">
              <a:extLst>
                <a:ext uri="{FF2B5EF4-FFF2-40B4-BE49-F238E27FC236}">
                  <a16:creationId xmlns:a16="http://schemas.microsoft.com/office/drawing/2014/main" id="{5AF4F232-5E1D-4C4B-8C4E-03BACEFFF5BC}"/>
                </a:ext>
              </a:extLst>
            </p:cNvPr>
            <p:cNvSpPr/>
            <p:nvPr/>
          </p:nvSpPr>
          <p:spPr>
            <a:xfrm rot="5400000">
              <a:off x="11607099" y="6769732"/>
              <a:ext cx="385252" cy="332114"/>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Lato Light" panose="020F0302020204030203" pitchFamily="34" charset="77"/>
              </a:endParaRPr>
            </a:p>
          </p:txBody>
        </p:sp>
        <p:sp>
          <p:nvSpPr>
            <p:cNvPr id="68" name="Triangle 67">
              <a:extLst>
                <a:ext uri="{FF2B5EF4-FFF2-40B4-BE49-F238E27FC236}">
                  <a16:creationId xmlns:a16="http://schemas.microsoft.com/office/drawing/2014/main" id="{A5974FD5-AC8A-6A48-A851-92C925542990}"/>
                </a:ext>
              </a:extLst>
            </p:cNvPr>
            <p:cNvSpPr/>
            <p:nvPr/>
          </p:nvSpPr>
          <p:spPr>
            <a:xfrm rot="5400000">
              <a:off x="11615318" y="9160416"/>
              <a:ext cx="385252" cy="332114"/>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Lato Light" panose="020F0302020204030203" pitchFamily="34" charset="77"/>
              </a:endParaRPr>
            </a:p>
          </p:txBody>
        </p:sp>
        <p:sp>
          <p:nvSpPr>
            <p:cNvPr id="69" name="Triangle 68">
              <a:extLst>
                <a:ext uri="{FF2B5EF4-FFF2-40B4-BE49-F238E27FC236}">
                  <a16:creationId xmlns:a16="http://schemas.microsoft.com/office/drawing/2014/main" id="{81B5EA82-483A-3247-A897-4E03CC6CBE25}"/>
                </a:ext>
              </a:extLst>
            </p:cNvPr>
            <p:cNvSpPr/>
            <p:nvPr/>
          </p:nvSpPr>
          <p:spPr>
            <a:xfrm rot="5400000">
              <a:off x="11615318" y="7990835"/>
              <a:ext cx="385252" cy="332114"/>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Lato Light" panose="020F0302020204030203" pitchFamily="34" charset="77"/>
              </a:endParaRPr>
            </a:p>
          </p:txBody>
        </p:sp>
        <p:sp>
          <p:nvSpPr>
            <p:cNvPr id="70" name="Triangle 69">
              <a:extLst>
                <a:ext uri="{FF2B5EF4-FFF2-40B4-BE49-F238E27FC236}">
                  <a16:creationId xmlns:a16="http://schemas.microsoft.com/office/drawing/2014/main" id="{70DD07F6-2C26-6243-9CC8-026B49F058DD}"/>
                </a:ext>
              </a:extLst>
            </p:cNvPr>
            <p:cNvSpPr/>
            <p:nvPr/>
          </p:nvSpPr>
          <p:spPr>
            <a:xfrm rot="5400000">
              <a:off x="11615318" y="10383160"/>
              <a:ext cx="385252" cy="332114"/>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Lato Light" panose="020F0302020204030203" pitchFamily="34" charset="77"/>
              </a:endParaRPr>
            </a:p>
          </p:txBody>
        </p:sp>
      </p:grpSp>
      <p:pic>
        <p:nvPicPr>
          <p:cNvPr id="2" name="Picture 1" descr="A picture containing logo&#10;&#10;Description automatically generated">
            <a:extLst>
              <a:ext uri="{FF2B5EF4-FFF2-40B4-BE49-F238E27FC236}">
                <a16:creationId xmlns:a16="http://schemas.microsoft.com/office/drawing/2014/main" id="{06D962A5-EB6F-0960-CA29-535ED413F7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175" y="6071727"/>
            <a:ext cx="1981302" cy="723937"/>
          </a:xfrm>
          <a:prstGeom prst="rect">
            <a:avLst/>
          </a:prstGeom>
        </p:spPr>
      </p:pic>
    </p:spTree>
    <p:extLst>
      <p:ext uri="{BB962C8B-B14F-4D97-AF65-F5344CB8AC3E}">
        <p14:creationId xmlns:p14="http://schemas.microsoft.com/office/powerpoint/2010/main" val="3865044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256EE7-005C-9193-BF63-7D68E4AA7F48}"/>
              </a:ext>
            </a:extLst>
          </p:cNvPr>
          <p:cNvSpPr>
            <a:spLocks noGrp="1"/>
          </p:cNvSpPr>
          <p:nvPr>
            <p:ph type="title"/>
          </p:nvPr>
        </p:nvSpPr>
        <p:spPr>
          <a:xfrm>
            <a:off x="1137033" y="670559"/>
            <a:ext cx="4683321" cy="2148841"/>
          </a:xfrm>
        </p:spPr>
        <p:txBody>
          <a:bodyPr anchor="t">
            <a:normAutofit/>
          </a:bodyPr>
          <a:lstStyle/>
          <a:p>
            <a:r>
              <a:rPr lang="en-US" dirty="0"/>
              <a:t>Bins</a:t>
            </a:r>
            <a:endParaRPr lang="en-GB" dirty="0"/>
          </a:p>
        </p:txBody>
      </p:sp>
      <p:pic>
        <p:nvPicPr>
          <p:cNvPr id="4" name="Picture 3">
            <a:extLst>
              <a:ext uri="{FF2B5EF4-FFF2-40B4-BE49-F238E27FC236}">
                <a16:creationId xmlns:a16="http://schemas.microsoft.com/office/drawing/2014/main" id="{7C5FDC05-C678-21BE-CAA7-61F10C88AD6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5456" b="7356"/>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pic>
        <p:nvPicPr>
          <p:cNvPr id="12" name="Picture 11" descr="A picture containing logo&#10;&#10;Description automatically generated">
            <a:extLst>
              <a:ext uri="{FF2B5EF4-FFF2-40B4-BE49-F238E27FC236}">
                <a16:creationId xmlns:a16="http://schemas.microsoft.com/office/drawing/2014/main" id="{0FBCA057-7051-D23C-3022-7E6F366B7A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0698" y="6134063"/>
            <a:ext cx="1981302" cy="723937"/>
          </a:xfrm>
          <a:prstGeom prst="rect">
            <a:avLst/>
          </a:prstGeom>
        </p:spPr>
      </p:pic>
      <p:graphicFrame>
        <p:nvGraphicFramePr>
          <p:cNvPr id="5" name="Content Placeholder 2">
            <a:extLst>
              <a:ext uri="{FF2B5EF4-FFF2-40B4-BE49-F238E27FC236}">
                <a16:creationId xmlns:a16="http://schemas.microsoft.com/office/drawing/2014/main" id="{6EBEA7A0-63DF-25FE-3A6D-3D568D02E314}"/>
              </a:ext>
            </a:extLst>
          </p:cNvPr>
          <p:cNvGraphicFramePr>
            <a:graphicFrameLocks/>
          </p:cNvGraphicFramePr>
          <p:nvPr>
            <p:extLst>
              <p:ext uri="{D42A27DB-BD31-4B8C-83A1-F6EECF244321}">
                <p14:modId xmlns:p14="http://schemas.microsoft.com/office/powerpoint/2010/main" val="486786353"/>
              </p:ext>
            </p:extLst>
          </p:nvPr>
        </p:nvGraphicFramePr>
        <p:xfrm>
          <a:off x="6797003" y="1229855"/>
          <a:ext cx="5125707" cy="54450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3820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MEL 1">
      <a:dk1>
        <a:srgbClr val="BFBFBF"/>
      </a:dk1>
      <a:lt1>
        <a:sysClr val="window" lastClr="FFFFFF"/>
      </a:lt1>
      <a:dk2>
        <a:srgbClr val="44546A"/>
      </a:dk2>
      <a:lt2>
        <a:srgbClr val="E7E6E6"/>
      </a:lt2>
      <a:accent1>
        <a:srgbClr val="F39200"/>
      </a:accent1>
      <a:accent2>
        <a:srgbClr val="E60A7E"/>
      </a:accent2>
      <a:accent3>
        <a:srgbClr val="12A19A"/>
      </a:accent3>
      <a:accent4>
        <a:srgbClr val="2FAC66"/>
      </a:accent4>
      <a:accent5>
        <a:srgbClr val="5B9BD5"/>
      </a:accent5>
      <a:accent6>
        <a:srgbClr val="CBBB9F"/>
      </a:accent6>
      <a:hlink>
        <a:srgbClr val="00B0F0"/>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a5905c6-6160-4237-8493-4e08ef260fb4" xsi:nil="true"/>
    <RM xmlns="e76f7182-0c07-4558-9442-75f87f352f04">
      <UserInfo>
        <DisplayName/>
        <AccountId xsi:nil="true"/>
        <AccountType/>
      </UserInfo>
    </RM>
    <_x0052_M2 xmlns="e76f7182-0c07-4558-9442-75f87f352f04" xsi:nil="true"/>
    <lcf76f155ced4ddcb4097134ff3c332f xmlns="e76f7182-0c07-4558-9442-75f87f352f0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D923BB29E7A34E982A00A3436EF347" ma:contentTypeVersion="19" ma:contentTypeDescription="Create a new document." ma:contentTypeScope="" ma:versionID="c4c01c68250547ad55eb9cdec442f51a">
  <xsd:schema xmlns:xsd="http://www.w3.org/2001/XMLSchema" xmlns:xs="http://www.w3.org/2001/XMLSchema" xmlns:p="http://schemas.microsoft.com/office/2006/metadata/properties" xmlns:ns2="e76f7182-0c07-4558-9442-75f87f352f04" xmlns:ns3="9a5905c6-6160-4237-8493-4e08ef260fb4" targetNamespace="http://schemas.microsoft.com/office/2006/metadata/properties" ma:root="true" ma:fieldsID="9a2b6800305df3ecec81c655839b7657" ns2:_="" ns3:_="">
    <xsd:import namespace="e76f7182-0c07-4558-9442-75f87f352f04"/>
    <xsd:import namespace="9a5905c6-6160-4237-8493-4e08ef260fb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RM" minOccurs="0"/>
                <xsd:element ref="ns2:_x0052_M2"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6f7182-0c07-4558-9442-75f87f352f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RM" ma:index="15" nillable="true" ma:displayName="RM" ma:format="Dropdown" ma:list="UserInfo" ma:SharePointGroup="0" ma:internalName="RM">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x0052_M2" ma:index="16" nillable="true" ma:displayName="RM2" ma:format="Dropdown" ma:internalName="_x0052_M2">
      <xsd:simpleType>
        <xsd:restriction base="dms:Choice">
          <xsd:enumeration value="Choice 1"/>
          <xsd:enumeration value="Choice 2"/>
          <xsd:enumeration value="Choice 3"/>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8b9f7d17-81af-476e-9943-27b19ae86df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5905c6-6160-4237-8493-4e08ef260fb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41db903a-a320-451d-8d7e-c134ce4a90a8}" ma:internalName="TaxCatchAll" ma:showField="CatchAllData" ma:web="9a5905c6-6160-4237-8493-4e08ef260f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CD5369-A288-4A50-90D9-B23EB7F33B1A}">
  <ds:schemaRefs>
    <ds:schemaRef ds:uri="9a5905c6-6160-4237-8493-4e08ef260fb4"/>
    <ds:schemaRef ds:uri="e76f7182-0c07-4558-9442-75f87f352f04"/>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062F6B1-B108-4063-B805-8D5F73807780}">
  <ds:schemaRefs>
    <ds:schemaRef ds:uri="http://schemas.microsoft.com/sharepoint/v3/contenttype/forms"/>
  </ds:schemaRefs>
</ds:datastoreItem>
</file>

<file path=customXml/itemProps3.xml><?xml version="1.0" encoding="utf-8"?>
<ds:datastoreItem xmlns:ds="http://schemas.openxmlformats.org/officeDocument/2006/customXml" ds:itemID="{F3432780-C6D6-4853-AC52-26100E5F20AA}">
  <ds:schemaRefs>
    <ds:schemaRef ds:uri="9a5905c6-6160-4237-8493-4e08ef260fb4"/>
    <ds:schemaRef ds:uri="e76f7182-0c07-4558-9442-75f87f352f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1889</TotalTime>
  <Words>3287</Words>
  <Application>Microsoft Office PowerPoint</Application>
  <PresentationFormat>Widescreen</PresentationFormat>
  <Paragraphs>231</Paragraphs>
  <Slides>32</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Arial</vt:lpstr>
      <vt:lpstr>Calibri</vt:lpstr>
      <vt:lpstr>Calibri (body)</vt:lpstr>
      <vt:lpstr>Calibri Light</vt:lpstr>
      <vt:lpstr>Lato Light</vt:lpstr>
      <vt:lpstr>Poppins</vt:lpstr>
      <vt:lpstr>Poppins SemiBold</vt:lpstr>
      <vt:lpstr>Wingdings</vt:lpstr>
      <vt:lpstr>Office Theme</vt:lpstr>
      <vt:lpstr>1_Office Theme</vt:lpstr>
      <vt:lpstr>PowerPoint Presentation</vt:lpstr>
      <vt:lpstr>Background</vt:lpstr>
      <vt:lpstr>PowerPoint Presentation</vt:lpstr>
      <vt:lpstr>PowerPoint Presentation</vt:lpstr>
      <vt:lpstr>PowerPoint Presentation</vt:lpstr>
      <vt:lpstr>PowerPoint Presentation</vt:lpstr>
      <vt:lpstr>Top Line Findings: Residents</vt:lpstr>
      <vt:lpstr>PowerPoint Presentation</vt:lpstr>
      <vt:lpstr>Bins</vt:lpstr>
      <vt:lpstr>PowerPoint Presentation</vt:lpstr>
      <vt:lpstr>Kerbside Collection</vt:lpstr>
      <vt:lpstr>Recycling</vt:lpstr>
      <vt:lpstr>PowerPoint Presentation</vt:lpstr>
      <vt:lpstr>PowerPoint Presentation</vt:lpstr>
      <vt:lpstr>PowerPoint Presentation</vt:lpstr>
      <vt:lpstr>Street Cleansing</vt:lpstr>
      <vt:lpstr>PowerPoint Presentation</vt:lpstr>
      <vt:lpstr>PowerPoint Presentation</vt:lpstr>
      <vt:lpstr>To Summarise</vt:lpstr>
      <vt:lpstr>PowerPoint Presentation</vt:lpstr>
      <vt:lpstr>Awareness</vt:lpstr>
      <vt:lpstr>Campaigns</vt:lpstr>
      <vt:lpstr>Local Initiatives</vt:lpstr>
      <vt:lpstr>Language </vt:lpstr>
      <vt:lpstr>Working 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Bennett</dc:creator>
  <cp:lastModifiedBy>Claire Bennett</cp:lastModifiedBy>
  <cp:revision>5</cp:revision>
  <dcterms:created xsi:type="dcterms:W3CDTF">2023-04-24T09:45:37Z</dcterms:created>
  <dcterms:modified xsi:type="dcterms:W3CDTF">2024-01-08T15:51:26Z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0x01010035D923BB29E7A34E982A00A3436EF347</vt:lpwstr>
  </property>
  <property fmtid="{D5CDD505-2E9C-101B-9397-08002B2CF9AE}" pid="3" name="MediaServiceImageTags">
    <vt:lpwstr/>
  </property>
</Properties>
</file>